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121_0.xml" ContentType="application/vnd.ms-powerpoint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333" r:id="rId3"/>
    <p:sldId id="290" r:id="rId4"/>
    <p:sldId id="334" r:id="rId5"/>
    <p:sldId id="277" r:id="rId6"/>
    <p:sldId id="299" r:id="rId7"/>
    <p:sldId id="291" r:id="rId8"/>
    <p:sldId id="292" r:id="rId9"/>
    <p:sldId id="326" r:id="rId10"/>
    <p:sldId id="320" r:id="rId11"/>
    <p:sldId id="264" r:id="rId12"/>
    <p:sldId id="313" r:id="rId13"/>
    <p:sldId id="288" r:id="rId14"/>
    <p:sldId id="289" r:id="rId15"/>
    <p:sldId id="267" r:id="rId16"/>
    <p:sldId id="268" r:id="rId17"/>
    <p:sldId id="328" r:id="rId18"/>
    <p:sldId id="327" r:id="rId19"/>
    <p:sldId id="332" r:id="rId20"/>
    <p:sldId id="259" r:id="rId21"/>
    <p:sldId id="33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AC4A775-D5EB-00C4-3201-3710431B5F70}" name="Rebekah Teller" initials="" userId="S::RTeller@dmp.com::b546bd40-49f9-4f91-9ab9-f11d8fb8d7f3" providerId="AD"/>
  <p188:author id="{E6C52EF3-96D6-151E-AD0C-5CF58F6D0868}" name="Lydia Shaulis" initials="" userId="S::lshaulis@dmp.com::960b3fb7-8c8f-422c-b36b-c6382f2e4da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8"/>
    <p:restoredTop sz="94757"/>
  </p:normalViewPr>
  <p:slideViewPr>
    <p:cSldViewPr snapToGrid="0">
      <p:cViewPr varScale="1">
        <p:scale>
          <a:sx n="125" d="100"/>
          <a:sy n="125" d="100"/>
        </p:scale>
        <p:origin x="13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omments/modernComment_121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6DCB688-B85E-844C-9CB8-B202DA88300F}" authorId="{FAC4A775-D5EB-00C4-3201-3710431B5F70}" created="2024-08-28T14:40:06.88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89"/>
      <ac:picMk id="6" creationId="{31E7B019-D4BA-47C2-A0F7-BFF7BC7E6227}"/>
    </ac:deMkLst>
    <p188:txBody>
      <a:bodyPr/>
      <a:lstStyle/>
      <a:p>
        <a:r>
          <a:rPr lang="en-US"/>
          <a:t>Our range is more like 1.7 miles now, rather than 1200 feet. 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8-29T14:22:35.107" authorId="{E6C52EF3-96D6-151E-AD0C-5CF58F6D0868}"/>
          </p223:rxn>
        </p223:reaction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801B4D-6C72-06D4-2BE1-DA108A7ED1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76C137-61A2-F909-4815-8918105F065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A262B1-F8D6-E444-8762-A4A18424A612}" type="datetimeFigureOut">
              <a:rPr lang="en-US" smtClean="0"/>
              <a:t>9/3/24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E8E54C2-B69C-A9C7-9D9B-8AB9FAC511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E5E16A2-427B-3A00-3494-26B8029AD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E40668-E573-9AF5-CC59-F79896343F6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45EDE-E1AD-4B7E-60EC-5ECFA4AC26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D6215-F818-EA48-ABC6-D22B3681B38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65610" indent="-29446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77862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49006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120151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9129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062440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53358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004729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81AD2CD-54E7-C843-807F-810A8151B8A7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3989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65610" indent="-29446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77862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49006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120151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9129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062440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53358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004729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8BA79FED-E877-B847-9DE6-185907A7B839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4096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65610" indent="-29446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77862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49006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120151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9129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062440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53358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004729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8BA79FED-E877-B847-9DE6-185907A7B839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3582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65610" indent="-29446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77862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49006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120151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9129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062440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53358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004729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8BA79FED-E877-B847-9DE6-185907A7B839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5352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65610" indent="-29446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77862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49006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120151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9129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062440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53358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004729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7BDDC911-0685-B84C-AEF5-43F1619ED303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11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65610" indent="-29446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77862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49006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120151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9129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062440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53358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004729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B0E2B1E8-FBAF-104A-90FC-D1F070567F77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5348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65610" indent="-29446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77862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49006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120151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9129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062440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53358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004729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7BDDC911-0685-B84C-AEF5-43F1619ED303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14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65610" indent="-29446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77862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49006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120151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9129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062440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53358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004729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B0E2B1E8-FBAF-104A-90FC-D1F070567F77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16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DMP is a family-owned manufacturer of electronic burg/fire/access products. Since 1975 we have designed, built, distributed &amp; supported those products from our headquarters in Springfield, MO. We sell directly to preferred alarm companies who are passionate about providing life-safety and peace-of-mind and focused on recurring monthly revenue. This is our only business.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C4997-371F-4348-BB06-FA5B4276798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498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w angle view of a building&#10;&#10;Description automatically generated">
            <a:extLst>
              <a:ext uri="{FF2B5EF4-FFF2-40B4-BE49-F238E27FC236}">
                <a16:creationId xmlns:a16="http://schemas.microsoft.com/office/drawing/2014/main" id="{6C575AD7-6FB6-3A69-6E7A-CEDAF3DB91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9" t="15696" r="-89"/>
          <a:stretch/>
        </p:blipFill>
        <p:spPr>
          <a:xfrm flipH="1">
            <a:off x="0" y="11921"/>
            <a:ext cx="12181114" cy="68460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8C1E39-D43D-36C4-796B-63E6534DB379}"/>
              </a:ext>
            </a:extLst>
          </p:cNvPr>
          <p:cNvSpPr/>
          <p:nvPr userDrawn="1"/>
        </p:nvSpPr>
        <p:spPr>
          <a:xfrm>
            <a:off x="10886" y="11921"/>
            <a:ext cx="12181114" cy="6846079"/>
          </a:xfrm>
          <a:prstGeom prst="rect">
            <a:avLst/>
          </a:prstGeom>
          <a:gradFill>
            <a:gsLst>
              <a:gs pos="0">
                <a:schemeClr val="tx1">
                  <a:alpha val="45000"/>
                </a:schemeClr>
              </a:gs>
              <a:gs pos="99000">
                <a:schemeClr val="tx1">
                  <a:alpha val="33526"/>
                </a:schemeClr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E9FADB-AC66-35D6-3C93-5EB11D5468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925" y="2460046"/>
            <a:ext cx="1301575" cy="130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47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2655B4-C632-1D56-10BE-57A04E7BF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5466-F5E5-F849-AAB2-9670183401E4}" type="datetimeFigureOut">
              <a:rPr lang="en-US" smtClean="0"/>
              <a:t>9/3/24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2B3BE4-6DD5-1056-DCF6-5A851A46E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9FB09C-2A3F-84CD-4CB8-99D41621A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58A8-84EF-544F-AD19-DC4A18819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84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 Slide 1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60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0">
            <a:extLst>
              <a:ext uri="{FF2B5EF4-FFF2-40B4-BE49-F238E27FC236}">
                <a16:creationId xmlns:a16="http://schemas.microsoft.com/office/drawing/2014/main" id="{1BE0A151-8A19-672B-AE3F-6BF6C4CAF9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708" y="274034"/>
            <a:ext cx="10515600" cy="347241"/>
          </a:xfrm>
          <a:prstGeom prst="rect">
            <a:avLst/>
          </a:prstGeom>
        </p:spPr>
        <p:txBody>
          <a:bodyPr/>
          <a:lstStyle>
            <a:lvl1pPr>
              <a:defRPr lang="en-US" sz="1800" b="1" kern="1200" spc="300" dirty="0">
                <a:solidFill>
                  <a:srgbClr val="D9B32A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D53110-4E30-B589-9213-CAF6959116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6900" y="1250950"/>
            <a:ext cx="10515600" cy="4540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7266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ur blurry image of people in a building&#10;&#10;Description automatically generated">
            <a:extLst>
              <a:ext uri="{FF2B5EF4-FFF2-40B4-BE49-F238E27FC236}">
                <a16:creationId xmlns:a16="http://schemas.microsoft.com/office/drawing/2014/main" id="{9A3BE509-EBCE-5443-EF36-908A9CD183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2917" b="68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2BCCD6-5DDF-411B-CFEE-DE7CC2A2F55A}"/>
              </a:ext>
            </a:extLst>
          </p:cNvPr>
          <p:cNvSpPr>
            <a:spLocks/>
          </p:cNvSpPr>
          <p:nvPr userDrawn="1"/>
        </p:nvSpPr>
        <p:spPr>
          <a:xfrm flipH="1">
            <a:off x="-1" y="0"/>
            <a:ext cx="12191999" cy="6858001"/>
          </a:xfrm>
          <a:prstGeom prst="rect">
            <a:avLst/>
          </a:prstGeom>
          <a:gradFill>
            <a:gsLst>
              <a:gs pos="56034">
                <a:srgbClr val="FFFFFF"/>
              </a:gs>
              <a:gs pos="0">
                <a:schemeClr val="bg1">
                  <a:alpha val="30543"/>
                </a:schemeClr>
              </a:gs>
              <a:gs pos="99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435DED-C60F-6E8B-ABFA-4B6F27728D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16367" y="539094"/>
            <a:ext cx="3536950" cy="342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C23893-3667-9529-A433-042E6468C0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2099" y="3429000"/>
            <a:ext cx="1301575" cy="130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88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952500"/>
            <a:ext cx="10963835" cy="5219700"/>
          </a:xfrm>
          <a:prstGeom prst="rect">
            <a:avLst/>
          </a:prstGeom>
        </p:spPr>
        <p:txBody>
          <a:bodyPr lIns="228600" anchor="ctr"/>
          <a:lstStyle>
            <a:lvl1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09600" y="228601"/>
            <a:ext cx="9144000" cy="457200"/>
          </a:xfrm>
          <a:prstGeom prst="rect">
            <a:avLst/>
          </a:prstGeom>
        </p:spPr>
        <p:txBody>
          <a:bodyPr lIns="228600" tIns="91440" anchor="ctr"/>
          <a:lstStyle>
            <a:lvl1pPr>
              <a:defRPr sz="28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7153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7" pos="7296">
          <p15:clr>
            <a:srgbClr val="FBAE40"/>
          </p15:clr>
        </p15:guide>
        <p15:guide id="51" pos="384">
          <p15:clr>
            <a:srgbClr val="FBAE40"/>
          </p15:clr>
        </p15:guide>
        <p15:guide id="56" orient="horz" pos="432">
          <p15:clr>
            <a:srgbClr val="FBAE40"/>
          </p15:clr>
        </p15:guide>
        <p15:guide id="61" orient="horz" pos="3888">
          <p15:clr>
            <a:srgbClr val="FBAE40"/>
          </p15:clr>
        </p15:guide>
        <p15:guide id="63" orient="horz" pos="600">
          <p15:clr>
            <a:srgbClr val="FBAE40"/>
          </p15:clr>
        </p15:guide>
        <p15:guide id="64" orient="horz" pos="1440">
          <p15:clr>
            <a:srgbClr val="FBAE40"/>
          </p15:clr>
        </p15:guide>
        <p15:guide id="65" orient="horz" pos="2880">
          <p15:clr>
            <a:srgbClr val="FBAE40"/>
          </p15:clr>
        </p15:guide>
        <p15:guide id="66" pos="2544">
          <p15:clr>
            <a:srgbClr val="FBAE40"/>
          </p15:clr>
        </p15:guide>
        <p15:guide id="67" pos="511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3946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9154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11877A-F37F-AC37-671C-5785735B0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FC4DA5-0C63-7E63-1625-8ECEDE377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6296E-E31C-BE25-DED0-E896CE4555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E8E5466-F5E5-F849-AAB2-9670183401E4}" type="datetimeFigureOut">
              <a:rPr lang="en-US" smtClean="0"/>
              <a:pPr/>
              <a:t>9/3/24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9F4BE-B953-7186-DCFE-87A75CB351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E8D73-60BB-01AA-2E54-ABE344DD1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45258A8-84EF-544F-AD19-DC4A188198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724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1_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w angle view of a building&#10;&#10;Description automatically generated">
            <a:extLst>
              <a:ext uri="{FF2B5EF4-FFF2-40B4-BE49-F238E27FC236}">
                <a16:creationId xmlns:a16="http://schemas.microsoft.com/office/drawing/2014/main" id="{5016C2F1-8AD6-7BB4-A8E0-F308C50556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" t="15696" r="-89"/>
          <a:stretch/>
        </p:blipFill>
        <p:spPr>
          <a:xfrm flipH="1">
            <a:off x="0" y="11921"/>
            <a:ext cx="12181114" cy="68460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2E74CF-391D-4B04-6A04-CAA821D53686}"/>
              </a:ext>
            </a:extLst>
          </p:cNvPr>
          <p:cNvSpPr/>
          <p:nvPr/>
        </p:nvSpPr>
        <p:spPr>
          <a:xfrm>
            <a:off x="6812011" y="-16041"/>
            <a:ext cx="3880761" cy="6534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865A20-904A-7B4D-15BF-371AC988D596}"/>
              </a:ext>
            </a:extLst>
          </p:cNvPr>
          <p:cNvSpPr/>
          <p:nvPr/>
        </p:nvSpPr>
        <p:spPr>
          <a:xfrm>
            <a:off x="6812010" y="-17379"/>
            <a:ext cx="3880761" cy="405220"/>
          </a:xfrm>
          <a:prstGeom prst="rect">
            <a:avLst/>
          </a:prstGeom>
          <a:solidFill>
            <a:srgbClr val="FCD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2F453A-5693-60EE-33A9-709708B6BE37}"/>
              </a:ext>
            </a:extLst>
          </p:cNvPr>
          <p:cNvSpPr/>
          <p:nvPr/>
        </p:nvSpPr>
        <p:spPr>
          <a:xfrm>
            <a:off x="6812010" y="6464701"/>
            <a:ext cx="3880761" cy="405220"/>
          </a:xfrm>
          <a:prstGeom prst="rect">
            <a:avLst/>
          </a:prstGeom>
          <a:solidFill>
            <a:srgbClr val="FCD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42D316-F0B1-B13B-A606-62EE69DBB040}"/>
              </a:ext>
            </a:extLst>
          </p:cNvPr>
          <p:cNvSpPr txBox="1"/>
          <p:nvPr/>
        </p:nvSpPr>
        <p:spPr>
          <a:xfrm>
            <a:off x="7106650" y="2490935"/>
            <a:ext cx="3880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/>
              <a:t>Digital Monitoring Products</a:t>
            </a:r>
            <a:endParaRPr lang="en-US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38777-9F07-6D1B-5A53-AED034379CA4}"/>
              </a:ext>
            </a:extLst>
          </p:cNvPr>
          <p:cNvSpPr txBox="1"/>
          <p:nvPr/>
        </p:nvSpPr>
        <p:spPr>
          <a:xfrm>
            <a:off x="7106649" y="3735860"/>
            <a:ext cx="3390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Standard for Bank Security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77DD21-CEA0-3D01-C65A-1B5EC8AC3A21}"/>
              </a:ext>
            </a:extLst>
          </p:cNvPr>
          <p:cNvCxnSpPr>
            <a:cxnSpLocks/>
          </p:cNvCxnSpPr>
          <p:nvPr/>
        </p:nvCxnSpPr>
        <p:spPr>
          <a:xfrm>
            <a:off x="6812010" y="3570834"/>
            <a:ext cx="3390766" cy="0"/>
          </a:xfrm>
          <a:prstGeom prst="line">
            <a:avLst/>
          </a:prstGeom>
          <a:ln w="31750">
            <a:solidFill>
              <a:srgbClr val="FCD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white box with a green circuit board inside&#10;&#10;Description automatically generated">
            <a:extLst>
              <a:ext uri="{FF2B5EF4-FFF2-40B4-BE49-F238E27FC236}">
                <a16:creationId xmlns:a16="http://schemas.microsoft.com/office/drawing/2014/main" id="{3F8450D1-2FA3-E791-8A12-A038D6AF4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566" y="4271214"/>
            <a:ext cx="1810023" cy="1709466"/>
          </a:xfrm>
          <a:prstGeom prst="rect">
            <a:avLst/>
          </a:prstGeom>
        </p:spPr>
      </p:pic>
      <p:pic>
        <p:nvPicPr>
          <p:cNvPr id="13" name="Picture 12" descr="A white rectangular object with a black cord&#10;&#10;Description automatically generated">
            <a:extLst>
              <a:ext uri="{FF2B5EF4-FFF2-40B4-BE49-F238E27FC236}">
                <a16:creationId xmlns:a16="http://schemas.microsoft.com/office/drawing/2014/main" id="{E1A0E376-C38F-B22E-A1AA-031645835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6649" y="4880394"/>
            <a:ext cx="1483611" cy="989074"/>
          </a:xfrm>
          <a:prstGeom prst="rect">
            <a:avLst/>
          </a:prstGeom>
        </p:spPr>
      </p:pic>
      <p:pic>
        <p:nvPicPr>
          <p:cNvPr id="14" name="Picture 13" descr="A grey square box with fire inside&#10;&#10;Description automatically generated">
            <a:extLst>
              <a:ext uri="{FF2B5EF4-FFF2-40B4-BE49-F238E27FC236}">
                <a16:creationId xmlns:a16="http://schemas.microsoft.com/office/drawing/2014/main" id="{F5AB8EC8-9C0C-FAE1-7E6A-2048D849EB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1347" y="5567560"/>
            <a:ext cx="636656" cy="432690"/>
          </a:xfrm>
          <a:prstGeom prst="rect">
            <a:avLst/>
          </a:prstGeom>
        </p:spPr>
      </p:pic>
      <p:pic>
        <p:nvPicPr>
          <p:cNvPr id="15" name="Picture 14" descr="A white oval object with a black background&#10;&#10;Description automatically generated">
            <a:extLst>
              <a:ext uri="{FF2B5EF4-FFF2-40B4-BE49-F238E27FC236}">
                <a16:creationId xmlns:a16="http://schemas.microsoft.com/office/drawing/2014/main" id="{BEF787D3-F4D0-CC95-59E3-A876660F2E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6485" y="5556546"/>
            <a:ext cx="506303" cy="3375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2D27CC-0E8A-D738-A493-C771C7A37C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633" y="5353984"/>
            <a:ext cx="476432" cy="638289"/>
          </a:xfrm>
          <a:prstGeom prst="rect">
            <a:avLst/>
          </a:prstGeom>
        </p:spPr>
      </p:pic>
      <p:pic>
        <p:nvPicPr>
          <p:cNvPr id="17" name="Picture 16" descr="A black and grey object with a black background&#10;&#10;Description automatically generated">
            <a:extLst>
              <a:ext uri="{FF2B5EF4-FFF2-40B4-BE49-F238E27FC236}">
                <a16:creationId xmlns:a16="http://schemas.microsoft.com/office/drawing/2014/main" id="{CF7791F6-566A-F731-9BD0-43924139404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1611" t="49303" r="43012" b="23183"/>
          <a:stretch/>
        </p:blipFill>
        <p:spPr>
          <a:xfrm>
            <a:off x="9469396" y="5745768"/>
            <a:ext cx="225285" cy="268635"/>
          </a:xfrm>
          <a:prstGeom prst="rect">
            <a:avLst/>
          </a:prstGeom>
        </p:spPr>
      </p:pic>
      <p:pic>
        <p:nvPicPr>
          <p:cNvPr id="18" name="Picture 17" descr="A white electronic device with a screen&#10;&#10;Description automatically generated">
            <a:extLst>
              <a:ext uri="{FF2B5EF4-FFF2-40B4-BE49-F238E27FC236}">
                <a16:creationId xmlns:a16="http://schemas.microsoft.com/office/drawing/2014/main" id="{D97C8C77-D822-9A22-FD9F-56B4090809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2116" t="13059" r="13817" b="8465"/>
          <a:stretch/>
        </p:blipFill>
        <p:spPr>
          <a:xfrm>
            <a:off x="8311551" y="5501251"/>
            <a:ext cx="821135" cy="588475"/>
          </a:xfrm>
          <a:prstGeom prst="rect">
            <a:avLst/>
          </a:prstGeom>
        </p:spPr>
      </p:pic>
      <p:pic>
        <p:nvPicPr>
          <p:cNvPr id="20" name="Picture 19" descr="A yellow and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2D307FE-6A31-CA30-AD7B-EA2A120918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4934" y="2046119"/>
            <a:ext cx="1089905" cy="40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02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1AD6DD-28C2-4988-A143-A74F3F4A2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816" y="1055809"/>
            <a:ext cx="7854966" cy="436211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D993B1-BE63-4340-AF08-AF62BC24E6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60832" y="1445035"/>
            <a:ext cx="3681984" cy="3114494"/>
          </a:xfrm>
          <a:prstGeom prst="rect">
            <a:avLst/>
          </a:prstGeo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D9B32A"/>
                </a:solidFill>
              </a:rPr>
              <a:t>System Capacity</a:t>
            </a:r>
            <a:endParaRPr lang="en-US" sz="1800" dirty="0">
              <a:solidFill>
                <a:srgbClr val="D9B32A"/>
              </a:solidFill>
            </a:endParaRPr>
          </a:p>
          <a:p>
            <a:r>
              <a:rPr lang="en-US" sz="1600" dirty="0">
                <a:solidFill>
                  <a:srgbClr val="534547"/>
                </a:solidFill>
              </a:rPr>
              <a:t>Wiegand or OSDP</a:t>
            </a:r>
          </a:p>
          <a:p>
            <a:r>
              <a:rPr lang="en-US" sz="1600" dirty="0">
                <a:solidFill>
                  <a:srgbClr val="534547"/>
                </a:solidFill>
              </a:rPr>
              <a:t>Prox or high security cards</a:t>
            </a:r>
          </a:p>
          <a:p>
            <a:r>
              <a:rPr lang="en-US" sz="1600" dirty="0">
                <a:solidFill>
                  <a:srgbClr val="534547"/>
                </a:solidFill>
              </a:rPr>
              <a:t>Support for up to 8 card formats</a:t>
            </a:r>
          </a:p>
          <a:p>
            <a:r>
              <a:rPr lang="en-US" sz="1600" dirty="0">
                <a:solidFill>
                  <a:srgbClr val="534547"/>
                </a:solidFill>
              </a:rPr>
              <a:t>99 user profiles and 10,000 user credentials</a:t>
            </a:r>
          </a:p>
          <a:p>
            <a:r>
              <a:rPr lang="en-US" sz="1600" dirty="0">
                <a:solidFill>
                  <a:srgbClr val="534547"/>
                </a:solidFill>
              </a:rPr>
              <a:t>96 supervised access doors</a:t>
            </a:r>
          </a:p>
          <a:p>
            <a:r>
              <a:rPr lang="en-US" sz="1600" dirty="0">
                <a:solidFill>
                  <a:srgbClr val="534547"/>
                </a:solidFill>
              </a:rPr>
              <a:t>99 schedules</a:t>
            </a:r>
          </a:p>
          <a:p>
            <a:r>
              <a:rPr lang="en-US" sz="1600" dirty="0">
                <a:solidFill>
                  <a:srgbClr val="534547"/>
                </a:solidFill>
              </a:rPr>
              <a:t>Network, Wi-Fi, PoE, wireless or wired access modules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10A03-4BF3-4DBE-9A8A-3253B82EA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17" y="4948755"/>
            <a:ext cx="4880743" cy="15379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DFE80E-8F6D-44E2-9270-4104FB2DC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2349" y="4879926"/>
            <a:ext cx="1479466" cy="15635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0AB755-D38A-4DBD-893C-46D8319E7AA5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8715877" y="5079756"/>
            <a:ext cx="1448995" cy="1341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17CFEDB-1BCD-44FC-87D3-5A0C9600E954}"/>
              </a:ext>
            </a:extLst>
          </p:cNvPr>
          <p:cNvSpPr/>
          <p:nvPr/>
        </p:nvSpPr>
        <p:spPr>
          <a:xfrm>
            <a:off x="10441343" y="6337638"/>
            <a:ext cx="11139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808080"/>
                </a:solidFill>
                <a:latin typeface="Arial" panose="020B0604020202020204" pitchFamily="34" charset="0"/>
              </a:rPr>
              <a:t>1144-1P-PSV</a:t>
            </a:r>
            <a:endParaRPr lang="en-US" sz="12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FFDA89-C0BA-E592-9127-36C4B7924D47}"/>
              </a:ext>
            </a:extLst>
          </p:cNvPr>
          <p:cNvSpPr txBox="1">
            <a:spLocks/>
          </p:cNvSpPr>
          <p:nvPr/>
        </p:nvSpPr>
        <p:spPr>
          <a:xfrm>
            <a:off x="426720" y="430542"/>
            <a:ext cx="9144000" cy="605777"/>
          </a:xfrm>
          <a:prstGeom prst="rect">
            <a:avLst/>
          </a:prstGeom>
        </p:spPr>
        <p:txBody>
          <a:bodyPr lIns="228600" tIns="9144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tx1"/>
                </a:solidFill>
              </a:rPr>
              <a:t>Advanced Bank Features</a:t>
            </a:r>
            <a:endParaRPr lang="en-US" altLang="en-US" b="1" spc="3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altLang="en-US" sz="1800" dirty="0">
                <a:solidFill>
                  <a:schemeClr val="tx1"/>
                </a:solidFill>
              </a:rPr>
              <a:t>Full-Featured, Flexible, Integrated Access Control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481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26720" y="1243584"/>
            <a:ext cx="7534655" cy="4928616"/>
          </a:xfrm>
        </p:spPr>
        <p:txBody>
          <a:bodyPr anchor="t"/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D9B3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Control Features</a:t>
            </a:r>
            <a:endParaRPr lang="en-US" altLang="en-US" dirty="0">
              <a:solidFill>
                <a:srgbClr val="534547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en-US" sz="1600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Manage branch service providers (couriers, cleaners, ATM services)</a:t>
            </a:r>
          </a:p>
          <a:p>
            <a:pPr>
              <a:lnSpc>
                <a:spcPct val="100000"/>
              </a:lnSpc>
            </a:pPr>
            <a:r>
              <a:rPr lang="en-US" altLang="en-US" sz="1600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Customized reporting for quick review of all access events</a:t>
            </a:r>
          </a:p>
          <a:p>
            <a:pPr>
              <a:lnSpc>
                <a:spcPct val="100000"/>
              </a:lnSpc>
            </a:pPr>
            <a:r>
              <a:rPr lang="en-US" altLang="en-US" sz="1600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Create detailed user access rights (with permission to enter only </a:t>
            </a:r>
            <a:br>
              <a:rPr lang="en-US" altLang="en-US" sz="1600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altLang="en-US" sz="1600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certain areas at certain times)</a:t>
            </a:r>
          </a:p>
          <a:p>
            <a:r>
              <a:rPr lang="en-US" altLang="en-US" sz="1600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Instantly terminate all access privileges across all panels</a:t>
            </a:r>
          </a:p>
          <a:p>
            <a:r>
              <a:rPr lang="en-US" altLang="en-US" sz="1600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Expand access to teller line, server room, drive up kiosk and ATM room</a:t>
            </a:r>
          </a:p>
          <a:p>
            <a:r>
              <a:rPr lang="en-US" altLang="en-US" sz="1600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Allow or restrict by user profile and schedule</a:t>
            </a:r>
          </a:p>
          <a:p>
            <a:r>
              <a:rPr lang="en-US" altLang="en-US" sz="1600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Hands free disarming and arming from DMP user keypad</a:t>
            </a:r>
          </a:p>
          <a:p>
            <a:r>
              <a:rPr lang="en-US" altLang="en-US" sz="1600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 rearm schedules for service providers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" t="33922" r="60438" b="13360"/>
          <a:stretch/>
        </p:blipFill>
        <p:spPr>
          <a:xfrm>
            <a:off x="8846689" y="0"/>
            <a:ext cx="3362205" cy="340156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AE6BBE-53ED-C850-76A2-BCCE0C57CF1A}"/>
              </a:ext>
            </a:extLst>
          </p:cNvPr>
          <p:cNvSpPr txBox="1">
            <a:spLocks/>
          </p:cNvSpPr>
          <p:nvPr/>
        </p:nvSpPr>
        <p:spPr>
          <a:xfrm>
            <a:off x="512064" y="335621"/>
            <a:ext cx="6888480" cy="457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Integrated Keyless Access: Go Keyless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89B1BC-3CA5-B780-FE4D-6688AF9079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0" t="21470" r="30126"/>
          <a:stretch/>
        </p:blipFill>
        <p:spPr>
          <a:xfrm>
            <a:off x="8846689" y="3464814"/>
            <a:ext cx="3393186" cy="3393186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A744CA-5BB8-2E59-7097-BE0D187D6302}"/>
              </a:ext>
            </a:extLst>
          </p:cNvPr>
          <p:cNvSpPr/>
          <p:nvPr/>
        </p:nvSpPr>
        <p:spPr>
          <a:xfrm>
            <a:off x="9387838" y="0"/>
            <a:ext cx="2804161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AEA52AF-588B-588D-A8EE-B2431E8D61CA}"/>
              </a:ext>
            </a:extLst>
          </p:cNvPr>
          <p:cNvSpPr txBox="1">
            <a:spLocks/>
          </p:cNvSpPr>
          <p:nvPr/>
        </p:nvSpPr>
        <p:spPr>
          <a:xfrm>
            <a:off x="512064" y="335621"/>
            <a:ext cx="3779520" cy="457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/>
              <a:t>Keypad Options</a:t>
            </a:r>
          </a:p>
        </p:txBody>
      </p:sp>
      <p:pic>
        <p:nvPicPr>
          <p:cNvPr id="20" name="Picture 19" descr="A white electronic device with a screen&#10;&#10;Description automatically generated">
            <a:extLst>
              <a:ext uri="{FF2B5EF4-FFF2-40B4-BE49-F238E27FC236}">
                <a16:creationId xmlns:a16="http://schemas.microsoft.com/office/drawing/2014/main" id="{F196605D-79E1-C69C-79CE-DEAE24B703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840" t="14823" r="14589" b="13771"/>
          <a:stretch/>
        </p:blipFill>
        <p:spPr>
          <a:xfrm>
            <a:off x="9680447" y="331406"/>
            <a:ext cx="2084833" cy="1426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 descr="A white electronic device with a screen&#10;&#10;Description automatically generated">
            <a:extLst>
              <a:ext uri="{FF2B5EF4-FFF2-40B4-BE49-F238E27FC236}">
                <a16:creationId xmlns:a16="http://schemas.microsoft.com/office/drawing/2014/main" id="{E20C89D3-C488-08DB-59FF-1A1DF337C1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840" t="14823" r="14589" b="13771"/>
          <a:stretch/>
        </p:blipFill>
        <p:spPr>
          <a:xfrm>
            <a:off x="9680447" y="2547240"/>
            <a:ext cx="2084833" cy="1426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 descr="A white device with a screen and a display&#10;&#10;Description automatically generated">
            <a:extLst>
              <a:ext uri="{FF2B5EF4-FFF2-40B4-BE49-F238E27FC236}">
                <a16:creationId xmlns:a16="http://schemas.microsoft.com/office/drawing/2014/main" id="{F48F954A-D27E-E14C-9117-BB56DAF78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3934" y="4527986"/>
            <a:ext cx="2804161" cy="18597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0D1B128-3550-C00E-3E68-09DB46066754}"/>
              </a:ext>
            </a:extLst>
          </p:cNvPr>
          <p:cNvSpPr txBox="1"/>
          <p:nvPr/>
        </p:nvSpPr>
        <p:spPr>
          <a:xfrm>
            <a:off x="9912097" y="1864843"/>
            <a:ext cx="1694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7872</a:t>
            </a:r>
            <a:r>
              <a:rPr lang="en-US" sz="1600" b="1" dirty="0">
                <a:solidFill>
                  <a:srgbClr val="D9B3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FCD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7873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F425A6-CAA0-E619-FBD2-C16280F14A2F}"/>
              </a:ext>
            </a:extLst>
          </p:cNvPr>
          <p:cNvSpPr txBox="1"/>
          <p:nvPr/>
        </p:nvSpPr>
        <p:spPr>
          <a:xfrm>
            <a:off x="9912097" y="4116280"/>
            <a:ext cx="1694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7872H-B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57C4A26-6B97-A125-F914-5E8CBC5AAC42}"/>
              </a:ext>
            </a:extLst>
          </p:cNvPr>
          <p:cNvSpPr txBox="1"/>
          <p:nvPr/>
        </p:nvSpPr>
        <p:spPr>
          <a:xfrm>
            <a:off x="9912097" y="6298648"/>
            <a:ext cx="1694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7073</a:t>
            </a:r>
          </a:p>
        </p:txBody>
      </p:sp>
      <p:pic>
        <p:nvPicPr>
          <p:cNvPr id="3" name="Picture 2" descr="A screen shot of a touchscreen&#10;&#10;Description automatically generated">
            <a:extLst>
              <a:ext uri="{FF2B5EF4-FFF2-40B4-BE49-F238E27FC236}">
                <a16:creationId xmlns:a16="http://schemas.microsoft.com/office/drawing/2014/main" id="{47C89FF9-BADF-8611-14EF-9BB98A494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335" y="884261"/>
            <a:ext cx="8968858" cy="524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1380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2BB2B60-67E1-266C-56D2-D7B75BBD44E7}"/>
              </a:ext>
            </a:extLst>
          </p:cNvPr>
          <p:cNvSpPr txBox="1">
            <a:spLocks/>
          </p:cNvSpPr>
          <p:nvPr/>
        </p:nvSpPr>
        <p:spPr>
          <a:xfrm>
            <a:off x="1444382" y="3985042"/>
            <a:ext cx="7143930" cy="20621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spc="300" dirty="0">
                <a:solidFill>
                  <a:srgbClr val="D9B3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DMP SMART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/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Two-Way Supervised Wireless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6C554E7-2CA5-0905-818B-C35797178646}"/>
              </a:ext>
            </a:extLst>
          </p:cNvPr>
          <p:cNvSpPr/>
          <p:nvPr/>
        </p:nvSpPr>
        <p:spPr>
          <a:xfrm>
            <a:off x="6217920" y="0"/>
            <a:ext cx="59740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55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6834" y="1295841"/>
            <a:ext cx="5177006" cy="50591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en-US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905 - 924 MHz used for superior range </a:t>
            </a:r>
          </a:p>
          <a:p>
            <a:pPr>
              <a:lnSpc>
                <a:spcPct val="100000"/>
              </a:lnSpc>
            </a:pPr>
            <a:r>
              <a:rPr lang="en-US" altLang="en-US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Jamming detection and notification</a:t>
            </a:r>
          </a:p>
          <a:p>
            <a:pPr>
              <a:lnSpc>
                <a:spcPct val="100000"/>
              </a:lnSpc>
            </a:pPr>
            <a:r>
              <a:rPr lang="en-US" altLang="en-US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Smart motion detectors</a:t>
            </a:r>
          </a:p>
          <a:p>
            <a:r>
              <a:rPr lang="en-US" altLang="en-US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Selectable supervision time (3 - 60 - 240)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 requires 3-minute check-ins, default is 240</a:t>
            </a:r>
          </a:p>
          <a:p>
            <a:r>
              <a:rPr lang="en-US" altLang="en-US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Superior battery life</a:t>
            </a:r>
          </a:p>
          <a:p>
            <a:r>
              <a:rPr lang="en-US" altLang="en-US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128-bit AES encryption optional</a:t>
            </a:r>
          </a:p>
          <a:p>
            <a:r>
              <a:rPr lang="en-US" altLang="en-US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Portable duress transmitters for life safety</a:t>
            </a:r>
          </a:p>
          <a:p>
            <a:r>
              <a:rPr lang="en-US" altLang="en-US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 all hold ups and zones at the branch </a:t>
            </a:r>
          </a:p>
          <a:p>
            <a:r>
              <a:rPr lang="en-US" altLang="en-US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Activate motion detector walk test feature from keypad</a:t>
            </a:r>
          </a:p>
          <a:p>
            <a:r>
              <a:rPr lang="en-US" altLang="en-US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 for up to 8 repeaters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CD89D70-6563-BFAA-28FD-43229AA5065F}"/>
              </a:ext>
            </a:extLst>
          </p:cNvPr>
          <p:cNvSpPr txBox="1">
            <a:spLocks/>
          </p:cNvSpPr>
          <p:nvPr/>
        </p:nvSpPr>
        <p:spPr>
          <a:xfrm>
            <a:off x="512064" y="335621"/>
            <a:ext cx="5705856" cy="8350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Two-Way Supervised Communications</a:t>
            </a:r>
          </a:p>
        </p:txBody>
      </p:sp>
      <p:pic>
        <p:nvPicPr>
          <p:cNvPr id="14" name="Picture 13" descr="A yellow and black sign with white text&#10;&#10;Description automatically generated">
            <a:extLst>
              <a:ext uri="{FF2B5EF4-FFF2-40B4-BE49-F238E27FC236}">
                <a16:creationId xmlns:a16="http://schemas.microsoft.com/office/drawing/2014/main" id="{D0369324-1FEB-8646-A92F-7926260E9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973" y="714645"/>
            <a:ext cx="3628837" cy="23248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B45379E-C8D4-26C6-51D4-62178E39E0FD}"/>
              </a:ext>
            </a:extLst>
          </p:cNvPr>
          <p:cNvSpPr txBox="1"/>
          <p:nvPr/>
        </p:nvSpPr>
        <p:spPr>
          <a:xfrm>
            <a:off x="6217920" y="5095121"/>
            <a:ext cx="5974080" cy="93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Every 32 milliseconds, DMP 2-way wireless hops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a new frequency across 53 frequencies. </a:t>
            </a:r>
          </a:p>
          <a:p>
            <a:pPr algn="ctr">
              <a:spcAft>
                <a:spcPts val="8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order is determined by the house code of the panel.</a:t>
            </a:r>
          </a:p>
        </p:txBody>
      </p:sp>
      <p:pic>
        <p:nvPicPr>
          <p:cNvPr id="22" name="Picture 21" descr="A black and white rectangular object with white lines&#10;&#10;Description automatically generated">
            <a:extLst>
              <a:ext uri="{FF2B5EF4-FFF2-40B4-BE49-F238E27FC236}">
                <a16:creationId xmlns:a16="http://schemas.microsoft.com/office/drawing/2014/main" id="{BFD7B01D-08F5-0CA3-D2A8-FBEDCE367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727" y="3164633"/>
            <a:ext cx="5614466" cy="1805358"/>
          </a:xfrm>
          <a:prstGeom prst="rect">
            <a:avLst/>
          </a:prstGeom>
        </p:spPr>
      </p:pic>
    </p:spTree>
  </p:cSld>
  <p:clrMapOvr>
    <a:masterClrMapping/>
  </p:clrMapOvr>
  <p:transition spd="slow"/>
  <p:extLst>
    <p:ext uri="{6950BFC3-D8DA-4A85-94F7-54DA5524770B}">
      <p188:commentRel xmlns:p188="http://schemas.microsoft.com/office/powerpoint/2018/8/main" r:id="rId3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59175FB-6A97-BBAA-DCCA-4BF5BE37FA91}"/>
              </a:ext>
            </a:extLst>
          </p:cNvPr>
          <p:cNvSpPr txBox="1">
            <a:spLocks/>
          </p:cNvSpPr>
          <p:nvPr/>
        </p:nvSpPr>
        <p:spPr>
          <a:xfrm>
            <a:off x="1442858" y="3969802"/>
            <a:ext cx="9244192" cy="12879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spc="300" dirty="0">
                <a:solidFill>
                  <a:srgbClr val="D9B3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DMP IP-BASED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/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Cellular Communication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7183B21-D172-FF62-E5A3-4EC7F33989A3}"/>
              </a:ext>
            </a:extLst>
          </p:cNvPr>
          <p:cNvSpPr/>
          <p:nvPr/>
        </p:nvSpPr>
        <p:spPr>
          <a:xfrm>
            <a:off x="6693408" y="0"/>
            <a:ext cx="549859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72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14528" y="1160690"/>
            <a:ext cx="5839968" cy="52197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en-US" b="1" dirty="0">
                <a:solidFill>
                  <a:srgbClr val="D9B3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Cellular Communicator </a:t>
            </a:r>
          </a:p>
          <a:p>
            <a:r>
              <a:rPr lang="en-US" altLang="en-US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CAT-M1 (4G LTE) cellular services with AT&amp;T, Verizon or AT&amp;T FirstNet</a:t>
            </a:r>
          </a:p>
          <a:p>
            <a:r>
              <a:rPr lang="en-US" altLang="en-US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Direct IP to IP communication to DMP receiver</a:t>
            </a:r>
          </a:p>
          <a:p>
            <a:r>
              <a:rPr lang="en-US" altLang="en-US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Standalone, primary or backup communications with UL listings</a:t>
            </a:r>
          </a:p>
          <a:p>
            <a:r>
              <a:rPr lang="en-US" altLang="en-US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Remote panel programming over cellular</a:t>
            </a:r>
          </a:p>
          <a:p>
            <a:r>
              <a:rPr lang="en-US" altLang="en-US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Multiple IP paths for business recovery or disaster planning</a:t>
            </a:r>
          </a:p>
          <a:p>
            <a:r>
              <a:rPr lang="en-US" altLang="en-US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intermediary server or additional hardware</a:t>
            </a:r>
          </a:p>
          <a:p>
            <a:r>
              <a:rPr lang="en-US" altLang="en-US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Private VPN available</a:t>
            </a:r>
          </a:p>
          <a:p>
            <a:r>
              <a:rPr lang="en-US" altLang="en-US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Exclusive Adaptive Technology™</a:t>
            </a:r>
          </a:p>
          <a:p>
            <a:r>
              <a:rPr lang="en-US" altLang="en-US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AES 128- or 256-bit encryption available</a:t>
            </a:r>
          </a:p>
          <a:p>
            <a:r>
              <a:rPr lang="en-US" altLang="en-US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Connected to and powered from XR550</a:t>
            </a:r>
          </a:p>
          <a:p>
            <a:r>
              <a:rPr lang="en-US" altLang="en-US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Messages received in 3 to 5 seconds</a:t>
            </a:r>
          </a:p>
          <a:p>
            <a:r>
              <a:rPr lang="en-US" altLang="en-US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Fully supervised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15" y="835538"/>
            <a:ext cx="2894804" cy="3878244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C672ACA-D201-A62D-8007-1EC10F1A549F}"/>
              </a:ext>
            </a:extLst>
          </p:cNvPr>
          <p:cNvSpPr txBox="1">
            <a:spLocks/>
          </p:cNvSpPr>
          <p:nvPr/>
        </p:nvSpPr>
        <p:spPr>
          <a:xfrm>
            <a:off x="512064" y="335621"/>
            <a:ext cx="6888480" cy="457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Digital Cellular Communications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C4B0E0-0DC6-2F4B-BA22-85DACE87E720}"/>
              </a:ext>
            </a:extLst>
          </p:cNvPr>
          <p:cNvSpPr txBox="1"/>
          <p:nvPr/>
        </p:nvSpPr>
        <p:spPr>
          <a:xfrm>
            <a:off x="7370064" y="4945662"/>
            <a:ext cx="4145280" cy="93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600" b="1" spc="300" dirty="0">
                <a:solidFill>
                  <a:srgbClr val="D9B32A"/>
                </a:solidFill>
              </a:rPr>
              <a:t>ACTIVATION READY</a:t>
            </a:r>
          </a:p>
          <a:p>
            <a:pPr algn="ctr">
              <a:spcAft>
                <a:spcPts val="800"/>
              </a:spcAft>
            </a:pPr>
            <a:r>
              <a:rPr lang="en-US" sz="1600" dirty="0"/>
              <a:t>With XR version 201 all LTE units ever shipped from DMP activate immediately. 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8118CF4-CEC5-2961-8374-771890BE8291}"/>
              </a:ext>
            </a:extLst>
          </p:cNvPr>
          <p:cNvSpPr txBox="1">
            <a:spLocks/>
          </p:cNvSpPr>
          <p:nvPr/>
        </p:nvSpPr>
        <p:spPr>
          <a:xfrm>
            <a:off x="1471433" y="3984090"/>
            <a:ext cx="7169804" cy="12116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TMSentry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Control Panel</a:t>
            </a:r>
          </a:p>
          <a:p>
            <a:pPr marL="0" indent="0">
              <a:buFont typeface="Arial"/>
              <a:buNone/>
            </a:pPr>
            <a:r>
              <a:rPr lang="en-US" sz="1600" b="1" spc="300" dirty="0">
                <a:solidFill>
                  <a:srgbClr val="D9B3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NEXT GENERATION OF ATM SECURITY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EE5A1-E42E-4554-0CBC-40339F35B78B}"/>
              </a:ext>
            </a:extLst>
          </p:cNvPr>
          <p:cNvSpPr txBox="1"/>
          <p:nvPr/>
        </p:nvSpPr>
        <p:spPr>
          <a:xfrm>
            <a:off x="3678948" y="407320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™</a:t>
            </a:r>
          </a:p>
        </p:txBody>
      </p:sp>
    </p:spTree>
    <p:extLst>
      <p:ext uri="{BB962C8B-B14F-4D97-AF65-F5344CB8AC3E}">
        <p14:creationId xmlns:p14="http://schemas.microsoft.com/office/powerpoint/2010/main" val="66103613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718C88-7B85-0AFE-3E01-FE03BA8EAED3}"/>
              </a:ext>
            </a:extLst>
          </p:cNvPr>
          <p:cNvSpPr txBox="1"/>
          <p:nvPr/>
        </p:nvSpPr>
        <p:spPr>
          <a:xfrm>
            <a:off x="632195" y="941059"/>
            <a:ext cx="602463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Designed, engineered and manufactured in the U.S with U.S. and global components.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power of an XR in a compact footprint for newer, smaller teller machines. First-to-market solution for customer’s needs.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Six onboard supervised alarm zones and two aux outputs for full featured burglar alarm monitoring.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Network and cellular communications with Adaptive Technology</a:t>
            </a:r>
            <a:r>
              <a:rPr lang="en-US" sz="1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™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ensure reliable signal transmission.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Encrypted communications to the monitoring center and Dealer Admin</a:t>
            </a:r>
            <a:r>
              <a:rPr lang="en-US" sz="1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™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24-hour battery backup provides continuous operation and alarm transmission during power outages.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Powerful features such as Inactive User Audit, Zone Inactivity Audit, Auto Rearm Delay and Schedules.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E6F443F-25CB-01F1-3CF8-7CA88F6316E9}"/>
              </a:ext>
            </a:extLst>
          </p:cNvPr>
          <p:cNvSpPr txBox="1">
            <a:spLocks/>
          </p:cNvSpPr>
          <p:nvPr/>
        </p:nvSpPr>
        <p:spPr>
          <a:xfrm>
            <a:off x="512064" y="335621"/>
            <a:ext cx="6888480" cy="457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TMSentry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152563-C077-334A-020A-589E0B98D90D}"/>
              </a:ext>
            </a:extLst>
          </p:cNvPr>
          <p:cNvSpPr txBox="1"/>
          <p:nvPr/>
        </p:nvSpPr>
        <p:spPr>
          <a:xfrm>
            <a:off x="2130564" y="37955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™</a:t>
            </a:r>
          </a:p>
        </p:txBody>
      </p:sp>
      <p:pic>
        <p:nvPicPr>
          <p:cNvPr id="13" name="Picture 12" descr="A person holding a box&#10;&#10;Description automatically generated">
            <a:extLst>
              <a:ext uri="{FF2B5EF4-FFF2-40B4-BE49-F238E27FC236}">
                <a16:creationId xmlns:a16="http://schemas.microsoft.com/office/drawing/2014/main" id="{E220B245-E70C-1692-7769-615F34C7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571" r="15274"/>
          <a:stretch/>
        </p:blipFill>
        <p:spPr>
          <a:xfrm>
            <a:off x="7731128" y="980316"/>
            <a:ext cx="4460872" cy="48628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58D4CF-2CE0-A11E-E401-32D67E4F4B7D}"/>
              </a:ext>
            </a:extLst>
          </p:cNvPr>
          <p:cNvSpPr txBox="1"/>
          <p:nvPr/>
        </p:nvSpPr>
        <p:spPr>
          <a:xfrm>
            <a:off x="7731128" y="6001463"/>
            <a:ext cx="44608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spc="300" dirty="0">
                <a:solidFill>
                  <a:srgbClr val="D9B32A"/>
                </a:solidFill>
              </a:rPr>
              <a:t>DIMENSIONS</a:t>
            </a:r>
          </a:p>
          <a:p>
            <a:pPr algn="ctr"/>
            <a:r>
              <a:rPr lang="en-US" sz="1600" dirty="0"/>
              <a:t>5.50” W x 3.75” L x 2.56” H</a:t>
            </a:r>
          </a:p>
        </p:txBody>
      </p:sp>
    </p:spTree>
    <p:extLst>
      <p:ext uri="{BB962C8B-B14F-4D97-AF65-F5344CB8AC3E}">
        <p14:creationId xmlns:p14="http://schemas.microsoft.com/office/powerpoint/2010/main" val="2120742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1D3278-21AD-2CE3-5D20-D124123391DA}"/>
              </a:ext>
            </a:extLst>
          </p:cNvPr>
          <p:cNvSpPr txBox="1">
            <a:spLocks/>
          </p:cNvSpPr>
          <p:nvPr/>
        </p:nvSpPr>
        <p:spPr>
          <a:xfrm>
            <a:off x="1500008" y="3986412"/>
            <a:ext cx="7169804" cy="12116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XV Gateways with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AlarmVision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400"/>
              </a:spcBef>
              <a:buFont typeface="Arial"/>
              <a:buNone/>
            </a:pPr>
            <a:r>
              <a:rPr lang="en-US" sz="1600" b="1" spc="300" dirty="0">
                <a:solidFill>
                  <a:srgbClr val="D9B3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 EXISTING CAMERAS INTO INTELLIGENT MOTION DETECTORS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D611CD-60BB-21B1-D8F6-C9D4A92BE136}"/>
              </a:ext>
            </a:extLst>
          </p:cNvPr>
          <p:cNvSpPr txBox="1"/>
          <p:nvPr/>
        </p:nvSpPr>
        <p:spPr>
          <a:xfrm>
            <a:off x="8425487" y="409854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™</a:t>
            </a:r>
          </a:p>
        </p:txBody>
      </p:sp>
    </p:spTree>
    <p:extLst>
      <p:ext uri="{BB962C8B-B14F-4D97-AF65-F5344CB8AC3E}">
        <p14:creationId xmlns:p14="http://schemas.microsoft.com/office/powerpoint/2010/main" val="348927483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97461E4-1ABB-FA05-60C4-E70368829237}"/>
              </a:ext>
            </a:extLst>
          </p:cNvPr>
          <p:cNvSpPr txBox="1"/>
          <p:nvPr/>
        </p:nvSpPr>
        <p:spPr>
          <a:xfrm>
            <a:off x="3470611" y="2951946"/>
            <a:ext cx="72353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Protecting the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largest financial </a:t>
            </a:r>
            <a:b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institutions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1988.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9724A3-A736-EFC6-A66E-A2C51F678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4672" y="6179274"/>
            <a:ext cx="3377185" cy="33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6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1826760-E674-7C0F-94C4-B4C33A19B8E8}"/>
              </a:ext>
            </a:extLst>
          </p:cNvPr>
          <p:cNvSpPr/>
          <p:nvPr/>
        </p:nvSpPr>
        <p:spPr>
          <a:xfrm>
            <a:off x="6693408" y="0"/>
            <a:ext cx="549859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9D4974-B0D3-21DA-6020-D5A536A6F4F3}"/>
              </a:ext>
            </a:extLst>
          </p:cNvPr>
          <p:cNvSpPr txBox="1"/>
          <p:nvPr/>
        </p:nvSpPr>
        <p:spPr>
          <a:xfrm>
            <a:off x="7120127" y="5549129"/>
            <a:ext cx="4696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D9B32A"/>
                </a:solidFill>
              </a:rPr>
              <a:t>Q2 2024: </a:t>
            </a:r>
            <a:r>
              <a:rPr lang="en-US" dirty="0"/>
              <a:t>Immix integration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|  </a:t>
            </a:r>
            <a:r>
              <a:rPr lang="en-US" dirty="0"/>
              <a:t>Loitering</a:t>
            </a:r>
          </a:p>
          <a:p>
            <a:r>
              <a:rPr lang="en-US" b="1" dirty="0">
                <a:solidFill>
                  <a:srgbClr val="D9B32A"/>
                </a:solidFill>
              </a:rPr>
              <a:t>Q3 2024: </a:t>
            </a:r>
            <a:r>
              <a:rPr lang="en-US" dirty="0"/>
              <a:t>Line Cross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|  </a:t>
            </a:r>
            <a:r>
              <a:rPr lang="en-US" dirty="0"/>
              <a:t>Direction of Travel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588128-EB6A-B5C6-37E5-6E0AFE294850}"/>
              </a:ext>
            </a:extLst>
          </p:cNvPr>
          <p:cNvSpPr txBox="1"/>
          <p:nvPr/>
        </p:nvSpPr>
        <p:spPr>
          <a:xfrm>
            <a:off x="512064" y="1440312"/>
            <a:ext cx="4706597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1" dirty="0">
                <a:solidFill>
                  <a:srgbClr val="D9B3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  <a:endParaRPr lang="en-US" b="1" dirty="0">
              <a:solidFill>
                <a:srgbClr val="FCD0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Person, vehicle and animal detection and analysis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Up to 4 detection regions per camera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Each region is an intrusion zone on an XR Series control panel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ONVIF and RTSP camera compatibility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1TB – 4TB internal storage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Continuous recording stored locally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24 – 96 MP processing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Dual NIC for network connectivity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NDAA compliant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0A77D1-11BB-E561-1763-79865FFD9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6135" y="1486013"/>
            <a:ext cx="5770810" cy="3764054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30ADB2B-1BA4-B307-8351-33DD8B193CCC}"/>
              </a:ext>
            </a:extLst>
          </p:cNvPr>
          <p:cNvSpPr txBox="1">
            <a:spLocks/>
          </p:cNvSpPr>
          <p:nvPr/>
        </p:nvSpPr>
        <p:spPr>
          <a:xfrm>
            <a:off x="512064" y="335621"/>
            <a:ext cx="6888480" cy="9489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XV Gateways with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AlarmVision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40000"/>
              </a:lnSpc>
              <a:spcBef>
                <a:spcPts val="0"/>
              </a:spcBef>
              <a:buFont typeface="Arial"/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Turn Cameras into Powerful Alarm Detection Devices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F47478-D745-22A1-31AC-DD2FA7B3338F}"/>
              </a:ext>
            </a:extLst>
          </p:cNvPr>
          <p:cNvSpPr txBox="1"/>
          <p:nvPr/>
        </p:nvSpPr>
        <p:spPr>
          <a:xfrm>
            <a:off x="5717078" y="37955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™</a:t>
            </a:r>
          </a:p>
        </p:txBody>
      </p:sp>
    </p:spTree>
    <p:extLst>
      <p:ext uri="{BB962C8B-B14F-4D97-AF65-F5344CB8AC3E}">
        <p14:creationId xmlns:p14="http://schemas.microsoft.com/office/powerpoint/2010/main" val="1538335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w angle view of a building&#10;&#10;Description automatically generated">
            <a:extLst>
              <a:ext uri="{FF2B5EF4-FFF2-40B4-BE49-F238E27FC236}">
                <a16:creationId xmlns:a16="http://schemas.microsoft.com/office/drawing/2014/main" id="{C7A26A06-404C-FB2E-CD12-70606A112F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" t="15696" r="-89"/>
          <a:stretch/>
        </p:blipFill>
        <p:spPr>
          <a:xfrm flipH="1">
            <a:off x="0" y="11921"/>
            <a:ext cx="12181114" cy="68460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8747AC-3226-4565-DB8F-2651A3AF18E2}"/>
              </a:ext>
            </a:extLst>
          </p:cNvPr>
          <p:cNvSpPr/>
          <p:nvPr/>
        </p:nvSpPr>
        <p:spPr>
          <a:xfrm>
            <a:off x="6812011" y="-16041"/>
            <a:ext cx="3880761" cy="6534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F8AA49-B6B7-843E-18CE-517197E5D638}"/>
              </a:ext>
            </a:extLst>
          </p:cNvPr>
          <p:cNvSpPr/>
          <p:nvPr/>
        </p:nvSpPr>
        <p:spPr>
          <a:xfrm>
            <a:off x="6812010" y="-17379"/>
            <a:ext cx="3880761" cy="405220"/>
          </a:xfrm>
          <a:prstGeom prst="rect">
            <a:avLst/>
          </a:prstGeom>
          <a:solidFill>
            <a:srgbClr val="FCD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BFE529-9FAE-98A7-4686-1A2F5B76C71A}"/>
              </a:ext>
            </a:extLst>
          </p:cNvPr>
          <p:cNvSpPr/>
          <p:nvPr/>
        </p:nvSpPr>
        <p:spPr>
          <a:xfrm>
            <a:off x="6812010" y="6464701"/>
            <a:ext cx="3880761" cy="405220"/>
          </a:xfrm>
          <a:prstGeom prst="rect">
            <a:avLst/>
          </a:prstGeom>
          <a:solidFill>
            <a:srgbClr val="FCD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black background with yellow lines&#10;&#10;Description automatically generated">
            <a:extLst>
              <a:ext uri="{FF2B5EF4-FFF2-40B4-BE49-F238E27FC236}">
                <a16:creationId xmlns:a16="http://schemas.microsoft.com/office/drawing/2014/main" id="{C38CB8DD-5252-0E19-5E76-43F95783D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832" y="2173159"/>
            <a:ext cx="2670048" cy="108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73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D4868-EC69-AE9E-C03C-20729A622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626" y="395057"/>
            <a:ext cx="10515600" cy="34724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THE GOLD STANDARD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EA2F648-E1AD-74D8-A7F9-B03449F97EAC}"/>
              </a:ext>
            </a:extLst>
          </p:cNvPr>
          <p:cNvSpPr txBox="1">
            <a:spLocks/>
          </p:cNvSpPr>
          <p:nvPr/>
        </p:nvSpPr>
        <p:spPr>
          <a:xfrm>
            <a:off x="6163511" y="1250950"/>
            <a:ext cx="5033879" cy="45402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8D09A9C-24E3-7B30-C58E-C2AA5D36A5C4}"/>
              </a:ext>
            </a:extLst>
          </p:cNvPr>
          <p:cNvSpPr txBox="1">
            <a:spLocks/>
          </p:cNvSpPr>
          <p:nvPr/>
        </p:nvSpPr>
        <p:spPr>
          <a:xfrm>
            <a:off x="760033" y="1793577"/>
            <a:ext cx="3824159" cy="28926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Financial Industry Key Priorities</a:t>
            </a:r>
          </a:p>
          <a:p>
            <a:r>
              <a:rPr lang="en-US" altLang="en-US" sz="1800" dirty="0">
                <a:solidFill>
                  <a:srgbClr val="53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and employee safety</a:t>
            </a:r>
          </a:p>
          <a:p>
            <a:r>
              <a:rPr lang="en-US" altLang="en-US" sz="1800" dirty="0">
                <a:solidFill>
                  <a:srgbClr val="53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Asset protection</a:t>
            </a:r>
          </a:p>
          <a:p>
            <a:r>
              <a:rPr lang="en-US" altLang="en-US" sz="1800" dirty="0">
                <a:solidFill>
                  <a:srgbClr val="53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 compliance</a:t>
            </a:r>
          </a:p>
          <a:p>
            <a:r>
              <a:rPr lang="en-US" altLang="en-US" sz="1800" dirty="0">
                <a:solidFill>
                  <a:srgbClr val="53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mitigation</a:t>
            </a:r>
          </a:p>
          <a:p>
            <a:r>
              <a:rPr lang="en-US" altLang="en-US" sz="1800" dirty="0">
                <a:solidFill>
                  <a:srgbClr val="53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management</a:t>
            </a:r>
          </a:p>
        </p:txBody>
      </p:sp>
      <p:pic>
        <p:nvPicPr>
          <p:cNvPr id="11" name="Picture 10" descr="A person using a machine&#10;&#10;Description automatically generated">
            <a:extLst>
              <a:ext uri="{FF2B5EF4-FFF2-40B4-BE49-F238E27FC236}">
                <a16:creationId xmlns:a16="http://schemas.microsoft.com/office/drawing/2014/main" id="{7E7360CB-AC50-8392-8820-8C0AC205FD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93" t="5398" r="37262"/>
          <a:stretch/>
        </p:blipFill>
        <p:spPr>
          <a:xfrm>
            <a:off x="6266688" y="0"/>
            <a:ext cx="592531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75CC84-90CD-4155-A05E-7E29A9281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44" y="6208375"/>
            <a:ext cx="353695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75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D4868-EC69-AE9E-C03C-20729A622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122" y="453864"/>
            <a:ext cx="7900974" cy="41241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8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Financial Institutions Select DMP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EA2F648-E1AD-74D8-A7F9-B03449F97EAC}"/>
              </a:ext>
            </a:extLst>
          </p:cNvPr>
          <p:cNvSpPr txBox="1">
            <a:spLocks/>
          </p:cNvSpPr>
          <p:nvPr/>
        </p:nvSpPr>
        <p:spPr>
          <a:xfrm>
            <a:off x="6163511" y="1250950"/>
            <a:ext cx="5033879" cy="45402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8D09A9C-24E3-7B30-C58E-C2AA5D36A5C4}"/>
              </a:ext>
            </a:extLst>
          </p:cNvPr>
          <p:cNvSpPr txBox="1">
            <a:spLocks/>
          </p:cNvSpPr>
          <p:nvPr/>
        </p:nvSpPr>
        <p:spPr>
          <a:xfrm>
            <a:off x="822114" y="1250949"/>
            <a:ext cx="6571372" cy="45402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53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Manufactured in U.S.A. with U.S. and global components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rgbClr val="53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of the top 13 banks </a:t>
            </a:r>
            <a:r>
              <a:rPr lang="en-US" altLang="en-US" sz="1800" dirty="0">
                <a:solidFill>
                  <a:srgbClr val="53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 DMP for branch and ATM security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53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communications experience: </a:t>
            </a:r>
            <a:r>
              <a:rPr lang="en-US" altLang="en-US" sz="1800" b="1" dirty="0">
                <a:solidFill>
                  <a:srgbClr val="53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35+ years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53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Managing conversion projects: </a:t>
            </a:r>
            <a:r>
              <a:rPr lang="en-US" altLang="en-US" sz="1800" b="1" dirty="0">
                <a:solidFill>
                  <a:srgbClr val="53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25+ years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53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 replacement of existing production systems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rgbClr val="53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 and backward </a:t>
            </a:r>
            <a:r>
              <a:rPr lang="en-US" altLang="en-US" sz="1800" dirty="0">
                <a:solidFill>
                  <a:srgbClr val="53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compatibility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53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Fully integrated </a:t>
            </a:r>
            <a:r>
              <a:rPr lang="en-US" altLang="en-US" sz="1800" b="1" dirty="0">
                <a:solidFill>
                  <a:srgbClr val="53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intrusion, fire</a:t>
            </a:r>
            <a:r>
              <a:rPr lang="en-US" altLang="en-US" sz="1800" dirty="0">
                <a:solidFill>
                  <a:srgbClr val="53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en-US" sz="1800" b="1" dirty="0">
                <a:solidFill>
                  <a:srgbClr val="53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control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53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 features designed for the financial industry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53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audit compliance and reporting solutions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rgbClr val="53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80-hour disaster recovery </a:t>
            </a:r>
            <a:r>
              <a:rPr lang="en-US" altLang="en-US" sz="1800" dirty="0">
                <a:solidFill>
                  <a:srgbClr val="53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supply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53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 and ULC compliance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rgbClr val="534547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A0986-6DEC-58D0-1676-BBD7E4DACA7E}"/>
              </a:ext>
            </a:extLst>
          </p:cNvPr>
          <p:cNvSpPr txBox="1">
            <a:spLocks/>
          </p:cNvSpPr>
          <p:nvPr/>
        </p:nvSpPr>
        <p:spPr>
          <a:xfrm>
            <a:off x="898541" y="4681728"/>
            <a:ext cx="6264714" cy="43525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rgbClr val="534547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A high angle view of a factory&#10;&#10;Description automatically generated">
            <a:extLst>
              <a:ext uri="{FF2B5EF4-FFF2-40B4-BE49-F238E27FC236}">
                <a16:creationId xmlns:a16="http://schemas.microsoft.com/office/drawing/2014/main" id="{B7A48E7C-CF05-1A16-FD45-8DC20D1412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034"/>
          <a:stretch/>
        </p:blipFill>
        <p:spPr>
          <a:xfrm>
            <a:off x="8388096" y="0"/>
            <a:ext cx="3803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EAFF6C-CF9E-5528-F68A-40BDBD69381E}"/>
              </a:ext>
            </a:extLst>
          </p:cNvPr>
          <p:cNvSpPr txBox="1">
            <a:spLocks/>
          </p:cNvSpPr>
          <p:nvPr/>
        </p:nvSpPr>
        <p:spPr>
          <a:xfrm>
            <a:off x="1428569" y="3912652"/>
            <a:ext cx="7169804" cy="12116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XR Series</a:t>
            </a:r>
          </a:p>
          <a:p>
            <a:pPr marL="0" indent="0">
              <a:buFont typeface="Arial"/>
              <a:buNone/>
            </a:pPr>
            <a:r>
              <a:rPr lang="en-US" sz="1600" b="1" spc="300" dirty="0">
                <a:solidFill>
                  <a:srgbClr val="D9B3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INTEGRATED SOLUTION</a:t>
            </a:r>
          </a:p>
        </p:txBody>
      </p:sp>
    </p:spTree>
    <p:extLst>
      <p:ext uri="{BB962C8B-B14F-4D97-AF65-F5344CB8AC3E}">
        <p14:creationId xmlns:p14="http://schemas.microsoft.com/office/powerpoint/2010/main" val="3559934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534FB7B-8718-AAA7-3182-5CE0CCF5B735}"/>
              </a:ext>
            </a:extLst>
          </p:cNvPr>
          <p:cNvSpPr/>
          <p:nvPr/>
        </p:nvSpPr>
        <p:spPr>
          <a:xfrm>
            <a:off x="5913120" y="0"/>
            <a:ext cx="62788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5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92458" y="1297158"/>
            <a:ext cx="5093942" cy="5056505"/>
          </a:xfrm>
        </p:spPr>
        <p:txBody>
          <a:bodyPr anchor="t"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&amp; Intrusion Highlights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Encrypted network and cell communications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zones on board. Zones 1-8 selectable EOL value for any resistance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Expandable to 574 zones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DMP wireless zones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506 outputs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 areas 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96 access doors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99 schedules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99 user profiles and 10,000 user codes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345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12,000 event buffer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9D51E0-B837-3CC2-A4DB-F3CB1089ECA0}"/>
              </a:ext>
            </a:extLst>
          </p:cNvPr>
          <p:cNvSpPr txBox="1"/>
          <p:nvPr/>
        </p:nvSpPr>
        <p:spPr>
          <a:xfrm>
            <a:off x="5913120" y="4696446"/>
            <a:ext cx="62788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With version 231 (1.25.24) up to 95 XR Series panels can communicate with each other across the same network.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CA34F60-A687-58F1-2ADC-39D546A88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58" y="335621"/>
            <a:ext cx="9144000" cy="457200"/>
          </a:xfrm>
        </p:spPr>
        <p:txBody>
          <a:bodyPr/>
          <a:lstStyle/>
          <a:p>
            <a:r>
              <a:rPr lang="en-US" altLang="en-US" sz="1800" b="1" spc="300" dirty="0">
                <a:solidFill>
                  <a:srgbClr val="D9B32A"/>
                </a:solidFill>
              </a:rPr>
              <a:t>XR550 CONTROL COMMUNICATOR</a:t>
            </a:r>
            <a:endParaRPr lang="en-US" sz="1800" b="1" spc="300" dirty="0">
              <a:solidFill>
                <a:srgbClr val="D9B32A"/>
              </a:solidFill>
            </a:endParaRPr>
          </a:p>
        </p:txBody>
      </p:sp>
      <p:pic>
        <p:nvPicPr>
          <p:cNvPr id="14" name="Picture 13" descr="A green circuit board with many small components&#10;&#10;Description automatically generated">
            <a:extLst>
              <a:ext uri="{FF2B5EF4-FFF2-40B4-BE49-F238E27FC236}">
                <a16:creationId xmlns:a16="http://schemas.microsoft.com/office/drawing/2014/main" id="{FCAA6EF8-45B2-6999-1C17-E7FC7B3CB3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464"/>
          <a:stretch/>
        </p:blipFill>
        <p:spPr>
          <a:xfrm>
            <a:off x="5913120" y="885445"/>
            <a:ext cx="6435566" cy="362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60143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92457" y="1222248"/>
            <a:ext cx="11189943" cy="3803904"/>
          </a:xfrm>
        </p:spPr>
        <p:txBody>
          <a:bodyPr numCol="2" spcCol="457200" anchor="t">
            <a:noAutofit/>
          </a:bodyPr>
          <a:lstStyle/>
          <a:p>
            <a:pPr marL="11113" indent="0">
              <a:lnSpc>
                <a:spcPts val="2190"/>
              </a:lnSpc>
              <a:spcBef>
                <a:spcPts val="0"/>
              </a:spcBef>
              <a:buNone/>
            </a:pPr>
            <a:r>
              <a:rPr lang="en-US" altLang="en-US" sz="1600" b="1" dirty="0">
                <a:solidFill>
                  <a:srgbClr val="D9B32A"/>
                </a:solidFill>
              </a:rPr>
              <a:t>Early Morning Ambush</a:t>
            </a:r>
          </a:p>
          <a:p>
            <a:pPr marL="11113" indent="0">
              <a:lnSpc>
                <a:spcPts val="219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When an associate enters their code at the keypad a timer (1-15 minutes) begins</a:t>
            </a:r>
            <a:r>
              <a:rPr lang="en-US" altLang="en-US" sz="1600" dirty="0">
                <a:solidFill>
                  <a:schemeClr val="accent5"/>
                </a:solidFill>
              </a:rPr>
              <a:t>. </a:t>
            </a:r>
            <a:r>
              <a:rPr lang="en-US" altLang="en-US" sz="1600" dirty="0">
                <a:solidFill>
                  <a:schemeClr val="tx1"/>
                </a:solidFill>
              </a:rPr>
              <a:t>The associate must enter their code a second time before the timer ends. If the timer expires, a silent (Early Morning Ambush) message with the user’s ID will be sent to the monitoring center. </a:t>
            </a:r>
          </a:p>
          <a:p>
            <a:pPr marL="11113" indent="0">
              <a:lnSpc>
                <a:spcPts val="219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en-US" sz="1600" b="1" dirty="0">
                <a:solidFill>
                  <a:schemeClr val="tx1"/>
                </a:solidFill>
              </a:rPr>
              <a:t>Benefit:</a:t>
            </a:r>
            <a:r>
              <a:rPr lang="en-US" altLang="en-US" sz="1600" dirty="0">
                <a:solidFill>
                  <a:schemeClr val="tx1"/>
                </a:solidFill>
              </a:rPr>
              <a:t> </a:t>
            </a:r>
            <a:r>
              <a:rPr lang="en-US" altLang="en-US" sz="1600" b="1" dirty="0">
                <a:solidFill>
                  <a:schemeClr val="tx1"/>
                </a:solidFill>
              </a:rPr>
              <a:t>Employee safety, audit compliance</a:t>
            </a:r>
          </a:p>
          <a:p>
            <a:pPr marL="11113" indent="0">
              <a:lnSpc>
                <a:spcPts val="2190"/>
              </a:lnSpc>
              <a:spcBef>
                <a:spcPts val="0"/>
              </a:spcBef>
              <a:buNone/>
            </a:pPr>
            <a:r>
              <a:rPr lang="en-US" altLang="en-US" sz="1600" b="1" dirty="0">
                <a:solidFill>
                  <a:srgbClr val="D9B32A"/>
                </a:solidFill>
              </a:rPr>
              <a:t>Inactive User Monitoring </a:t>
            </a:r>
          </a:p>
          <a:p>
            <a:pPr marL="11113" indent="0">
              <a:lnSpc>
                <a:spcPts val="219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dirty="0">
                <a:solidFill>
                  <a:schemeClr val="tx1"/>
                </a:solidFill>
              </a:rPr>
              <a:t>If a code is not used within a programmable number of days (1 – 425 days), the panel will transmit the user’s name, number and an “inactive user” message. </a:t>
            </a:r>
          </a:p>
          <a:p>
            <a:pPr marL="11113" indent="0">
              <a:lnSpc>
                <a:spcPts val="219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tx1"/>
                </a:solidFill>
              </a:rPr>
              <a:t>Benefit: Enhanced security, audit compliance</a:t>
            </a:r>
          </a:p>
          <a:p>
            <a:pPr marL="11113" indent="0">
              <a:lnSpc>
                <a:spcPts val="2190"/>
              </a:lnSpc>
              <a:spcBef>
                <a:spcPts val="0"/>
              </a:spcBef>
              <a:buNone/>
            </a:pPr>
            <a:r>
              <a:rPr lang="en-US" altLang="en-US" sz="1600" b="1" dirty="0">
                <a:solidFill>
                  <a:srgbClr val="D9B32A"/>
                </a:solidFill>
              </a:rPr>
              <a:t>Allow Users to Change Their Own Code</a:t>
            </a:r>
          </a:p>
          <a:p>
            <a:pPr marL="11113" indent="0">
              <a:lnSpc>
                <a:spcPts val="219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Allows users without user code authority to change only their own code. </a:t>
            </a:r>
          </a:p>
          <a:p>
            <a:pPr marL="11113" indent="0">
              <a:lnSpc>
                <a:spcPts val="219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en-US" sz="1600" b="1" dirty="0">
                <a:solidFill>
                  <a:schemeClr val="tx1"/>
                </a:solidFill>
              </a:rPr>
              <a:t>Benefit: Audit compliance</a:t>
            </a:r>
          </a:p>
          <a:p>
            <a:pPr marL="11113" indent="0">
              <a:lnSpc>
                <a:spcPts val="2190"/>
              </a:lnSpc>
              <a:spcBef>
                <a:spcPts val="0"/>
              </a:spcBef>
              <a:buNone/>
            </a:pPr>
            <a:r>
              <a:rPr lang="en-US" altLang="en-US" sz="1600" b="1" dirty="0">
                <a:solidFill>
                  <a:srgbClr val="D9B32A"/>
                </a:solidFill>
              </a:rPr>
              <a:t>Temporary User Codes</a:t>
            </a:r>
          </a:p>
          <a:p>
            <a:pPr marL="11113" indent="0">
              <a:lnSpc>
                <a:spcPts val="219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Programmable with both start and end date and time.</a:t>
            </a:r>
          </a:p>
          <a:p>
            <a:pPr marL="11113" indent="0">
              <a:lnSpc>
                <a:spcPts val="219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en-US" sz="1600" b="1" dirty="0">
                <a:solidFill>
                  <a:schemeClr val="tx1"/>
                </a:solidFill>
              </a:rPr>
              <a:t>Benefit: Audit compliance, operational efficiencies</a:t>
            </a:r>
          </a:p>
          <a:p>
            <a:pPr marL="11113" indent="0">
              <a:lnSpc>
                <a:spcPts val="2190"/>
              </a:lnSpc>
              <a:spcBef>
                <a:spcPts val="0"/>
              </a:spcBef>
              <a:buNone/>
            </a:pPr>
            <a:r>
              <a:rPr lang="en-US" altLang="en-US" sz="1600" b="1" dirty="0">
                <a:solidFill>
                  <a:srgbClr val="D9B32A"/>
                </a:solidFill>
              </a:rPr>
              <a:t>Technician Disarming Restriction</a:t>
            </a:r>
          </a:p>
          <a:p>
            <a:pPr marL="11113" indent="0">
              <a:lnSpc>
                <a:spcPts val="219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Technician may not disarm selected areas which were last armed by an associate. </a:t>
            </a:r>
          </a:p>
          <a:p>
            <a:pPr marL="11113" indent="0">
              <a:lnSpc>
                <a:spcPts val="219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1600" b="1" dirty="0">
                <a:solidFill>
                  <a:schemeClr val="tx1"/>
                </a:solidFill>
              </a:rPr>
              <a:t>Benefit: Insider threat mitigation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D8A915C-4BEE-A80F-E8C4-F1E5F0B7DE9E}"/>
              </a:ext>
            </a:extLst>
          </p:cNvPr>
          <p:cNvSpPr txBox="1">
            <a:spLocks/>
          </p:cNvSpPr>
          <p:nvPr/>
        </p:nvSpPr>
        <p:spPr>
          <a:xfrm>
            <a:off x="512064" y="335621"/>
            <a:ext cx="4620768" cy="457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Advanced Bank Features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A704F85-1B4A-1611-320E-112914EDD247}"/>
              </a:ext>
            </a:extLst>
          </p:cNvPr>
          <p:cNvSpPr txBox="1">
            <a:spLocks/>
          </p:cNvSpPr>
          <p:nvPr/>
        </p:nvSpPr>
        <p:spPr>
          <a:xfrm>
            <a:off x="6400800" y="335621"/>
            <a:ext cx="5279136" cy="457200"/>
          </a:xfrm>
          <a:prstGeom prst="rect">
            <a:avLst/>
          </a:prstGeom>
        </p:spPr>
        <p:txBody>
          <a:bodyPr lIns="228600" tIns="9144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US" altLang="en-US" sz="1800" b="1" spc="300" dirty="0">
                <a:solidFill>
                  <a:schemeClr val="bg1">
                    <a:lumMod val="65000"/>
                  </a:schemeClr>
                </a:solidFill>
              </a:rPr>
              <a:t>XR550 CONTROL COMMUNICATOR</a:t>
            </a:r>
            <a:endParaRPr lang="en-US" sz="1800" b="1" spc="3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307066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53569" y="1194816"/>
            <a:ext cx="11228832" cy="5114544"/>
          </a:xfrm>
        </p:spPr>
        <p:txBody>
          <a:bodyPr numCol="2" spcCol="457200" anchor="t">
            <a:noAutofit/>
          </a:bodyPr>
          <a:lstStyle/>
          <a:p>
            <a:pPr marL="11113" indent="0">
              <a:lnSpc>
                <a:spcPts val="2190"/>
              </a:lnSpc>
              <a:spcBef>
                <a:spcPts val="0"/>
              </a:spcBef>
              <a:buNone/>
            </a:pPr>
            <a:r>
              <a:rPr lang="en-US" altLang="en-US" sz="1600" b="1" dirty="0">
                <a:solidFill>
                  <a:srgbClr val="D9B32A"/>
                </a:solidFill>
              </a:rPr>
              <a:t>Dual Authority</a:t>
            </a:r>
          </a:p>
          <a:p>
            <a:pPr marL="11113" indent="0">
              <a:lnSpc>
                <a:spcPts val="219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Requires two user codes to be entered at the keypad to disarm and/or arm the selected area(s). After first code is entered the keypad will display ENTER 2</a:t>
            </a:r>
            <a:r>
              <a:rPr lang="en-US" altLang="en-US" sz="1600" baseline="30000" dirty="0">
                <a:solidFill>
                  <a:schemeClr val="tx1"/>
                </a:solidFill>
              </a:rPr>
              <a:t>nd</a:t>
            </a:r>
            <a:r>
              <a:rPr lang="en-US" altLang="en-US" sz="1600" dirty="0">
                <a:solidFill>
                  <a:schemeClr val="tx1"/>
                </a:solidFill>
              </a:rPr>
              <a:t> CODE. Both codes must be of equal authority or higher. </a:t>
            </a:r>
          </a:p>
          <a:p>
            <a:pPr marL="11113" indent="0">
              <a:lnSpc>
                <a:spcPts val="219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en-US" sz="1600" b="1" dirty="0">
                <a:solidFill>
                  <a:schemeClr val="tx1"/>
                </a:solidFill>
              </a:rPr>
              <a:t>Benefit: Eliminates opening logs</a:t>
            </a:r>
          </a:p>
          <a:p>
            <a:pPr marL="11113" indent="0">
              <a:lnSpc>
                <a:spcPts val="2190"/>
              </a:lnSpc>
              <a:spcBef>
                <a:spcPts val="0"/>
              </a:spcBef>
              <a:buNone/>
            </a:pPr>
            <a:r>
              <a:rPr lang="en-US" altLang="en-US" sz="1600" b="1" dirty="0">
                <a:solidFill>
                  <a:srgbClr val="D9B32A"/>
                </a:solidFill>
              </a:rPr>
              <a:t>Panic Test</a:t>
            </a:r>
          </a:p>
          <a:p>
            <a:pPr marL="11113" indent="0">
              <a:lnSpc>
                <a:spcPts val="219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Allows the panic zone test results to be sent to the monitoring center. The system test start, stop, panic </a:t>
            </a:r>
            <a:br>
              <a:rPr lang="en-US" altLang="en-US" sz="1600" dirty="0">
                <a:solidFill>
                  <a:schemeClr val="tx1"/>
                </a:solidFill>
              </a:rPr>
            </a:br>
            <a:r>
              <a:rPr lang="en-US" altLang="en-US" sz="1600" dirty="0">
                <a:solidFill>
                  <a:schemeClr val="tx1"/>
                </a:solidFill>
              </a:rPr>
              <a:t>zone verification and panic zone failure messages are each sent.</a:t>
            </a:r>
          </a:p>
          <a:p>
            <a:pPr marL="11113" indent="0">
              <a:lnSpc>
                <a:spcPts val="219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en-US" sz="1600" b="1" dirty="0">
                <a:solidFill>
                  <a:schemeClr val="tx1"/>
                </a:solidFill>
              </a:rPr>
              <a:t>Benefit: System integrity, audit compliance</a:t>
            </a:r>
            <a:br>
              <a:rPr lang="en-US" altLang="en-US" sz="1600" b="1" dirty="0">
                <a:solidFill>
                  <a:schemeClr val="tx1"/>
                </a:solidFill>
              </a:rPr>
            </a:br>
            <a:br>
              <a:rPr lang="en-US" altLang="en-US" sz="1600" b="1" dirty="0">
                <a:solidFill>
                  <a:schemeClr val="tx1"/>
                </a:solidFill>
              </a:rPr>
            </a:br>
            <a:br>
              <a:rPr lang="en-US" altLang="en-US" sz="1600" b="1" dirty="0">
                <a:solidFill>
                  <a:schemeClr val="tx1"/>
                </a:solidFill>
              </a:rPr>
            </a:br>
            <a:br>
              <a:rPr lang="en-US" altLang="en-US" sz="1600" b="1" dirty="0">
                <a:solidFill>
                  <a:schemeClr val="tx1"/>
                </a:solidFill>
              </a:rPr>
            </a:br>
            <a:endParaRPr lang="en-US" altLang="en-US" sz="1600" b="1" dirty="0">
              <a:solidFill>
                <a:srgbClr val="D9B32A"/>
              </a:solidFill>
            </a:endParaRPr>
          </a:p>
          <a:p>
            <a:pPr marL="11113" indent="0">
              <a:lnSpc>
                <a:spcPts val="2190"/>
              </a:lnSpc>
              <a:buNone/>
            </a:pPr>
            <a:r>
              <a:rPr lang="en-US" altLang="en-US" sz="1600" b="1" dirty="0">
                <a:solidFill>
                  <a:srgbClr val="D9B32A"/>
                </a:solidFill>
              </a:rPr>
              <a:t>Inactive Zone Auditing</a:t>
            </a:r>
          </a:p>
          <a:p>
            <a:pPr marL="11113" indent="0">
              <a:lnSpc>
                <a:spcPts val="219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Zones are monitored for activity in both the armed and disarmed state. If a zone does not change status over the selected number of days (1 – 365 days), an “inactive zone” message is sent with the zone name, number and account number. </a:t>
            </a:r>
          </a:p>
          <a:p>
            <a:pPr marL="11113" indent="0">
              <a:lnSpc>
                <a:spcPts val="219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en-US" sz="1600" b="1" dirty="0">
                <a:solidFill>
                  <a:schemeClr val="tx1"/>
                </a:solidFill>
              </a:rPr>
              <a:t>Benefit: System integrity</a:t>
            </a:r>
          </a:p>
          <a:p>
            <a:pPr marL="11113" indent="0">
              <a:lnSpc>
                <a:spcPts val="2190"/>
              </a:lnSpc>
              <a:buNone/>
            </a:pPr>
            <a:r>
              <a:rPr lang="en-US" altLang="en-US" sz="1600" b="1" dirty="0">
                <a:solidFill>
                  <a:srgbClr val="D9B32A"/>
                </a:solidFill>
              </a:rPr>
              <a:t>False Alarm Question</a:t>
            </a:r>
          </a:p>
          <a:p>
            <a:pPr marL="11113" indent="0">
              <a:lnSpc>
                <a:spcPts val="219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This option allows the associate to investigate a burglary alarm prior to disarming the system. The keypad displays IS THIS A FALSE ALARM? NO OR YES. Selecting NO transmits username, alarm and VERIFIED to the monitoring center. Selecting YES sends username, </a:t>
            </a:r>
            <a:br>
              <a:rPr lang="en-US" altLang="en-US" sz="1600" dirty="0">
                <a:solidFill>
                  <a:schemeClr val="tx1"/>
                </a:solidFill>
              </a:rPr>
            </a:br>
            <a:r>
              <a:rPr lang="en-US" altLang="en-US" sz="1600" dirty="0">
                <a:solidFill>
                  <a:schemeClr val="tx1"/>
                </a:solidFill>
              </a:rPr>
              <a:t>alarm and CANCEL. </a:t>
            </a:r>
          </a:p>
          <a:p>
            <a:pPr marL="11113" indent="0">
              <a:lnSpc>
                <a:spcPts val="219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en-US" sz="1600" b="1" dirty="0">
                <a:solidFill>
                  <a:schemeClr val="tx1"/>
                </a:solidFill>
              </a:rPr>
              <a:t>Benefit: Reduce false alarms &amp; police dispatch fines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en-US" sz="1400" dirty="0">
              <a:solidFill>
                <a:schemeClr val="tx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8B71C19-ADE4-7229-093D-3138F24912BC}"/>
              </a:ext>
            </a:extLst>
          </p:cNvPr>
          <p:cNvSpPr txBox="1">
            <a:spLocks/>
          </p:cNvSpPr>
          <p:nvPr/>
        </p:nvSpPr>
        <p:spPr>
          <a:xfrm>
            <a:off x="512064" y="335621"/>
            <a:ext cx="4620768" cy="457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Advanced Bank Features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FB92B7B-6949-CE25-ACCD-3C505DC67AA8}"/>
              </a:ext>
            </a:extLst>
          </p:cNvPr>
          <p:cNvSpPr txBox="1">
            <a:spLocks/>
          </p:cNvSpPr>
          <p:nvPr/>
        </p:nvSpPr>
        <p:spPr>
          <a:xfrm>
            <a:off x="2535936" y="335621"/>
            <a:ext cx="9144000" cy="457200"/>
          </a:xfrm>
          <a:prstGeom prst="rect">
            <a:avLst/>
          </a:prstGeom>
        </p:spPr>
        <p:txBody>
          <a:bodyPr lIns="228600" tIns="9144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US" altLang="en-US" sz="1800" b="1" spc="300" dirty="0">
                <a:solidFill>
                  <a:schemeClr val="bg1">
                    <a:lumMod val="65000"/>
                  </a:schemeClr>
                </a:solidFill>
              </a:rPr>
              <a:t>XR550 CONTROL COMMUNICATOR</a:t>
            </a:r>
            <a:endParaRPr lang="en-US" sz="1800" b="1" spc="3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462078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90144" y="1237488"/>
            <a:ext cx="11618975" cy="5705856"/>
          </a:xfrm>
        </p:spPr>
        <p:txBody>
          <a:bodyPr numCol="2" spcCol="457200" anchor="t"/>
          <a:lstStyle/>
          <a:p>
            <a:pPr marL="11113" indent="0">
              <a:lnSpc>
                <a:spcPts val="2190"/>
              </a:lnSpc>
              <a:spcAft>
                <a:spcPts val="600"/>
              </a:spcAft>
              <a:buNone/>
            </a:pPr>
            <a:r>
              <a:rPr lang="en-US" altLang="en-US" b="1" dirty="0">
                <a:solidFill>
                  <a:srgbClr val="D9B32A"/>
                </a:solidFill>
              </a:rPr>
              <a:t>Late To Open</a:t>
            </a:r>
          </a:p>
          <a:p>
            <a:pPr marL="11113" indent="0">
              <a:lnSpc>
                <a:spcPts val="219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If a branch has not disarmed within a selected number of minutes (1 - 240) after the “opening time schedule,” a “late to open” message is sent to the monitoring center. </a:t>
            </a:r>
          </a:p>
          <a:p>
            <a:pPr marL="11113" indent="0">
              <a:lnSpc>
                <a:spcPts val="219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1600" b="1" dirty="0">
                <a:solidFill>
                  <a:schemeClr val="tx1"/>
                </a:solidFill>
              </a:rPr>
              <a:t>Benefit: Employee accountability, employee safety, OCC compliance</a:t>
            </a:r>
          </a:p>
          <a:p>
            <a:pPr marL="11113" indent="0">
              <a:lnSpc>
                <a:spcPts val="2190"/>
              </a:lnSpc>
              <a:spcAft>
                <a:spcPts val="600"/>
              </a:spcAft>
              <a:buNone/>
            </a:pPr>
            <a:r>
              <a:rPr lang="en-US" altLang="en-US" b="1" dirty="0">
                <a:solidFill>
                  <a:srgbClr val="D9B32A"/>
                </a:solidFill>
              </a:rPr>
              <a:t>Early To Close</a:t>
            </a:r>
          </a:p>
          <a:p>
            <a:pPr marL="11113" indent="0">
              <a:lnSpc>
                <a:spcPts val="219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If a branch arms within a selected number of minutes </a:t>
            </a:r>
            <a:br>
              <a:rPr lang="en-US" altLang="en-US" sz="1600" dirty="0">
                <a:solidFill>
                  <a:schemeClr val="tx1"/>
                </a:solidFill>
              </a:rPr>
            </a:br>
            <a:r>
              <a:rPr lang="en-US" altLang="en-US" sz="1600" dirty="0">
                <a:solidFill>
                  <a:schemeClr val="tx1"/>
                </a:solidFill>
              </a:rPr>
              <a:t>(1 - 240) prior to the “scheduled closing time,” an “early to close” message is sent to the monitoring center. </a:t>
            </a:r>
          </a:p>
          <a:p>
            <a:pPr marL="11113" indent="0">
              <a:lnSpc>
                <a:spcPts val="219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1600" b="1" dirty="0">
                <a:solidFill>
                  <a:schemeClr val="tx1"/>
                </a:solidFill>
              </a:rPr>
              <a:t>Benefit: Employee accountability, OCC compliance</a:t>
            </a:r>
          </a:p>
          <a:p>
            <a:pPr marL="11113" indent="0">
              <a:lnSpc>
                <a:spcPts val="2190"/>
              </a:lnSpc>
              <a:spcAft>
                <a:spcPts val="600"/>
              </a:spcAft>
              <a:buNone/>
            </a:pPr>
            <a:r>
              <a:rPr lang="en-US" altLang="en-US" sz="1600" b="1" dirty="0">
                <a:solidFill>
                  <a:srgbClr val="D9B32A"/>
                </a:solidFill>
              </a:rPr>
              <a:t>Card Plus PIN</a:t>
            </a:r>
          </a:p>
          <a:p>
            <a:pPr marL="11113" indent="0">
              <a:lnSpc>
                <a:spcPts val="219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1590" dirty="0">
                <a:solidFill>
                  <a:schemeClr val="tx1"/>
                </a:solidFill>
              </a:rPr>
              <a:t>Requires a user to present both a credential and enter a PIN before the desire action for the specific area(s) will occur.</a:t>
            </a:r>
          </a:p>
          <a:p>
            <a:pPr marL="11113" indent="0">
              <a:lnSpc>
                <a:spcPts val="219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1600" b="1" dirty="0">
                <a:solidFill>
                  <a:schemeClr val="tx1"/>
                </a:solidFill>
              </a:rPr>
              <a:t>Benefit: Enhanced security</a:t>
            </a:r>
          </a:p>
          <a:p>
            <a:pPr marL="11113" indent="0">
              <a:lnSpc>
                <a:spcPts val="219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1600" dirty="0">
              <a:solidFill>
                <a:schemeClr val="tx1"/>
              </a:solidFill>
            </a:endParaRPr>
          </a:p>
          <a:p>
            <a:pPr marL="11113" indent="0">
              <a:lnSpc>
                <a:spcPts val="2190"/>
              </a:lnSpc>
              <a:spcAft>
                <a:spcPts val="600"/>
              </a:spcAft>
              <a:buNone/>
            </a:pPr>
            <a:r>
              <a:rPr lang="en-US" altLang="en-US" b="1" dirty="0">
                <a:solidFill>
                  <a:srgbClr val="D9B32A"/>
                </a:solidFill>
              </a:rPr>
              <a:t>Enhanced Zone Test</a:t>
            </a:r>
          </a:p>
          <a:p>
            <a:pPr marL="11113" indent="0">
              <a:lnSpc>
                <a:spcPts val="219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“Walk Test” - Allows enhanced zone testing of panic and burglary zones. When the test ends, a summary message with the user’s name and number, the zones successfully tested and the zones not successfully tested is sent to the monitoring center. </a:t>
            </a:r>
          </a:p>
          <a:p>
            <a:pPr marL="11113" indent="0">
              <a:lnSpc>
                <a:spcPts val="219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1600" b="1" dirty="0">
                <a:solidFill>
                  <a:schemeClr val="tx1"/>
                </a:solidFill>
              </a:rPr>
              <a:t>Benefit: System integrity, audit compliance</a:t>
            </a:r>
          </a:p>
          <a:p>
            <a:pPr marL="11113" indent="0">
              <a:lnSpc>
                <a:spcPts val="2190"/>
              </a:lnSpc>
              <a:spcAft>
                <a:spcPts val="600"/>
              </a:spcAft>
              <a:buNone/>
            </a:pPr>
            <a:r>
              <a:rPr lang="en-US" altLang="en-US" b="1" dirty="0">
                <a:solidFill>
                  <a:srgbClr val="D9B32A"/>
                </a:solidFill>
              </a:rPr>
              <a:t>Schedule Override</a:t>
            </a:r>
          </a:p>
          <a:p>
            <a:pPr marL="11113" indent="0">
              <a:lnSpc>
                <a:spcPts val="219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The programmed door schedule will follow the arming status of the panel to eliminate the need for holiday schedules. Prior to unlocking at a scheduled time, the door will check the status of the selected area and will remain locked if the area is still armed. </a:t>
            </a:r>
          </a:p>
          <a:p>
            <a:pPr marL="11113" indent="0">
              <a:lnSpc>
                <a:spcPts val="219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1600" b="1" dirty="0">
                <a:solidFill>
                  <a:schemeClr val="tx1"/>
                </a:solidFill>
              </a:rPr>
              <a:t>Benefit: Facility security, customer safety</a:t>
            </a:r>
          </a:p>
          <a:p>
            <a:pPr marL="274320" indent="-365760">
              <a:spcBef>
                <a:spcPts val="0"/>
              </a:spcBef>
              <a:buNone/>
            </a:pPr>
            <a:endParaRPr lang="en-US" altLang="en-US" sz="1400" dirty="0">
              <a:solidFill>
                <a:schemeClr val="tx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49098EF-0964-5F16-1DC7-105142BDD166}"/>
              </a:ext>
            </a:extLst>
          </p:cNvPr>
          <p:cNvSpPr txBox="1">
            <a:spLocks/>
          </p:cNvSpPr>
          <p:nvPr/>
        </p:nvSpPr>
        <p:spPr>
          <a:xfrm>
            <a:off x="512064" y="335621"/>
            <a:ext cx="4620768" cy="457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Advanced Bank Features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DFAE297-A376-BFCC-04DF-3A882C332E2B}"/>
              </a:ext>
            </a:extLst>
          </p:cNvPr>
          <p:cNvSpPr txBox="1">
            <a:spLocks/>
          </p:cNvSpPr>
          <p:nvPr/>
        </p:nvSpPr>
        <p:spPr>
          <a:xfrm>
            <a:off x="2535936" y="335621"/>
            <a:ext cx="9144000" cy="457200"/>
          </a:xfrm>
          <a:prstGeom prst="rect">
            <a:avLst/>
          </a:prstGeom>
        </p:spPr>
        <p:txBody>
          <a:bodyPr lIns="228600" tIns="9144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US" altLang="en-US" sz="1800" b="1" spc="300" dirty="0">
                <a:solidFill>
                  <a:schemeClr val="bg1">
                    <a:lumMod val="65000"/>
                  </a:schemeClr>
                </a:solidFill>
              </a:rPr>
              <a:t>XR550 CONTROL COMMUNICATOR</a:t>
            </a:r>
            <a:endParaRPr lang="en-US" sz="1800" b="1" spc="3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458409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1535</Words>
  <Application>Microsoft Macintosh PowerPoint</Application>
  <PresentationFormat>Widescreen</PresentationFormat>
  <Paragraphs>187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ＭＳ Ｐゴシック</vt:lpstr>
      <vt:lpstr>Aptos</vt:lpstr>
      <vt:lpstr>Arial</vt:lpstr>
      <vt:lpstr>Office Theme</vt:lpstr>
      <vt:lpstr>PowerPoint Presentation</vt:lpstr>
      <vt:lpstr>PowerPoint Presentation</vt:lpstr>
      <vt:lpstr>THE GOLD STANDARD</vt:lpstr>
      <vt:lpstr>Why Financial Institutions Select DMP</vt:lpstr>
      <vt:lpstr>PowerPoint Presentation</vt:lpstr>
      <vt:lpstr>XR550 CONTROL COMMUNICATOR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Lydia Shaulis</cp:lastModifiedBy>
  <cp:revision>6</cp:revision>
  <dcterms:modified xsi:type="dcterms:W3CDTF">2024-09-03T19:55:02Z</dcterms:modified>
</cp:coreProperties>
</file>