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handoutMasterIdLst>
    <p:handoutMasterId r:id="rId96"/>
  </p:handoutMasterIdLst>
  <p:sldIdLst>
    <p:sldId id="262" r:id="rId2"/>
    <p:sldId id="264" r:id="rId3"/>
    <p:sldId id="265" r:id="rId4"/>
    <p:sldId id="266" r:id="rId5"/>
    <p:sldId id="267" r:id="rId6"/>
    <p:sldId id="268" r:id="rId7"/>
    <p:sldId id="269" r:id="rId8"/>
    <p:sldId id="270" r:id="rId9"/>
    <p:sldId id="271" r:id="rId10"/>
    <p:sldId id="272" r:id="rId11"/>
    <p:sldId id="350" r:id="rId12"/>
    <p:sldId id="351" r:id="rId13"/>
    <p:sldId id="374" r:id="rId14"/>
    <p:sldId id="353" r:id="rId15"/>
    <p:sldId id="354" r:id="rId16"/>
    <p:sldId id="274" r:id="rId17"/>
    <p:sldId id="275" r:id="rId18"/>
    <p:sldId id="276" r:id="rId19"/>
    <p:sldId id="355" r:id="rId20"/>
    <p:sldId id="356" r:id="rId21"/>
    <p:sldId id="278" r:id="rId22"/>
    <p:sldId id="279" r:id="rId23"/>
    <p:sldId id="280" r:id="rId24"/>
    <p:sldId id="281" r:id="rId25"/>
    <p:sldId id="282" r:id="rId26"/>
    <p:sldId id="283" r:id="rId27"/>
    <p:sldId id="284" r:id="rId28"/>
    <p:sldId id="285" r:id="rId29"/>
    <p:sldId id="357" r:id="rId30"/>
    <p:sldId id="286" r:id="rId31"/>
    <p:sldId id="358" r:id="rId32"/>
    <p:sldId id="287" r:id="rId33"/>
    <p:sldId id="288" r:id="rId34"/>
    <p:sldId id="289" r:id="rId35"/>
    <p:sldId id="290" r:id="rId36"/>
    <p:sldId id="291" r:id="rId37"/>
    <p:sldId id="292" r:id="rId38"/>
    <p:sldId id="293" r:id="rId39"/>
    <p:sldId id="296" r:id="rId40"/>
    <p:sldId id="294" r:id="rId41"/>
    <p:sldId id="295" r:id="rId42"/>
    <p:sldId id="363" r:id="rId43"/>
    <p:sldId id="298" r:id="rId44"/>
    <p:sldId id="299" r:id="rId45"/>
    <p:sldId id="301" r:id="rId46"/>
    <p:sldId id="300" r:id="rId47"/>
    <p:sldId id="302" r:id="rId48"/>
    <p:sldId id="303" r:id="rId49"/>
    <p:sldId id="304" r:id="rId50"/>
    <p:sldId id="305" r:id="rId51"/>
    <p:sldId id="306" r:id="rId52"/>
    <p:sldId id="370" r:id="rId53"/>
    <p:sldId id="308" r:id="rId54"/>
    <p:sldId id="309" r:id="rId55"/>
    <p:sldId id="310" r:id="rId56"/>
    <p:sldId id="311" r:id="rId57"/>
    <p:sldId id="312" r:id="rId58"/>
    <p:sldId id="371" r:id="rId59"/>
    <p:sldId id="314" r:id="rId60"/>
    <p:sldId id="315" r:id="rId61"/>
    <p:sldId id="316" r:id="rId62"/>
    <p:sldId id="372" r:id="rId63"/>
    <p:sldId id="318" r:id="rId64"/>
    <p:sldId id="319" r:id="rId65"/>
    <p:sldId id="320" r:id="rId66"/>
    <p:sldId id="321" r:id="rId67"/>
    <p:sldId id="323" r:id="rId68"/>
    <p:sldId id="324" r:id="rId69"/>
    <p:sldId id="325" r:id="rId70"/>
    <p:sldId id="326" r:id="rId71"/>
    <p:sldId id="327" r:id="rId72"/>
    <p:sldId id="367" r:id="rId73"/>
    <p:sldId id="328" r:id="rId74"/>
    <p:sldId id="373" r:id="rId75"/>
    <p:sldId id="330" r:id="rId76"/>
    <p:sldId id="331" r:id="rId77"/>
    <p:sldId id="360" r:id="rId78"/>
    <p:sldId id="333" r:id="rId79"/>
    <p:sldId id="334" r:id="rId80"/>
    <p:sldId id="335" r:id="rId81"/>
    <p:sldId id="336" r:id="rId82"/>
    <p:sldId id="361" r:id="rId83"/>
    <p:sldId id="338" r:id="rId84"/>
    <p:sldId id="339" r:id="rId85"/>
    <p:sldId id="340" r:id="rId86"/>
    <p:sldId id="341" r:id="rId87"/>
    <p:sldId id="375" r:id="rId88"/>
    <p:sldId id="343" r:id="rId89"/>
    <p:sldId id="346" r:id="rId90"/>
    <p:sldId id="347" r:id="rId91"/>
    <p:sldId id="348" r:id="rId92"/>
    <p:sldId id="349" r:id="rId93"/>
    <p:sldId id="376"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7A8C"/>
    <a:srgbClr val="5B5D5A"/>
    <a:srgbClr val="38536C"/>
    <a:srgbClr val="E2B129"/>
    <a:srgbClr val="FCD034"/>
    <a:srgbClr val="EFED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91"/>
    <p:restoredTop sz="72370"/>
  </p:normalViewPr>
  <p:slideViewPr>
    <p:cSldViewPr snapToGrid="0" snapToObjects="1">
      <p:cViewPr varScale="1">
        <p:scale>
          <a:sx n="93" d="100"/>
          <a:sy n="93" d="100"/>
        </p:scale>
        <p:origin x="2280" y="192"/>
      </p:cViewPr>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151" d="100"/>
          <a:sy n="151" d="100"/>
        </p:scale>
        <p:origin x="1096"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1383C2-B782-6242-A922-8B3442DE1005}" type="slidenum">
              <a:rPr lang="en-US" smtClean="0"/>
              <a:t>‹#›</a:t>
            </a:fld>
            <a:endParaRPr lang="en-US"/>
          </a:p>
        </p:txBody>
      </p:sp>
    </p:spTree>
    <p:extLst>
      <p:ext uri="{BB962C8B-B14F-4D97-AF65-F5344CB8AC3E}">
        <p14:creationId xmlns:p14="http://schemas.microsoft.com/office/powerpoint/2010/main" val="591950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3ACFCC36-5A30-4443-9130-98EE3EAA04C5}" type="datetimeFigureOut">
              <a:rPr lang="en-US" smtClean="0"/>
              <a:t>2/25/21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C4997-371F-4348-BB06-FA5B42767983}" type="slidenum">
              <a:rPr lang="en-US" smtClean="0"/>
              <a:t>‹#›</a:t>
            </a:fld>
            <a:endParaRPr lang="en-US"/>
          </a:p>
        </p:txBody>
      </p:sp>
    </p:spTree>
    <p:extLst>
      <p:ext uri="{BB962C8B-B14F-4D97-AF65-F5344CB8AC3E}">
        <p14:creationId xmlns:p14="http://schemas.microsoft.com/office/powerpoint/2010/main" val="1759848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Introductions, background</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2</a:t>
            </a:fld>
            <a:endParaRPr lang="en-US"/>
          </a:p>
        </p:txBody>
      </p:sp>
    </p:spTree>
    <p:extLst>
      <p:ext uri="{BB962C8B-B14F-4D97-AF65-F5344CB8AC3E}">
        <p14:creationId xmlns:p14="http://schemas.microsoft.com/office/powerpoint/2010/main" val="1093387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questions that can help you break away from your competitors in the Main Street, small business market space.</a:t>
            </a:r>
            <a:r>
              <a:rPr lang="en-US" baseline="0" dirty="0"/>
              <a:t> </a:t>
            </a:r>
            <a:r>
              <a:rPr lang="en-US" dirty="0"/>
              <a:t>Let’s review a few.</a:t>
            </a:r>
          </a:p>
          <a:p>
            <a:endParaRPr lang="en-US" dirty="0"/>
          </a:p>
          <a:p>
            <a:r>
              <a:rPr lang="en-US" dirty="0"/>
              <a:t>How do these questions allow your solution to WIN?</a:t>
            </a:r>
          </a:p>
        </p:txBody>
      </p:sp>
      <p:sp>
        <p:nvSpPr>
          <p:cNvPr id="4" name="Slide Number Placeholder 3"/>
          <p:cNvSpPr>
            <a:spLocks noGrp="1"/>
          </p:cNvSpPr>
          <p:nvPr>
            <p:ph type="sldNum" sz="quarter" idx="10"/>
          </p:nvPr>
        </p:nvSpPr>
        <p:spPr/>
        <p:txBody>
          <a:bodyPr/>
          <a:lstStyle/>
          <a:p>
            <a:fld id="{EDDC4997-371F-4348-BB06-FA5B42767983}" type="slidenum">
              <a:rPr lang="en-US" smtClean="0"/>
              <a:t>11</a:t>
            </a:fld>
            <a:endParaRPr lang="en-US"/>
          </a:p>
        </p:txBody>
      </p:sp>
    </p:spTree>
    <p:extLst>
      <p:ext uri="{BB962C8B-B14F-4D97-AF65-F5344CB8AC3E}">
        <p14:creationId xmlns:p14="http://schemas.microsoft.com/office/powerpoint/2010/main" val="3166742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12</a:t>
            </a:fld>
            <a:endParaRPr lang="en-US"/>
          </a:p>
        </p:txBody>
      </p:sp>
    </p:spTree>
    <p:extLst>
      <p:ext uri="{BB962C8B-B14F-4D97-AF65-F5344CB8AC3E}">
        <p14:creationId xmlns:p14="http://schemas.microsoft.com/office/powerpoint/2010/main" val="1081373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Street </a:t>
            </a:r>
          </a:p>
          <a:p>
            <a:endParaRPr lang="en-US" dirty="0"/>
          </a:p>
          <a:p>
            <a:r>
              <a:rPr lang="en-US" altLang="en-US" dirty="0">
                <a:latin typeface="Arial" panose="020B0604020202020204" pitchFamily="34" charset="0"/>
                <a:cs typeface="Arial" panose="020B0604020202020204" pitchFamily="34" charset="0"/>
              </a:rPr>
              <a:t>What is “Small Business” or “Main Street?”</a:t>
            </a:r>
            <a:r>
              <a:rPr lang="en-US" altLang="en-US" baseline="0" dirty="0">
                <a:latin typeface="Arial" panose="020B0604020202020204" pitchFamily="34" charset="0"/>
                <a:cs typeface="Arial" panose="020B0604020202020204" pitchFamily="34" charset="0"/>
              </a:rPr>
              <a:t> </a:t>
            </a:r>
          </a:p>
          <a:p>
            <a:r>
              <a:rPr lang="en-US" altLang="en-US" dirty="0">
                <a:latin typeface="Arial" panose="020B0604020202020204" pitchFamily="34" charset="0"/>
                <a:cs typeface="Arial" panose="020B0604020202020204" pitchFamily="34" charset="0"/>
              </a:rPr>
              <a:t>Retail space, office building tenants, strip mall shops and restaurants, small warehouses, gas stations, and convenience stores.</a:t>
            </a:r>
          </a:p>
          <a:p>
            <a:endParaRPr lang="en-US" altLang="en-US" dirty="0">
              <a:latin typeface="Arial" panose="020B0604020202020204" pitchFamily="34" charset="0"/>
              <a:cs typeface="Arial" panose="020B0604020202020204" pitchFamily="34" charset="0"/>
            </a:endParaRPr>
          </a:p>
          <a:p>
            <a:pPr marL="0" indent="0">
              <a:buFont typeface="Arial" charset="0"/>
              <a:buNone/>
            </a:pPr>
            <a:r>
              <a:rPr lang="en-US" altLang="en-US" dirty="0">
                <a:latin typeface="Arial" panose="020B0604020202020204" pitchFamily="34" charset="0"/>
                <a:cs typeface="Arial" panose="020B0604020202020204" pitchFamily="34" charset="0"/>
              </a:rPr>
              <a:t>Small business in general is usually a big open space for business, back room for inventory, an office, and a couple bathrooms right?</a:t>
            </a:r>
          </a:p>
          <a:p>
            <a:r>
              <a:rPr lang="en-US" altLang="en-US" dirty="0">
                <a:latin typeface="Arial" panose="020B0604020202020204" pitchFamily="34" charset="0"/>
                <a:cs typeface="Arial" panose="020B0604020202020204" pitchFamily="34" charset="0"/>
              </a:rPr>
              <a:t>Sometimes small businesses can use a smaller security system, maybe even a wireless system.</a:t>
            </a:r>
          </a:p>
          <a:p>
            <a:r>
              <a:rPr lang="en-US" altLang="en-US" dirty="0" err="1">
                <a:latin typeface="Arial" panose="020B0604020202020204" pitchFamily="34" charset="0"/>
                <a:cs typeface="Arial" panose="020B0604020202020204" pitchFamily="34" charset="0"/>
              </a:rPr>
              <a:t>DMP</a:t>
            </a:r>
            <a:r>
              <a:rPr lang="en-US" altLang="en-US" dirty="0">
                <a:latin typeface="Arial" panose="020B0604020202020204" pitchFamily="34" charset="0"/>
                <a:cs typeface="Arial" panose="020B0604020202020204" pitchFamily="34" charset="0"/>
              </a:rPr>
              <a:t> offers a different solution for all-wireless, that still provides fast and clean installations.</a:t>
            </a:r>
          </a:p>
          <a:p>
            <a:endParaRPr lang="en-US" altLang="en-US" dirty="0">
              <a:latin typeface="Arial" panose="020B0604020202020204" pitchFamily="34" charset="0"/>
              <a:cs typeface="Arial" panose="020B0604020202020204" pitchFamily="34" charset="0"/>
            </a:endParaRPr>
          </a:p>
          <a:p>
            <a:r>
              <a:rPr lang="en-US" altLang="en-US" i="1" dirty="0">
                <a:latin typeface="Arial" panose="020B0604020202020204" pitchFamily="34" charset="0"/>
                <a:cs typeface="Arial" panose="020B0604020202020204" pitchFamily="34" charset="0"/>
              </a:rPr>
              <a:t>The key point – we offer something </a:t>
            </a:r>
            <a:r>
              <a:rPr lang="en-US" altLang="en-US" i="1" u="sng" dirty="0">
                <a:latin typeface="Arial" panose="020B0604020202020204" pitchFamily="34" charset="0"/>
                <a:cs typeface="Arial" panose="020B0604020202020204" pitchFamily="34" charset="0"/>
              </a:rPr>
              <a:t>different</a:t>
            </a:r>
            <a:r>
              <a:rPr lang="en-US" altLang="en-US" i="1" dirty="0">
                <a:latin typeface="Arial" panose="020B0604020202020204" pitchFamily="34" charset="0"/>
                <a:cs typeface="Arial" panose="020B0604020202020204" pitchFamily="34" charset="0"/>
              </a:rPr>
              <a:t> for Main Street solutions for you to compete and WIN against low featured competition.</a:t>
            </a:r>
          </a:p>
        </p:txBody>
      </p:sp>
      <p:sp>
        <p:nvSpPr>
          <p:cNvPr id="4" name="Slide Number Placeholder 3"/>
          <p:cNvSpPr>
            <a:spLocks noGrp="1"/>
          </p:cNvSpPr>
          <p:nvPr>
            <p:ph type="sldNum" sz="quarter" idx="10"/>
          </p:nvPr>
        </p:nvSpPr>
        <p:spPr/>
        <p:txBody>
          <a:bodyPr/>
          <a:lstStyle/>
          <a:p>
            <a:fld id="{EDDC4997-371F-4348-BB06-FA5B42767983}" type="slidenum">
              <a:rPr lang="en-US" smtClean="0"/>
              <a:t>13</a:t>
            </a:fld>
            <a:endParaRPr lang="en-US"/>
          </a:p>
        </p:txBody>
      </p:sp>
    </p:spTree>
    <p:extLst>
      <p:ext uri="{BB962C8B-B14F-4D97-AF65-F5344CB8AC3E}">
        <p14:creationId xmlns:p14="http://schemas.microsoft.com/office/powerpoint/2010/main" val="232344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DMP</a:t>
            </a:r>
            <a:r>
              <a:rPr lang="en-US" dirty="0"/>
              <a:t> has two different control panels for Main Street hybrid:</a:t>
            </a:r>
          </a:p>
          <a:p>
            <a:pPr marL="171450" indent="-171450">
              <a:buFont typeface="Arial" charset="0"/>
              <a:buChar char="•"/>
            </a:pPr>
            <a:r>
              <a:rPr lang="en-US" dirty="0"/>
              <a:t>Both systems can use hardwired devices like keypads, sensors, expanders, and sirens.</a:t>
            </a:r>
          </a:p>
          <a:p>
            <a:pPr marL="171450" indent="-171450">
              <a:buFont typeface="Arial" charset="0"/>
              <a:buChar char="•"/>
            </a:pPr>
            <a:r>
              <a:rPr lang="en-US" dirty="0"/>
              <a:t>Either system can use wireless keypads, wireless sensors, wireless expanders, and wireless sirens in virtually any combination you need.</a:t>
            </a:r>
          </a:p>
          <a:p>
            <a:endParaRPr lang="en-US" dirty="0"/>
          </a:p>
          <a:p>
            <a:r>
              <a:rPr lang="en-US" dirty="0"/>
              <a:t>Both these panels are UL Commercial Burglary listed.</a:t>
            </a:r>
          </a:p>
          <a:p>
            <a:endParaRPr lang="en-US" dirty="0"/>
          </a:p>
          <a:p>
            <a:r>
              <a:rPr lang="en-US" dirty="0"/>
              <a:t>Let’s take a look at some options.</a:t>
            </a:r>
          </a:p>
        </p:txBody>
      </p:sp>
      <p:sp>
        <p:nvSpPr>
          <p:cNvPr id="4" name="Slide Number Placeholder 3"/>
          <p:cNvSpPr>
            <a:spLocks noGrp="1"/>
          </p:cNvSpPr>
          <p:nvPr>
            <p:ph type="sldNum" sz="quarter" idx="10"/>
          </p:nvPr>
        </p:nvSpPr>
        <p:spPr/>
        <p:txBody>
          <a:bodyPr/>
          <a:lstStyle/>
          <a:p>
            <a:fld id="{EDDC4997-371F-4348-BB06-FA5B42767983}" type="slidenum">
              <a:rPr lang="en-US" smtClean="0"/>
              <a:t>14</a:t>
            </a:fld>
            <a:endParaRPr lang="en-US"/>
          </a:p>
        </p:txBody>
      </p:sp>
    </p:spTree>
    <p:extLst>
      <p:ext uri="{BB962C8B-B14F-4D97-AF65-F5344CB8AC3E}">
        <p14:creationId xmlns:p14="http://schemas.microsoft.com/office/powerpoint/2010/main" val="1397846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panels may offer IP communication, either hardwired or </a:t>
            </a:r>
            <a:r>
              <a:rPr lang="en-US" dirty="0" err="1"/>
              <a:t>WiFi</a:t>
            </a:r>
            <a:r>
              <a:rPr lang="en-US" dirty="0"/>
              <a:t>.</a:t>
            </a:r>
            <a:r>
              <a:rPr lang="en-US" baseline="0" dirty="0"/>
              <a:t> </a:t>
            </a:r>
            <a:r>
              <a:rPr lang="en-US" dirty="0"/>
              <a:t>This makes your first line of communication over a network fast and very secure.</a:t>
            </a:r>
            <a:r>
              <a:rPr lang="en-US" baseline="0" dirty="0"/>
              <a:t> </a:t>
            </a:r>
            <a:r>
              <a:rPr lang="en-US" dirty="0"/>
              <a:t>It will also reduce your cost for cellular back-up.</a:t>
            </a:r>
          </a:p>
          <a:p>
            <a:endParaRPr lang="en-US" dirty="0"/>
          </a:p>
          <a:p>
            <a:r>
              <a:rPr lang="en-US" dirty="0"/>
              <a:t>Cellular options –, Verizon Wireless, or on AT&amp;T Networks.</a:t>
            </a:r>
          </a:p>
          <a:p>
            <a:endParaRPr lang="en-US" dirty="0"/>
          </a:p>
          <a:p>
            <a:r>
              <a:rPr lang="en-US" dirty="0"/>
              <a:t>These panels have the ability for light-duty door </a:t>
            </a:r>
            <a:r>
              <a:rPr lang="en-US" dirty="0" err="1"/>
              <a:t>contro</a:t>
            </a:r>
            <a:r>
              <a:rPr lang="en-US" dirty="0"/>
              <a:t>, up to eight electronic locks may be added to control who has access to specific areas. This door control doesn’t keep track of who, what, when or where so there are no reports for access control, but in some business, all they need is to have a button to unlock a door or gate – light duty access.</a:t>
            </a:r>
          </a:p>
          <a:p>
            <a:endParaRPr lang="en-US" dirty="0"/>
          </a:p>
          <a:p>
            <a:r>
              <a:rPr lang="en-US" dirty="0"/>
              <a:t>Wireless technology can go from 1,200</a:t>
            </a:r>
            <a:r>
              <a:rPr lang="en-US" baseline="0" dirty="0"/>
              <a:t> feet</a:t>
            </a:r>
            <a:r>
              <a:rPr lang="en-US" dirty="0"/>
              <a:t> in range up to 9,000</a:t>
            </a:r>
            <a:r>
              <a:rPr lang="en-US" baseline="0" dirty="0"/>
              <a:t> feet</a:t>
            </a:r>
            <a:r>
              <a:rPr lang="en-US" dirty="0"/>
              <a:t> line of sight in this panel class.</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15</a:t>
            </a:fld>
            <a:endParaRPr lang="en-US"/>
          </a:p>
        </p:txBody>
      </p:sp>
    </p:spTree>
    <p:extLst>
      <p:ext uri="{BB962C8B-B14F-4D97-AF65-F5344CB8AC3E}">
        <p14:creationId xmlns:p14="http://schemas.microsoft.com/office/powerpoint/2010/main" val="1288896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it all stack up, and where can you expect to WIN against the competition?</a:t>
            </a:r>
          </a:p>
          <a:p>
            <a:endParaRPr lang="en-US" dirty="0"/>
          </a:p>
          <a:p>
            <a:r>
              <a:rPr lang="en-US" dirty="0"/>
              <a:t>Wireless range is a serious benefit for your team. No matter how many wireless zones your control panel has, if your range isn’t exceptional, zones don’t matter.</a:t>
            </a:r>
          </a:p>
          <a:p>
            <a:endParaRPr lang="en-US" dirty="0"/>
          </a:p>
          <a:p>
            <a:r>
              <a:rPr lang="en-US" dirty="0"/>
              <a:t>Areas are available for larger systems and can be controlled via the Virtual Keypad app.</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16</a:t>
            </a:fld>
            <a:endParaRPr lang="en-US"/>
          </a:p>
        </p:txBody>
      </p:sp>
    </p:spTree>
    <p:extLst>
      <p:ext uri="{BB962C8B-B14F-4D97-AF65-F5344CB8AC3E}">
        <p14:creationId xmlns:p14="http://schemas.microsoft.com/office/powerpoint/2010/main" val="2192634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come back to the app, we WIN every time.</a:t>
            </a:r>
            <a:r>
              <a:rPr lang="en-US" baseline="0" dirty="0"/>
              <a:t> </a:t>
            </a:r>
            <a:r>
              <a:rPr lang="en-US" dirty="0"/>
              <a:t>The Virtual Keypad offers WAY more features for your customers than any other app in the industry.</a:t>
            </a:r>
          </a:p>
          <a:p>
            <a:endParaRPr lang="en-US" dirty="0"/>
          </a:p>
          <a:p>
            <a:r>
              <a:rPr lang="en-US" dirty="0"/>
              <a:t>More customers rely on the app to keep them informed. This is where you WIN. You offer the best app, with the most important features.</a:t>
            </a:r>
          </a:p>
          <a:p>
            <a:endParaRPr lang="en-US" dirty="0"/>
          </a:p>
          <a:p>
            <a:r>
              <a:rPr lang="en-US" dirty="0"/>
              <a:t>Hold your excitement, as we have a full hand-on app experience coming soon for you.</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17</a:t>
            </a:fld>
            <a:endParaRPr lang="en-US"/>
          </a:p>
        </p:txBody>
      </p:sp>
    </p:spTree>
    <p:extLst>
      <p:ext uri="{BB962C8B-B14F-4D97-AF65-F5344CB8AC3E}">
        <p14:creationId xmlns:p14="http://schemas.microsoft.com/office/powerpoint/2010/main" val="2186315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ask some leading questions.</a:t>
            </a:r>
          </a:p>
          <a:p>
            <a:endParaRPr lang="en-US" dirty="0"/>
          </a:p>
          <a:p>
            <a:r>
              <a:rPr lang="en-US" dirty="0"/>
              <a:t>Customer’s want to know that if they grow, you can keep pace without starting all over from scratch. And they don’t want their business interrupted by your installation right?</a:t>
            </a:r>
          </a:p>
          <a:p>
            <a:endParaRPr lang="en-US" dirty="0"/>
          </a:p>
          <a:p>
            <a:r>
              <a:rPr lang="en-US" dirty="0"/>
              <a:t>Do some of these questions lead to wireless performance? Yes as they grow.</a:t>
            </a:r>
          </a:p>
          <a:p>
            <a:endParaRPr lang="en-US" dirty="0"/>
          </a:p>
          <a:p>
            <a:r>
              <a:rPr lang="en-US" dirty="0"/>
              <a:t>Other’s lead to more services like high definition video that interfaces with their existing mobile app.</a:t>
            </a:r>
            <a:r>
              <a:rPr lang="en-US" baseline="0" dirty="0"/>
              <a:t> </a:t>
            </a:r>
            <a:r>
              <a:rPr lang="en-US" dirty="0"/>
              <a:t>And automation like lights, locks, HVAC that can interface with their security system and their mobile device.</a:t>
            </a:r>
          </a:p>
        </p:txBody>
      </p:sp>
      <p:sp>
        <p:nvSpPr>
          <p:cNvPr id="4" name="Slide Number Placeholder 3"/>
          <p:cNvSpPr>
            <a:spLocks noGrp="1"/>
          </p:cNvSpPr>
          <p:nvPr>
            <p:ph type="sldNum" sz="quarter" idx="10"/>
          </p:nvPr>
        </p:nvSpPr>
        <p:spPr/>
        <p:txBody>
          <a:bodyPr/>
          <a:lstStyle/>
          <a:p>
            <a:fld id="{EDDC4997-371F-4348-BB06-FA5B42767983}" type="slidenum">
              <a:rPr lang="en-US" smtClean="0"/>
              <a:t>18</a:t>
            </a:fld>
            <a:endParaRPr lang="en-US"/>
          </a:p>
        </p:txBody>
      </p:sp>
    </p:spTree>
    <p:extLst>
      <p:ext uri="{BB962C8B-B14F-4D97-AF65-F5344CB8AC3E}">
        <p14:creationId xmlns:p14="http://schemas.microsoft.com/office/powerpoint/2010/main" val="3074726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19</a:t>
            </a:fld>
            <a:endParaRPr lang="en-US"/>
          </a:p>
        </p:txBody>
      </p:sp>
    </p:spTree>
    <p:extLst>
      <p:ext uri="{BB962C8B-B14F-4D97-AF65-F5344CB8AC3E}">
        <p14:creationId xmlns:p14="http://schemas.microsoft.com/office/powerpoint/2010/main" val="215226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475" indent="0">
              <a:buNone/>
            </a:pPr>
            <a:r>
              <a:rPr lang="en-US" altLang="en-US" b="1" dirty="0">
                <a:latin typeface="Arial" panose="020B0604020202020204" pitchFamily="34" charset="0"/>
                <a:cs typeface="Arial" panose="020B0604020202020204" pitchFamily="34" charset="0"/>
              </a:rPr>
              <a:t>Midrange security systems – not too big, not too small.</a:t>
            </a:r>
          </a:p>
          <a:p>
            <a:pPr marL="117475" indent="0">
              <a:buNone/>
            </a:pPr>
            <a:endParaRPr lang="en-US" altLang="en-US" dirty="0">
              <a:latin typeface="Arial" panose="020B0604020202020204" pitchFamily="34" charset="0"/>
              <a:cs typeface="Arial" panose="020B0604020202020204" pitchFamily="34" charset="0"/>
            </a:endParaRPr>
          </a:p>
          <a:p>
            <a:pPr marL="117475"/>
            <a:r>
              <a:rPr lang="en-US" altLang="en-US" dirty="0">
                <a:latin typeface="Arial" panose="020B0604020202020204" pitchFamily="34" charset="0"/>
                <a:cs typeface="Arial" panose="020B0604020202020204" pitchFamily="34" charset="0"/>
              </a:rPr>
              <a:t>Stand alone buildings, restaurants, campus &amp; K-12 education, warehouses, light manufacturing, retail, multi-office complex and combo fire systems.</a:t>
            </a:r>
          </a:p>
          <a:p>
            <a:pPr marL="117475" indent="0">
              <a:buNone/>
            </a:pPr>
            <a:endParaRPr lang="en-US" altLang="en-US" dirty="0">
              <a:latin typeface="Arial" panose="020B0604020202020204" pitchFamily="34" charset="0"/>
              <a:cs typeface="Arial" panose="020B0604020202020204" pitchFamily="34" charset="0"/>
            </a:endParaRPr>
          </a:p>
          <a:p>
            <a:pPr marL="117475" indent="0">
              <a:buNone/>
            </a:pPr>
            <a:r>
              <a:rPr lang="en-US" altLang="en-US" dirty="0">
                <a:latin typeface="Arial" panose="020B0604020202020204" pitchFamily="34" charset="0"/>
                <a:cs typeface="Arial" panose="020B0604020202020204" pitchFamily="34" charset="0"/>
              </a:rPr>
              <a:t>Bigger projects that will have a need for:</a:t>
            </a:r>
          </a:p>
          <a:p>
            <a:pPr marL="288925"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Multiple area or partitions</a:t>
            </a:r>
          </a:p>
          <a:p>
            <a:pPr marL="288925"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Managing more employees</a:t>
            </a:r>
          </a:p>
          <a:p>
            <a:pPr marL="288925"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Current or future need for access control</a:t>
            </a:r>
          </a:p>
          <a:p>
            <a:pPr marL="288925"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Combination intrusion and fire system</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20</a:t>
            </a:fld>
            <a:endParaRPr lang="en-US"/>
          </a:p>
        </p:txBody>
      </p:sp>
    </p:spTree>
    <p:extLst>
      <p:ext uri="{BB962C8B-B14F-4D97-AF65-F5344CB8AC3E}">
        <p14:creationId xmlns:p14="http://schemas.microsoft.com/office/powerpoint/2010/main" val="289214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Introductions from the room</a:t>
            </a:r>
          </a:p>
          <a:p>
            <a:endParaRPr lang="en-US" dirty="0"/>
          </a:p>
          <a:p>
            <a:r>
              <a:rPr lang="en-US" dirty="0"/>
              <a:t>Your name and role</a:t>
            </a:r>
          </a:p>
          <a:p>
            <a:endParaRPr lang="en-US" dirty="0"/>
          </a:p>
          <a:p>
            <a:r>
              <a:rPr lang="en-US" dirty="0"/>
              <a:t>How long have you been in this role?</a:t>
            </a:r>
          </a:p>
          <a:p>
            <a:endParaRPr lang="en-US" dirty="0"/>
          </a:p>
          <a:p>
            <a:r>
              <a:rPr lang="en-US" dirty="0"/>
              <a:t>What is the biggest problem you face?</a:t>
            </a:r>
          </a:p>
          <a:p>
            <a:pPr marL="171450" indent="-171450">
              <a:buFont typeface="Arial" charset="0"/>
              <a:buChar char="•"/>
            </a:pPr>
            <a:r>
              <a:rPr lang="en-US" dirty="0"/>
              <a:t>Too much competition?</a:t>
            </a:r>
          </a:p>
          <a:p>
            <a:pPr marL="171450" indent="-171450">
              <a:buFont typeface="Arial" charset="0"/>
              <a:buChar char="•"/>
            </a:pPr>
            <a:r>
              <a:rPr lang="en-US" dirty="0"/>
              <a:t>Competitor’s price is lower?</a:t>
            </a:r>
          </a:p>
        </p:txBody>
      </p:sp>
      <p:sp>
        <p:nvSpPr>
          <p:cNvPr id="4" name="Slide Number Placeholder 3"/>
          <p:cNvSpPr>
            <a:spLocks noGrp="1"/>
          </p:cNvSpPr>
          <p:nvPr>
            <p:ph type="sldNum" sz="quarter" idx="10"/>
          </p:nvPr>
        </p:nvSpPr>
        <p:spPr/>
        <p:txBody>
          <a:bodyPr/>
          <a:lstStyle/>
          <a:p>
            <a:fld id="{EDDC4997-371F-4348-BB06-FA5B42767983}" type="slidenum">
              <a:rPr lang="en-US" smtClean="0"/>
              <a:t>3</a:t>
            </a:fld>
            <a:endParaRPr lang="en-US"/>
          </a:p>
        </p:txBody>
      </p:sp>
    </p:spTree>
    <p:extLst>
      <p:ext uri="{BB962C8B-B14F-4D97-AF65-F5344CB8AC3E}">
        <p14:creationId xmlns:p14="http://schemas.microsoft.com/office/powerpoint/2010/main" val="3290835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XR150</a:t>
            </a:r>
            <a:r>
              <a:rPr lang="en-US" dirty="0"/>
              <a:t> from </a:t>
            </a:r>
            <a:r>
              <a:rPr lang="en-US" dirty="0" err="1"/>
              <a:t>DMP</a:t>
            </a:r>
            <a:r>
              <a:rPr lang="en-US" dirty="0"/>
              <a:t> is available as an intrusion alarm panel,</a:t>
            </a:r>
            <a:r>
              <a:rPr lang="en-US" baseline="0" dirty="0"/>
              <a:t> or i</a:t>
            </a:r>
            <a:r>
              <a:rPr lang="en-US" dirty="0"/>
              <a:t>t may be a combo burg/fire system.</a:t>
            </a:r>
          </a:p>
          <a:p>
            <a:endParaRPr lang="en-US" dirty="0"/>
          </a:p>
          <a:p>
            <a:r>
              <a:rPr lang="en-US" dirty="0" err="1"/>
              <a:t>XR150</a:t>
            </a:r>
            <a:r>
              <a:rPr lang="en-US" dirty="0"/>
              <a:t> is UL listed for:</a:t>
            </a:r>
          </a:p>
          <a:p>
            <a:pPr marL="171450" indent="-171450">
              <a:buFont typeface="Arial" panose="020B0604020202020204" pitchFamily="34" charset="0"/>
              <a:buChar char="•"/>
            </a:pPr>
            <a:r>
              <a:rPr lang="en-US" dirty="0"/>
              <a:t>Commercial security</a:t>
            </a:r>
          </a:p>
          <a:p>
            <a:pPr marL="171450" indent="-171450">
              <a:buFont typeface="Arial" panose="020B0604020202020204" pitchFamily="34" charset="0"/>
              <a:buChar char="•"/>
            </a:pPr>
            <a:r>
              <a:rPr lang="en-US" dirty="0"/>
              <a:t>Commercial fire</a:t>
            </a:r>
          </a:p>
          <a:p>
            <a:pPr marL="171450" indent="-171450">
              <a:buFont typeface="Arial" panose="020B0604020202020204" pitchFamily="34" charset="0"/>
              <a:buChar char="•"/>
            </a:pPr>
            <a:r>
              <a:rPr lang="en-US" dirty="0"/>
              <a:t>Commercial access control</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21</a:t>
            </a:fld>
            <a:endParaRPr lang="en-US"/>
          </a:p>
        </p:txBody>
      </p:sp>
    </p:spTree>
    <p:extLst>
      <p:ext uri="{BB962C8B-B14F-4D97-AF65-F5344CB8AC3E}">
        <p14:creationId xmlns:p14="http://schemas.microsoft.com/office/powerpoint/2010/main" val="517293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 of the highlights of this system</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22</a:t>
            </a:fld>
            <a:endParaRPr lang="en-US"/>
          </a:p>
        </p:txBody>
      </p:sp>
    </p:spTree>
    <p:extLst>
      <p:ext uri="{BB962C8B-B14F-4D97-AF65-F5344CB8AC3E}">
        <p14:creationId xmlns:p14="http://schemas.microsoft.com/office/powerpoint/2010/main" val="1707393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access control, </a:t>
            </a:r>
            <a:r>
              <a:rPr lang="en-US" dirty="0" err="1"/>
              <a:t>DMP</a:t>
            </a:r>
            <a:r>
              <a:rPr lang="en-US" dirty="0"/>
              <a:t> has many end user management solutions:</a:t>
            </a:r>
          </a:p>
          <a:p>
            <a:pPr marL="171450" indent="-171450">
              <a:buFont typeface="Arial" charset="0"/>
              <a:buChar char="•"/>
            </a:pPr>
            <a:r>
              <a:rPr lang="en-US" dirty="0"/>
              <a:t>When an end user wants to manage the system on their own network we offer </a:t>
            </a:r>
            <a:r>
              <a:rPr lang="en-US" dirty="0" err="1"/>
              <a:t>SystemLink</a:t>
            </a:r>
            <a:r>
              <a:rPr lang="en-US" dirty="0"/>
              <a:t> with Advanced Reporting.</a:t>
            </a:r>
          </a:p>
          <a:p>
            <a:pPr marL="171450" indent="-171450">
              <a:buFont typeface="Arial" charset="0"/>
              <a:buChar char="•"/>
            </a:pPr>
            <a:r>
              <a:rPr lang="en-US" dirty="0"/>
              <a:t>Simple, intuitive management of security and access control systems, users, schedules, profiles, holiday dates and full control of arm/disarm as well as lock/unlock.</a:t>
            </a:r>
          </a:p>
          <a:p>
            <a:pPr marL="171450" indent="-171450">
              <a:buFont typeface="Arial" charset="0"/>
              <a:buChar char="•"/>
            </a:pPr>
            <a:r>
              <a:rPr lang="en-US" dirty="0"/>
              <a:t>For more advanced access control user management tools, we offer other solutions such as managed access, hosted access, web-based solutions, and even mobile solutions.</a:t>
            </a:r>
          </a:p>
        </p:txBody>
      </p:sp>
      <p:sp>
        <p:nvSpPr>
          <p:cNvPr id="4" name="Slide Number Placeholder 3"/>
          <p:cNvSpPr>
            <a:spLocks noGrp="1"/>
          </p:cNvSpPr>
          <p:nvPr>
            <p:ph type="sldNum" sz="quarter" idx="10"/>
          </p:nvPr>
        </p:nvSpPr>
        <p:spPr/>
        <p:txBody>
          <a:bodyPr/>
          <a:lstStyle/>
          <a:p>
            <a:fld id="{EDDC4997-371F-4348-BB06-FA5B42767983}" type="slidenum">
              <a:rPr lang="en-US" smtClean="0"/>
              <a:t>23</a:t>
            </a:fld>
            <a:endParaRPr lang="en-US"/>
          </a:p>
        </p:txBody>
      </p:sp>
    </p:spTree>
    <p:extLst>
      <p:ext uri="{BB962C8B-B14F-4D97-AF65-F5344CB8AC3E}">
        <p14:creationId xmlns:p14="http://schemas.microsoft.com/office/powerpoint/2010/main" val="847318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the </a:t>
            </a:r>
            <a:r>
              <a:rPr lang="en-US" dirty="0" err="1"/>
              <a:t>XR150</a:t>
            </a:r>
            <a:r>
              <a:rPr lang="en-US" dirty="0"/>
              <a:t> and </a:t>
            </a:r>
            <a:r>
              <a:rPr lang="en-US" dirty="0" err="1"/>
              <a:t>XR550</a:t>
            </a:r>
            <a:r>
              <a:rPr lang="en-US" dirty="0"/>
              <a:t> (High-Security) to other solutions.</a:t>
            </a:r>
          </a:p>
          <a:p>
            <a:endParaRPr lang="en-US" dirty="0"/>
          </a:p>
          <a:p>
            <a:r>
              <a:rPr lang="en-US" dirty="0"/>
              <a:t>Where do you WIN?</a:t>
            </a:r>
          </a:p>
          <a:p>
            <a:pPr marL="171450" indent="-171450">
              <a:buFont typeface="Arial" charset="0"/>
              <a:buChar char="•"/>
            </a:pPr>
            <a:r>
              <a:rPr lang="en-US" dirty="0"/>
              <a:t>Areas control</a:t>
            </a:r>
          </a:p>
          <a:p>
            <a:pPr marL="171450" indent="-171450">
              <a:buFont typeface="Arial" charset="0"/>
              <a:buChar char="•"/>
            </a:pPr>
            <a:r>
              <a:rPr lang="en-US" dirty="0"/>
              <a:t>Access control</a:t>
            </a:r>
          </a:p>
          <a:p>
            <a:pPr marL="171450" indent="-171450">
              <a:buFont typeface="Arial" charset="0"/>
              <a:buChar char="•"/>
            </a:pPr>
            <a:r>
              <a:rPr lang="en-US" dirty="0"/>
              <a:t>Wireless range</a:t>
            </a:r>
          </a:p>
          <a:p>
            <a:pPr marL="171450" indent="-171450">
              <a:buFont typeface="Arial" charset="0"/>
              <a:buChar char="•"/>
            </a:pPr>
            <a:r>
              <a:rPr lang="en-US" dirty="0"/>
              <a:t>User code control &amp; management</a:t>
            </a:r>
          </a:p>
          <a:p>
            <a:pPr marL="171450" indent="-171450">
              <a:buFont typeface="Arial" charset="0"/>
              <a:buChar char="•"/>
            </a:pPr>
            <a:r>
              <a:rPr lang="en-US" dirty="0"/>
              <a:t>Keypad options</a:t>
            </a:r>
          </a:p>
          <a:p>
            <a:pPr marL="171450" indent="-171450">
              <a:buFont typeface="Arial" charset="0"/>
              <a:buChar char="•"/>
            </a:pPr>
            <a:r>
              <a:rPr lang="en-US" dirty="0"/>
              <a:t>And more…</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24</a:t>
            </a:fld>
            <a:endParaRPr lang="en-US"/>
          </a:p>
        </p:txBody>
      </p:sp>
    </p:spTree>
    <p:extLst>
      <p:ext uri="{BB962C8B-B14F-4D97-AF65-F5344CB8AC3E}">
        <p14:creationId xmlns:p14="http://schemas.microsoft.com/office/powerpoint/2010/main" val="2991571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new Virtual Keypad app features come into play now with the </a:t>
            </a:r>
            <a:r>
              <a:rPr lang="en-US" dirty="0" err="1"/>
              <a:t>XR</a:t>
            </a:r>
            <a:r>
              <a:rPr lang="en-US" dirty="0"/>
              <a:t> series panels.</a:t>
            </a:r>
          </a:p>
          <a:p>
            <a:endParaRPr lang="en-US" dirty="0"/>
          </a:p>
          <a:p>
            <a:r>
              <a:rPr lang="en-US" b="1" dirty="0"/>
              <a:t>Mobile Access Control</a:t>
            </a:r>
          </a:p>
          <a:p>
            <a:endParaRPr lang="en-US" b="1" dirty="0"/>
          </a:p>
          <a:p>
            <a:r>
              <a:rPr lang="en-US" dirty="0"/>
              <a:t>Imagine an employee gets locked out of a building and needs access.  From your phone, you can unlock the door and let her in.</a:t>
            </a:r>
          </a:p>
          <a:p>
            <a:endParaRPr lang="en-US" dirty="0"/>
          </a:p>
          <a:p>
            <a:r>
              <a:rPr lang="en-US" dirty="0"/>
              <a:t>Only </a:t>
            </a:r>
            <a:r>
              <a:rPr lang="en-US" dirty="0" err="1"/>
              <a:t>DMP</a:t>
            </a:r>
            <a:r>
              <a:rPr lang="en-US" dirty="0"/>
              <a:t> puts user management of access control features right on your mobile device.</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25</a:t>
            </a:fld>
            <a:endParaRPr lang="en-US"/>
          </a:p>
        </p:txBody>
      </p:sp>
    </p:spTree>
    <p:extLst>
      <p:ext uri="{BB962C8B-B14F-4D97-AF65-F5344CB8AC3E}">
        <p14:creationId xmlns:p14="http://schemas.microsoft.com/office/powerpoint/2010/main" val="1838065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common customer problems we’ve experienced in the midrange security applications, and some </a:t>
            </a:r>
            <a:r>
              <a:rPr lang="en-US" dirty="0" err="1"/>
              <a:t>DMP</a:t>
            </a:r>
            <a:r>
              <a:rPr lang="en-US" dirty="0"/>
              <a:t> solutions.</a:t>
            </a:r>
          </a:p>
          <a:p>
            <a:endParaRPr lang="en-US" dirty="0"/>
          </a:p>
          <a:p>
            <a:r>
              <a:rPr lang="en-US" dirty="0"/>
              <a:t>Any other issues you think we can resolve?</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26</a:t>
            </a:fld>
            <a:endParaRPr lang="en-US"/>
          </a:p>
        </p:txBody>
      </p:sp>
    </p:spTree>
    <p:extLst>
      <p:ext uri="{BB962C8B-B14F-4D97-AF65-F5344CB8AC3E}">
        <p14:creationId xmlns:p14="http://schemas.microsoft.com/office/powerpoint/2010/main" val="4054420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happens, and we need to change with the customer’s needs.</a:t>
            </a:r>
          </a:p>
          <a:p>
            <a:endParaRPr lang="en-US" dirty="0"/>
          </a:p>
          <a:p>
            <a:r>
              <a:rPr lang="en-US" dirty="0"/>
              <a:t>With the exceptional wireless range of </a:t>
            </a:r>
            <a:r>
              <a:rPr lang="en-US" dirty="0" err="1"/>
              <a:t>DMP</a:t>
            </a:r>
            <a:r>
              <a:rPr lang="en-US" dirty="0"/>
              <a:t>, change is good for business.</a:t>
            </a:r>
          </a:p>
        </p:txBody>
      </p:sp>
      <p:sp>
        <p:nvSpPr>
          <p:cNvPr id="4" name="Slide Number Placeholder 3"/>
          <p:cNvSpPr>
            <a:spLocks noGrp="1"/>
          </p:cNvSpPr>
          <p:nvPr>
            <p:ph type="sldNum" sz="quarter" idx="10"/>
          </p:nvPr>
        </p:nvSpPr>
        <p:spPr/>
        <p:txBody>
          <a:bodyPr/>
          <a:lstStyle/>
          <a:p>
            <a:fld id="{EDDC4997-371F-4348-BB06-FA5B42767983}" type="slidenum">
              <a:rPr lang="en-US" smtClean="0"/>
              <a:t>27</a:t>
            </a:fld>
            <a:endParaRPr lang="en-US"/>
          </a:p>
        </p:txBody>
      </p:sp>
    </p:spTree>
    <p:extLst>
      <p:ext uri="{BB962C8B-B14F-4D97-AF65-F5344CB8AC3E}">
        <p14:creationId xmlns:p14="http://schemas.microsoft.com/office/powerpoint/2010/main" val="476373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 may sound familiar. </a:t>
            </a:r>
          </a:p>
          <a:p>
            <a:endParaRPr lang="en-US" dirty="0"/>
          </a:p>
          <a:p>
            <a:r>
              <a:rPr lang="en-US" dirty="0"/>
              <a:t>We discussed this on our small business hybrid solution.</a:t>
            </a:r>
          </a:p>
          <a:p>
            <a:endParaRPr lang="en-US" dirty="0"/>
          </a:p>
          <a:p>
            <a:r>
              <a:rPr lang="en-US" dirty="0"/>
              <a:t>Practice makes perfect, we need to get good at asking leading questions that reference our strengths and the weakness of our competitors.</a:t>
            </a:r>
          </a:p>
          <a:p>
            <a:endParaRPr lang="en-US" dirty="0"/>
          </a:p>
          <a:p>
            <a:r>
              <a:rPr lang="en-US" dirty="0"/>
              <a:t>Questions?</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28</a:t>
            </a:fld>
            <a:endParaRPr lang="en-US"/>
          </a:p>
        </p:txBody>
      </p:sp>
    </p:spTree>
    <p:extLst>
      <p:ext uri="{BB962C8B-B14F-4D97-AF65-F5344CB8AC3E}">
        <p14:creationId xmlns:p14="http://schemas.microsoft.com/office/powerpoint/2010/main" val="1065340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29</a:t>
            </a:fld>
            <a:endParaRPr lang="en-US"/>
          </a:p>
        </p:txBody>
      </p:sp>
    </p:spTree>
    <p:extLst>
      <p:ext uri="{BB962C8B-B14F-4D97-AF65-F5344CB8AC3E}">
        <p14:creationId xmlns:p14="http://schemas.microsoft.com/office/powerpoint/2010/main" val="3090693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NEW questions for the midrange security, and even high-security applications.</a:t>
            </a:r>
          </a:p>
          <a:p>
            <a:endParaRPr lang="en-US" dirty="0"/>
          </a:p>
          <a:p>
            <a:r>
              <a:rPr lang="en-US" dirty="0"/>
              <a:t>When a prospect has employees, they may not want every person to have access to every area of their business.</a:t>
            </a:r>
          </a:p>
          <a:p>
            <a:endParaRPr lang="en-US" dirty="0"/>
          </a:p>
          <a:p>
            <a:r>
              <a:rPr lang="en-US" dirty="0"/>
              <a:t>How do I know this?</a:t>
            </a:r>
            <a:r>
              <a:rPr lang="en-US" baseline="0" dirty="0"/>
              <a:t> </a:t>
            </a:r>
            <a:r>
              <a:rPr lang="en-US" dirty="0"/>
              <a:t>I have to ask them.</a:t>
            </a:r>
          </a:p>
          <a:p>
            <a:endParaRPr lang="en-US" dirty="0"/>
          </a:p>
          <a:p>
            <a:r>
              <a:rPr lang="en-US" dirty="0"/>
              <a:t>Let’s review these questions.</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30</a:t>
            </a:fld>
            <a:endParaRPr lang="en-US"/>
          </a:p>
        </p:txBody>
      </p:sp>
    </p:spTree>
    <p:extLst>
      <p:ext uri="{BB962C8B-B14F-4D97-AF65-F5344CB8AC3E}">
        <p14:creationId xmlns:p14="http://schemas.microsoft.com/office/powerpoint/2010/main" val="2482181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a:t>
            </a:r>
            <a:r>
              <a:rPr lang="en-US" b="1" baseline="0" dirty="0"/>
              <a:t> video is next</a:t>
            </a:r>
          </a:p>
          <a:p>
            <a:endParaRPr lang="en-US" b="1" baseline="0" dirty="0"/>
          </a:p>
          <a:p>
            <a:r>
              <a:rPr lang="en-US" b="0" baseline="0" dirty="0"/>
              <a:t>Make sure your sound is on and give a brief introduction to the video.</a:t>
            </a:r>
            <a:endParaRPr lang="en-US" b="1" dirty="0"/>
          </a:p>
        </p:txBody>
      </p:sp>
      <p:sp>
        <p:nvSpPr>
          <p:cNvPr id="4" name="Slide Number Placeholder 3"/>
          <p:cNvSpPr>
            <a:spLocks noGrp="1"/>
          </p:cNvSpPr>
          <p:nvPr>
            <p:ph type="sldNum" sz="quarter" idx="10"/>
          </p:nvPr>
        </p:nvSpPr>
        <p:spPr/>
        <p:txBody>
          <a:bodyPr/>
          <a:lstStyle/>
          <a:p>
            <a:fld id="{EDDC4997-371F-4348-BB06-FA5B42767983}" type="slidenum">
              <a:rPr lang="en-US" smtClean="0"/>
              <a:t>4</a:t>
            </a:fld>
            <a:endParaRPr lang="en-US"/>
          </a:p>
        </p:txBody>
      </p:sp>
    </p:spTree>
    <p:extLst>
      <p:ext uri="{BB962C8B-B14F-4D97-AF65-F5344CB8AC3E}">
        <p14:creationId xmlns:p14="http://schemas.microsoft.com/office/powerpoint/2010/main" val="2219354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31</a:t>
            </a:fld>
            <a:endParaRPr lang="en-US"/>
          </a:p>
        </p:txBody>
      </p:sp>
    </p:spTree>
    <p:extLst>
      <p:ext uri="{BB962C8B-B14F-4D97-AF65-F5344CB8AC3E}">
        <p14:creationId xmlns:p14="http://schemas.microsoft.com/office/powerpoint/2010/main" val="114747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32</a:t>
            </a:fld>
            <a:endParaRPr lang="en-US"/>
          </a:p>
        </p:txBody>
      </p:sp>
    </p:spTree>
    <p:extLst>
      <p:ext uri="{BB962C8B-B14F-4D97-AF65-F5344CB8AC3E}">
        <p14:creationId xmlns:p14="http://schemas.microsoft.com/office/powerpoint/2010/main" val="3389873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security – who needs the best security available?</a:t>
            </a:r>
          </a:p>
          <a:p>
            <a:endParaRPr lang="en-US" dirty="0"/>
          </a:p>
          <a:p>
            <a:r>
              <a:rPr lang="en-US" altLang="en-US" dirty="0">
                <a:latin typeface="Arial" panose="020B0604020202020204" pitchFamily="34" charset="0"/>
                <a:cs typeface="Arial" panose="020B0604020202020204" pitchFamily="34" charset="0"/>
              </a:rPr>
              <a:t>Government and national security assets, banking and financial </a:t>
            </a:r>
            <a:r>
              <a:rPr lang="en-US" altLang="en-US" dirty="0" err="1">
                <a:latin typeface="Arial" panose="020B0604020202020204" pitchFamily="34" charset="0"/>
                <a:cs typeface="Arial" panose="020B0604020202020204" pitchFamily="34" charset="0"/>
              </a:rPr>
              <a:t>industriies</a:t>
            </a:r>
            <a:r>
              <a:rPr lang="en-US" altLang="en-US" dirty="0">
                <a:latin typeface="Arial" panose="020B0604020202020204" pitchFamily="34" charset="0"/>
                <a:cs typeface="Arial" panose="020B0604020202020204" pitchFamily="34" charset="0"/>
              </a:rPr>
              <a:t>, jewelry stores, museums, distribution centers, big-box stores, heavy manufacturing, and campus security.</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 </a:t>
            </a:r>
            <a:r>
              <a:rPr lang="en-US" altLang="en-US" dirty="0" err="1">
                <a:latin typeface="Arial" panose="020B0604020202020204" pitchFamily="34" charset="0"/>
                <a:cs typeface="Arial" panose="020B0604020202020204" pitchFamily="34" charset="0"/>
              </a:rPr>
              <a:t>DMP</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XR550</a:t>
            </a:r>
            <a:r>
              <a:rPr lang="en-US" altLang="en-US" dirty="0">
                <a:latin typeface="Arial" panose="020B0604020202020204" pitchFamily="34" charset="0"/>
                <a:cs typeface="Arial" panose="020B0604020202020204" pitchFamily="34" charset="0"/>
              </a:rPr>
              <a:t> is the most scalable security system available today.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When you need a lot of zones or partitions, user codes or access control doors, or if you want the most secure panel on the market, this is it.</a:t>
            </a:r>
          </a:p>
          <a:p>
            <a:pPr marL="171450" indent="-171450">
              <a:buFont typeface="Arial" charset="0"/>
              <a:buChar char="•"/>
            </a:pPr>
            <a:r>
              <a:rPr lang="en-US" altLang="en-US" dirty="0">
                <a:latin typeface="Arial" panose="020B0604020202020204" pitchFamily="34" charset="0"/>
                <a:cs typeface="Arial" panose="020B0604020202020204" pitchFamily="34" charset="0"/>
              </a:rPr>
              <a:t>UL commercial security</a:t>
            </a:r>
          </a:p>
          <a:p>
            <a:pPr marL="171450" indent="-171450">
              <a:buFont typeface="Arial" charset="0"/>
              <a:buChar char="•"/>
            </a:pPr>
            <a:r>
              <a:rPr lang="en-US" altLang="en-US" dirty="0">
                <a:latin typeface="Arial" panose="020B0604020202020204" pitchFamily="34" charset="0"/>
                <a:cs typeface="Arial" panose="020B0604020202020204" pitchFamily="34" charset="0"/>
              </a:rPr>
              <a:t>UL commercial fire</a:t>
            </a:r>
          </a:p>
          <a:p>
            <a:pPr marL="171450" indent="-171450">
              <a:buFont typeface="Arial" charset="0"/>
              <a:buChar char="•"/>
            </a:pPr>
            <a:r>
              <a:rPr lang="en-US" altLang="en-US" dirty="0">
                <a:latin typeface="Arial" panose="020B0604020202020204" pitchFamily="34" charset="0"/>
                <a:cs typeface="Arial" panose="020B0604020202020204" pitchFamily="34" charset="0"/>
              </a:rPr>
              <a:t>UL access control</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33</a:t>
            </a:fld>
            <a:endParaRPr lang="en-US"/>
          </a:p>
        </p:txBody>
      </p:sp>
    </p:spTree>
    <p:extLst>
      <p:ext uri="{BB962C8B-B14F-4D97-AF65-F5344CB8AC3E}">
        <p14:creationId xmlns:p14="http://schemas.microsoft.com/office/powerpoint/2010/main" val="2492890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panel is available in many options:</a:t>
            </a:r>
          </a:p>
          <a:p>
            <a:pPr marL="171450" indent="-171450">
              <a:buFont typeface="Arial" panose="020B0604020202020204" pitchFamily="34" charset="0"/>
              <a:buChar char="•"/>
            </a:pPr>
            <a:r>
              <a:rPr lang="en-US" dirty="0"/>
              <a:t>Standard intrusion</a:t>
            </a:r>
          </a:p>
          <a:p>
            <a:pPr marL="171450" indent="-171450">
              <a:buFont typeface="Arial" panose="020B0604020202020204" pitchFamily="34" charset="0"/>
              <a:buChar char="•"/>
            </a:pPr>
            <a:r>
              <a:rPr lang="en-US" dirty="0"/>
              <a:t>Commercial fire and burg</a:t>
            </a:r>
          </a:p>
          <a:p>
            <a:pPr marL="171450" indent="-171450">
              <a:buFont typeface="Arial" panose="020B0604020202020204" pitchFamily="34" charset="0"/>
              <a:buChar char="•"/>
            </a:pPr>
            <a:r>
              <a:rPr lang="en-US" dirty="0"/>
              <a:t>Encrypted communications</a:t>
            </a:r>
          </a:p>
          <a:p>
            <a:pPr marL="171450" indent="-171450">
              <a:buFont typeface="Arial" panose="020B0604020202020204" pitchFamily="34" charset="0"/>
              <a:buChar char="•"/>
            </a:pPr>
            <a:r>
              <a:rPr lang="en-US" dirty="0"/>
              <a:t>Attack resistant enclosure</a:t>
            </a:r>
          </a:p>
          <a:p>
            <a:pPr marL="171450" indent="-171450">
              <a:buFont typeface="Arial" panose="020B0604020202020204" pitchFamily="34" charset="0"/>
              <a:buChar char="•"/>
            </a:pPr>
            <a:r>
              <a:rPr lang="en-US" dirty="0"/>
              <a:t>And more…</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34</a:t>
            </a:fld>
            <a:endParaRPr lang="en-US"/>
          </a:p>
        </p:txBody>
      </p:sp>
    </p:spTree>
    <p:extLst>
      <p:ext uri="{BB962C8B-B14F-4D97-AF65-F5344CB8AC3E}">
        <p14:creationId xmlns:p14="http://schemas.microsoft.com/office/powerpoint/2010/main" val="4274022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XR550</a:t>
            </a:r>
            <a:r>
              <a:rPr lang="en-US" dirty="0"/>
              <a:t> comes from the factory with 32 doors of access control available upon purchase.</a:t>
            </a:r>
            <a:r>
              <a:rPr lang="en-US" baseline="0" dirty="0"/>
              <a:t> </a:t>
            </a:r>
            <a:r>
              <a:rPr lang="en-US" dirty="0"/>
              <a:t>Contact </a:t>
            </a:r>
            <a:r>
              <a:rPr lang="en-US" dirty="0" err="1"/>
              <a:t>DMP</a:t>
            </a:r>
            <a:r>
              <a:rPr lang="en-US" dirty="0"/>
              <a:t> customer service to make up to 96 doors of access available.</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36</a:t>
            </a:fld>
            <a:endParaRPr lang="en-US"/>
          </a:p>
        </p:txBody>
      </p:sp>
    </p:spTree>
    <p:extLst>
      <p:ext uri="{BB962C8B-B14F-4D97-AF65-F5344CB8AC3E}">
        <p14:creationId xmlns:p14="http://schemas.microsoft.com/office/powerpoint/2010/main" val="4184618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XR550</a:t>
            </a:r>
            <a:r>
              <a:rPr lang="en-US" dirty="0"/>
              <a:t> (high security) to other solutions.</a:t>
            </a:r>
          </a:p>
          <a:p>
            <a:endParaRPr lang="en-US" dirty="0"/>
          </a:p>
          <a:p>
            <a:r>
              <a:rPr lang="en-US" dirty="0"/>
              <a:t>Where do you WIN?</a:t>
            </a:r>
          </a:p>
          <a:p>
            <a:pPr marL="171450" indent="-171450">
              <a:buFont typeface="Arial" charset="0"/>
              <a:buChar char="•"/>
            </a:pPr>
            <a:r>
              <a:rPr lang="en-US" dirty="0"/>
              <a:t>Total zones</a:t>
            </a:r>
          </a:p>
          <a:p>
            <a:pPr marL="171450" indent="-171450">
              <a:buFont typeface="Arial" charset="0"/>
              <a:buChar char="•"/>
            </a:pPr>
            <a:r>
              <a:rPr lang="en-US" dirty="0"/>
              <a:t>Wireless zones</a:t>
            </a:r>
          </a:p>
          <a:p>
            <a:pPr marL="171450" indent="-171450">
              <a:buFont typeface="Arial" charset="0"/>
              <a:buChar char="•"/>
            </a:pPr>
            <a:r>
              <a:rPr lang="en-US" dirty="0"/>
              <a:t>Area control</a:t>
            </a:r>
          </a:p>
          <a:p>
            <a:pPr marL="171450" indent="-171450">
              <a:buFont typeface="Arial" charset="0"/>
              <a:buChar char="•"/>
            </a:pPr>
            <a:r>
              <a:rPr lang="en-US" dirty="0"/>
              <a:t>User codes</a:t>
            </a:r>
          </a:p>
          <a:p>
            <a:pPr marL="171450" indent="-171450">
              <a:buFont typeface="Arial" charset="0"/>
              <a:buChar char="•"/>
            </a:pPr>
            <a:r>
              <a:rPr lang="en-US" dirty="0"/>
              <a:t>Access control</a:t>
            </a:r>
          </a:p>
          <a:p>
            <a:pPr marL="171450" indent="-171450">
              <a:buFont typeface="Arial" charset="0"/>
              <a:buChar char="•"/>
            </a:pPr>
            <a:r>
              <a:rPr lang="en-US" dirty="0"/>
              <a:t>Remote firmware updates</a:t>
            </a:r>
          </a:p>
          <a:p>
            <a:pPr marL="171450" indent="-171450">
              <a:buFont typeface="Arial" charset="0"/>
              <a:buChar char="•"/>
            </a:pPr>
            <a:r>
              <a:rPr lang="en-US" dirty="0"/>
              <a:t>Wireless range</a:t>
            </a:r>
          </a:p>
          <a:p>
            <a:pPr marL="171450" indent="-171450">
              <a:buFont typeface="Arial" charset="0"/>
              <a:buChar char="•"/>
            </a:pPr>
            <a:r>
              <a:rPr lang="en-US" dirty="0"/>
              <a:t>And more…</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37</a:t>
            </a:fld>
            <a:endParaRPr lang="en-US"/>
          </a:p>
        </p:txBody>
      </p:sp>
    </p:spTree>
    <p:extLst>
      <p:ext uri="{BB962C8B-B14F-4D97-AF65-F5344CB8AC3E}">
        <p14:creationId xmlns:p14="http://schemas.microsoft.com/office/powerpoint/2010/main" val="2512648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Mobile Access Control </a:t>
            </a:r>
          </a:p>
          <a:p>
            <a:pPr marL="171450" indent="-171450">
              <a:buFont typeface="Arial" charset="0"/>
              <a:buChar char="•"/>
            </a:pPr>
            <a:r>
              <a:rPr lang="en-US" dirty="0"/>
              <a:t>Multiple-Panel Access from one Mobile App</a:t>
            </a:r>
          </a:p>
          <a:p>
            <a:pPr marL="171450" indent="-171450">
              <a:buFont typeface="Arial" charset="0"/>
              <a:buChar char="•"/>
            </a:pPr>
            <a:r>
              <a:rPr lang="en-US" dirty="0"/>
              <a:t>Edit User Codes</a:t>
            </a:r>
          </a:p>
          <a:p>
            <a:endParaRPr lang="en-US" dirty="0"/>
          </a:p>
          <a:p>
            <a:r>
              <a:rPr lang="en-US" dirty="0"/>
              <a:t>We’re going to show you all of these features very soon…</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38</a:t>
            </a:fld>
            <a:endParaRPr lang="en-US"/>
          </a:p>
        </p:txBody>
      </p:sp>
    </p:spTree>
    <p:extLst>
      <p:ext uri="{BB962C8B-B14F-4D97-AF65-F5344CB8AC3E}">
        <p14:creationId xmlns:p14="http://schemas.microsoft.com/office/powerpoint/2010/main" val="697212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which </a:t>
            </a:r>
            <a:r>
              <a:rPr lang="en-US" dirty="0" err="1"/>
              <a:t>DMP</a:t>
            </a:r>
            <a:r>
              <a:rPr lang="en-US" dirty="0"/>
              <a:t> panel to use and when:</a:t>
            </a:r>
          </a:p>
          <a:p>
            <a:endParaRPr lang="en-US" dirty="0"/>
          </a:p>
          <a:p>
            <a:pPr marL="171450" indent="-171450">
              <a:buFont typeface="Arial" charset="0"/>
              <a:buChar char="•"/>
            </a:pPr>
            <a:r>
              <a:rPr lang="en-US" dirty="0"/>
              <a:t>Biggest difference between </a:t>
            </a:r>
            <a:r>
              <a:rPr lang="en-US" dirty="0" err="1"/>
              <a:t>XT30</a:t>
            </a:r>
            <a:r>
              <a:rPr lang="en-US" dirty="0"/>
              <a:t> and </a:t>
            </a:r>
            <a:r>
              <a:rPr lang="en-US" dirty="0" err="1"/>
              <a:t>XT50</a:t>
            </a:r>
            <a:r>
              <a:rPr lang="en-US" dirty="0"/>
              <a:t>?</a:t>
            </a:r>
            <a:br>
              <a:rPr lang="en-US" dirty="0"/>
            </a:br>
            <a:r>
              <a:rPr lang="en-US" dirty="0" err="1"/>
              <a:t>XT50</a:t>
            </a:r>
            <a:r>
              <a:rPr lang="en-US" dirty="0"/>
              <a:t> has built-in wireless receiver, 20 more wireless zones, almost 70 more User Codes, and its has scheduling for auto arm, auto disarm.</a:t>
            </a:r>
          </a:p>
          <a:p>
            <a:pPr marL="171450" indent="-171450">
              <a:buFont typeface="Arial" charset="0"/>
              <a:buChar char="•"/>
            </a:pPr>
            <a:r>
              <a:rPr lang="en-US" dirty="0"/>
              <a:t>Biggest Difference between the </a:t>
            </a:r>
            <a:r>
              <a:rPr lang="en-US" dirty="0" err="1"/>
              <a:t>XR150</a:t>
            </a:r>
            <a:r>
              <a:rPr lang="en-US" dirty="0"/>
              <a:t> and </a:t>
            </a:r>
            <a:r>
              <a:rPr lang="en-US" dirty="0" err="1"/>
              <a:t>XR550</a:t>
            </a:r>
            <a:r>
              <a:rPr lang="en-US" dirty="0"/>
              <a:t>?</a:t>
            </a:r>
            <a:br>
              <a:rPr lang="en-US" dirty="0"/>
            </a:br>
            <a:r>
              <a:rPr lang="en-US" dirty="0" err="1"/>
              <a:t>XR550</a:t>
            </a:r>
            <a:r>
              <a:rPr lang="en-US" dirty="0"/>
              <a:t> has more total zones, more wireless zones, more areas, more keypads, more access control doors, encrypted communication options, and unique banking features.</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39</a:t>
            </a:fld>
            <a:endParaRPr lang="en-US"/>
          </a:p>
        </p:txBody>
      </p:sp>
    </p:spTree>
    <p:extLst>
      <p:ext uri="{BB962C8B-B14F-4D97-AF65-F5344CB8AC3E}">
        <p14:creationId xmlns:p14="http://schemas.microsoft.com/office/powerpoint/2010/main" val="39802564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the application, from main street to the most high security commercial project:</a:t>
            </a:r>
          </a:p>
          <a:p>
            <a:pPr marL="171450" indent="-171450">
              <a:buFont typeface="Arial" charset="0"/>
              <a:buChar char="•"/>
            </a:pPr>
            <a:r>
              <a:rPr lang="en-US" dirty="0"/>
              <a:t>What do your commercial customers need?</a:t>
            </a:r>
          </a:p>
          <a:p>
            <a:pPr marL="171450" indent="-171450">
              <a:buFont typeface="Arial" charset="0"/>
              <a:buChar char="•"/>
            </a:pPr>
            <a:r>
              <a:rPr lang="en-US" dirty="0"/>
              <a:t>Who are your top target accounts?</a:t>
            </a:r>
          </a:p>
          <a:p>
            <a:pPr marL="171450" indent="-171450">
              <a:buFont typeface="Arial" charset="0"/>
              <a:buChar char="•"/>
            </a:pPr>
            <a:r>
              <a:rPr lang="en-US" dirty="0"/>
              <a:t>Have we failed to show you a solution to a customer need yet?</a:t>
            </a:r>
          </a:p>
        </p:txBody>
      </p:sp>
      <p:sp>
        <p:nvSpPr>
          <p:cNvPr id="4" name="Slide Number Placeholder 3"/>
          <p:cNvSpPr>
            <a:spLocks noGrp="1"/>
          </p:cNvSpPr>
          <p:nvPr>
            <p:ph type="sldNum" sz="quarter" idx="10"/>
          </p:nvPr>
        </p:nvSpPr>
        <p:spPr/>
        <p:txBody>
          <a:bodyPr/>
          <a:lstStyle/>
          <a:p>
            <a:fld id="{EDDC4997-371F-4348-BB06-FA5B42767983}" type="slidenum">
              <a:rPr lang="en-US" smtClean="0"/>
              <a:t>40</a:t>
            </a:fld>
            <a:endParaRPr lang="en-US"/>
          </a:p>
        </p:txBody>
      </p:sp>
    </p:spTree>
    <p:extLst>
      <p:ext uri="{BB962C8B-B14F-4D97-AF65-F5344CB8AC3E}">
        <p14:creationId xmlns:p14="http://schemas.microsoft.com/office/powerpoint/2010/main" val="3360335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overview of some key </a:t>
            </a:r>
            <a:r>
              <a:rPr lang="en-US" dirty="0" err="1"/>
              <a:t>DMP</a:t>
            </a:r>
            <a:r>
              <a:rPr lang="en-US" dirty="0"/>
              <a:t> commercial features:</a:t>
            </a:r>
          </a:p>
          <a:p>
            <a:endParaRPr lang="en-US" dirty="0"/>
          </a:p>
          <a:p>
            <a:r>
              <a:rPr lang="en-US" dirty="0"/>
              <a:t>When you hire a new employee, they get a user code for the alarm, or a credential for the access control system. </a:t>
            </a:r>
          </a:p>
          <a:p>
            <a:r>
              <a:rPr lang="en-US" dirty="0"/>
              <a:t>Do we always remember to remove their access to the system when the employee is no longer an employee? </a:t>
            </a:r>
            <a:r>
              <a:rPr lang="en-US" b="1" dirty="0"/>
              <a:t> </a:t>
            </a:r>
          </a:p>
          <a:p>
            <a:endParaRPr lang="en-US" b="1" dirty="0"/>
          </a:p>
          <a:p>
            <a:r>
              <a:rPr lang="en-US" b="1" dirty="0"/>
              <a:t>User Code Audit</a:t>
            </a:r>
          </a:p>
          <a:p>
            <a:endParaRPr lang="en-US" b="1" dirty="0"/>
          </a:p>
          <a:p>
            <a:r>
              <a:rPr lang="en-US" dirty="0"/>
              <a:t>Network communications can check in with Central Station every 3 minutes when the system is armed. If the IP path is lost, only </a:t>
            </a:r>
            <a:r>
              <a:rPr lang="en-US" dirty="0" err="1"/>
              <a:t>DMP</a:t>
            </a:r>
            <a:r>
              <a:rPr lang="en-US" dirty="0"/>
              <a:t> provides the ability to adapt the cellular to this same check in schedule and eliminate the need for UL runners or Armed Guards – jewelry stores, furriers, banks, etc.</a:t>
            </a:r>
          </a:p>
          <a:p>
            <a:endParaRPr lang="en-US" dirty="0"/>
          </a:p>
          <a:p>
            <a:r>
              <a:rPr lang="en-US" dirty="0"/>
              <a:t>Zone audit confirms that a sensor is checked (opened) with frequency that you determine. Want to be a gauge room is checked every day – we can tell you when its not!</a:t>
            </a:r>
          </a:p>
          <a:p>
            <a:endParaRPr lang="en-US" dirty="0"/>
          </a:p>
          <a:p>
            <a:r>
              <a:rPr lang="en-US" dirty="0"/>
              <a:t>Employee safety is top of mind. Red keypad and special alert tones warn employees that are first to arrive if the alarm has been activated and no one with authority has come to reset the system yet – danger.</a:t>
            </a:r>
          </a:p>
        </p:txBody>
      </p:sp>
      <p:sp>
        <p:nvSpPr>
          <p:cNvPr id="4" name="Slide Number Placeholder 3"/>
          <p:cNvSpPr>
            <a:spLocks noGrp="1"/>
          </p:cNvSpPr>
          <p:nvPr>
            <p:ph type="sldNum" sz="quarter" idx="10"/>
          </p:nvPr>
        </p:nvSpPr>
        <p:spPr/>
        <p:txBody>
          <a:bodyPr/>
          <a:lstStyle/>
          <a:p>
            <a:fld id="{EDDC4997-371F-4348-BB06-FA5B42767983}" type="slidenum">
              <a:rPr lang="en-US" smtClean="0"/>
              <a:t>41</a:t>
            </a:fld>
            <a:endParaRPr lang="en-US"/>
          </a:p>
        </p:txBody>
      </p:sp>
    </p:spTree>
    <p:extLst>
      <p:ext uri="{BB962C8B-B14F-4D97-AF65-F5344CB8AC3E}">
        <p14:creationId xmlns:p14="http://schemas.microsoft.com/office/powerpoint/2010/main" val="510190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Video about </a:t>
            </a:r>
            <a:r>
              <a:rPr lang="en-US" dirty="0" err="1"/>
              <a:t>DMP</a:t>
            </a:r>
            <a:endParaRPr lang="en-US" dirty="0"/>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5</a:t>
            </a:fld>
            <a:endParaRPr lang="en-US"/>
          </a:p>
        </p:txBody>
      </p:sp>
    </p:spTree>
    <p:extLst>
      <p:ext uri="{BB962C8B-B14F-4D97-AF65-F5344CB8AC3E}">
        <p14:creationId xmlns:p14="http://schemas.microsoft.com/office/powerpoint/2010/main" val="31352646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systems are typically a challenge.</a:t>
            </a:r>
            <a:r>
              <a:rPr lang="en-US" baseline="0" dirty="0"/>
              <a:t> </a:t>
            </a:r>
            <a:r>
              <a:rPr lang="en-US" dirty="0"/>
              <a:t>With </a:t>
            </a:r>
            <a:r>
              <a:rPr lang="en-US" dirty="0" err="1"/>
              <a:t>DMP</a:t>
            </a:r>
            <a:r>
              <a:rPr lang="en-US" dirty="0"/>
              <a:t>, one system integrates intrusion, access control, and fire systems.</a:t>
            </a:r>
          </a:p>
          <a:p>
            <a:endParaRPr lang="en-US" dirty="0"/>
          </a:p>
          <a:p>
            <a:r>
              <a:rPr lang="en-US" dirty="0"/>
              <a:t>When it comes to combining intrusion and access, you now have a better solution for your customer and can save them money.</a:t>
            </a:r>
          </a:p>
          <a:p>
            <a:endParaRPr lang="en-US" dirty="0"/>
          </a:p>
          <a:p>
            <a:r>
              <a:rPr lang="en-US" dirty="0"/>
              <a:t>Install one system to control security and access. Program only one system.</a:t>
            </a:r>
            <a:r>
              <a:rPr lang="en-US" baseline="0" dirty="0"/>
              <a:t> </a:t>
            </a:r>
            <a:r>
              <a:rPr lang="en-US" dirty="0"/>
              <a:t>Labor savings of only wiring one system. This WINS business for you.</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43</a:t>
            </a:fld>
            <a:endParaRPr lang="en-US"/>
          </a:p>
        </p:txBody>
      </p:sp>
    </p:spTree>
    <p:extLst>
      <p:ext uri="{BB962C8B-B14F-4D97-AF65-F5344CB8AC3E}">
        <p14:creationId xmlns:p14="http://schemas.microsoft.com/office/powerpoint/2010/main" val="1551819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would you like to present your access ID at a door reader, and not only unlock the door, but also disarm the security system for that area?</a:t>
            </a:r>
          </a:p>
          <a:p>
            <a:endParaRPr lang="en-US" dirty="0"/>
          </a:p>
          <a:p>
            <a:r>
              <a:rPr lang="en-US" dirty="0"/>
              <a:t>What if your customer wants employees to have access to an area at all times, unless a supervisor is not present? Then employees aren’t allowed access.</a:t>
            </a:r>
          </a:p>
          <a:p>
            <a:endParaRPr lang="en-US" dirty="0"/>
          </a:p>
          <a:p>
            <a:r>
              <a:rPr lang="en-US" dirty="0"/>
              <a:t>What if a door is scheduled to unlock on Monday morning at 8:00 am but a snow storm has prevented any staff from getting to the office.</a:t>
            </a:r>
            <a:r>
              <a:rPr lang="en-US" baseline="0" dirty="0"/>
              <a:t> </a:t>
            </a:r>
            <a:r>
              <a:rPr lang="en-US" dirty="0"/>
              <a:t>Maybe your customer wants to let employees go home early the day before a holiday, but the front door is programmed to stay unlocked until 5:00 pm.</a:t>
            </a:r>
          </a:p>
          <a:p>
            <a:endParaRPr lang="en-US" dirty="0"/>
          </a:p>
          <a:p>
            <a:r>
              <a:rPr lang="en-US" dirty="0"/>
              <a:t>With the integrated access control and intrusion alarm system from </a:t>
            </a:r>
            <a:r>
              <a:rPr lang="en-US" dirty="0" err="1"/>
              <a:t>DMP</a:t>
            </a:r>
            <a:r>
              <a:rPr lang="en-US" dirty="0"/>
              <a:t>, we can manage all of this for your customer – simply.</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44</a:t>
            </a:fld>
            <a:endParaRPr lang="en-US"/>
          </a:p>
        </p:txBody>
      </p:sp>
    </p:spTree>
    <p:extLst>
      <p:ext uri="{BB962C8B-B14F-4D97-AF65-F5344CB8AC3E}">
        <p14:creationId xmlns:p14="http://schemas.microsoft.com/office/powerpoint/2010/main" val="2274986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734 module has other options.</a:t>
            </a:r>
          </a:p>
          <a:p>
            <a:endParaRPr lang="en-US" dirty="0"/>
          </a:p>
          <a:p>
            <a:r>
              <a:rPr lang="en-US" dirty="0"/>
              <a:t>When you can’t get a wire from the </a:t>
            </a:r>
            <a:r>
              <a:rPr lang="en-US" dirty="0" err="1"/>
              <a:t>DMP</a:t>
            </a:r>
            <a:r>
              <a:rPr lang="en-US" dirty="0"/>
              <a:t> control panel to the door for access control, there are two other solutions.</a:t>
            </a:r>
          </a:p>
          <a:p>
            <a:endParaRPr lang="en-US" dirty="0"/>
          </a:p>
          <a:p>
            <a:r>
              <a:rPr lang="en-US" dirty="0"/>
              <a:t>734N module for direct connection to a local network,</a:t>
            </a:r>
            <a:r>
              <a:rPr lang="en-US" baseline="0" dirty="0"/>
              <a:t> or </a:t>
            </a:r>
            <a:r>
              <a:rPr lang="en-US" dirty="0"/>
              <a:t>the </a:t>
            </a:r>
            <a:r>
              <a:rPr lang="en-US" dirty="0">
                <a:solidFill>
                  <a:schemeClr val="tx1"/>
                </a:solidFill>
              </a:rPr>
              <a:t>734N-POE</a:t>
            </a:r>
            <a:r>
              <a:rPr lang="en-US" dirty="0">
                <a:solidFill>
                  <a:schemeClr val="accent3"/>
                </a:solidFill>
              </a:rPr>
              <a:t> module allows both data and power to be transmitted to the device using industry-standard POE technology. This module provides full door access powered off of one device.</a:t>
            </a:r>
          </a:p>
          <a:p>
            <a:endParaRPr lang="en-US" dirty="0"/>
          </a:p>
          <a:p>
            <a:r>
              <a:rPr lang="en-US" dirty="0"/>
              <a:t>Once the 734 module is on a local network, it can be mapped to the DMP control panel through programming.</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45</a:t>
            </a:fld>
            <a:endParaRPr lang="en-US"/>
          </a:p>
        </p:txBody>
      </p:sp>
    </p:spTree>
    <p:extLst>
      <p:ext uri="{BB962C8B-B14F-4D97-AF65-F5344CB8AC3E}">
        <p14:creationId xmlns:p14="http://schemas.microsoft.com/office/powerpoint/2010/main" val="2823036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we get all the access control equipment from a single door to communicate to an alarm panel.</a:t>
            </a:r>
          </a:p>
          <a:p>
            <a:endParaRPr lang="en-US" dirty="0"/>
          </a:p>
          <a:p>
            <a:r>
              <a:rPr lang="en-US" dirty="0"/>
              <a:t>The </a:t>
            </a:r>
            <a:r>
              <a:rPr lang="en-US" dirty="0" err="1"/>
              <a:t>DMP</a:t>
            </a:r>
            <a:r>
              <a:rPr lang="en-US" dirty="0"/>
              <a:t> 734 </a:t>
            </a:r>
            <a:r>
              <a:rPr lang="en-US" dirty="0" err="1"/>
              <a:t>Wiegand</a:t>
            </a:r>
            <a:r>
              <a:rPr lang="en-US" dirty="0"/>
              <a:t> Interface acts like a single door controller. The 734 module wires back to the </a:t>
            </a:r>
            <a:r>
              <a:rPr lang="en-US" dirty="0" err="1"/>
              <a:t>DMP</a:t>
            </a:r>
            <a:r>
              <a:rPr lang="en-US" dirty="0"/>
              <a:t> control panel on a standard 4-conductor stranded wire run.</a:t>
            </a:r>
          </a:p>
          <a:p>
            <a:endParaRPr lang="en-US" dirty="0"/>
          </a:p>
          <a:p>
            <a:r>
              <a:rPr lang="en-US" dirty="0"/>
              <a:t>The 734 module comes in a small hard plastic case. This device is typically installed right above the door (above the drop ceiling if possible).</a:t>
            </a:r>
          </a:p>
          <a:p>
            <a:endParaRPr lang="en-US" dirty="0"/>
          </a:p>
          <a:p>
            <a:r>
              <a:rPr lang="en-US" dirty="0"/>
              <a:t>All access hardware from the door wires right to the 734 module.</a:t>
            </a:r>
          </a:p>
          <a:p>
            <a:endParaRPr lang="en-US" dirty="0"/>
          </a:p>
          <a:p>
            <a:r>
              <a:rPr lang="en-US" dirty="0"/>
              <a:t>The </a:t>
            </a:r>
            <a:r>
              <a:rPr lang="en-US" dirty="0" err="1"/>
              <a:t>DMP</a:t>
            </a:r>
            <a:r>
              <a:rPr lang="en-US" dirty="0"/>
              <a:t> control panel powers the 734 module and all the access hardware at the door, except the electronic lock.  </a:t>
            </a:r>
          </a:p>
          <a:p>
            <a:endParaRPr lang="en-US" dirty="0"/>
          </a:p>
          <a:p>
            <a:r>
              <a:rPr lang="en-US" dirty="0"/>
              <a:t>An additional power supply is typically required for lock power.</a:t>
            </a:r>
          </a:p>
          <a:p>
            <a:endParaRPr lang="en-US" dirty="0"/>
          </a:p>
          <a:p>
            <a:r>
              <a:rPr lang="en-US" dirty="0"/>
              <a:t>Questions?</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46</a:t>
            </a:fld>
            <a:endParaRPr lang="en-US"/>
          </a:p>
        </p:txBody>
      </p:sp>
    </p:spTree>
    <p:extLst>
      <p:ext uri="{BB962C8B-B14F-4D97-AF65-F5344CB8AC3E}">
        <p14:creationId xmlns:p14="http://schemas.microsoft.com/office/powerpoint/2010/main" val="2082647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remote door with a 734N-POE. </a:t>
            </a:r>
          </a:p>
          <a:p>
            <a:endParaRPr lang="en-US" dirty="0"/>
          </a:p>
          <a:p>
            <a:r>
              <a:rPr lang="en-US" dirty="0"/>
              <a:t>The 734 module needs a local power supply (which can also be used to power all locking hardware at the door.)</a:t>
            </a:r>
          </a:p>
          <a:p>
            <a:endParaRPr lang="en-US" dirty="0"/>
          </a:p>
          <a:p>
            <a:r>
              <a:rPr lang="en-US" dirty="0"/>
              <a:t>Now instead of wiring the 734 module back to the control panel, </a:t>
            </a:r>
            <a:r>
              <a:rPr lang="en-US" sz="1200" b="0" kern="1200" dirty="0">
                <a:solidFill>
                  <a:schemeClr val="tx1"/>
                </a:solidFill>
                <a:effectLst/>
                <a:latin typeface="+mn-lt"/>
                <a:ea typeface="+mn-ea"/>
                <a:cs typeface="+mn-cs"/>
              </a:rPr>
              <a:t>the 734N-POE connects using a single network cable that’s attached to a Power over Ethernet switch. </a:t>
            </a:r>
            <a:endParaRPr lang="en-US" dirty="0">
              <a:effectLst/>
            </a:endParaRPr>
          </a:p>
          <a:p>
            <a:endParaRPr lang="en-US" dirty="0"/>
          </a:p>
          <a:p>
            <a:r>
              <a:rPr lang="en-US" dirty="0"/>
              <a:t>The 734N-POE module and the DMP control panel will need static IP addressed (supplied by your customer) and they can be programmed to communicate.</a:t>
            </a:r>
          </a:p>
          <a:p>
            <a:endParaRPr lang="en-US" dirty="0"/>
          </a:p>
          <a:p>
            <a:r>
              <a:rPr lang="en-US" dirty="0"/>
              <a:t>Easy.</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47</a:t>
            </a:fld>
            <a:endParaRPr lang="en-US"/>
          </a:p>
        </p:txBody>
      </p:sp>
    </p:spTree>
    <p:extLst>
      <p:ext uri="{BB962C8B-B14F-4D97-AF65-F5344CB8AC3E}">
        <p14:creationId xmlns:p14="http://schemas.microsoft.com/office/powerpoint/2010/main" val="501969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end user wants to manage their access control system, consider </a:t>
            </a:r>
            <a:r>
              <a:rPr lang="en-US" dirty="0" err="1"/>
              <a:t>SystemLink</a:t>
            </a:r>
            <a:r>
              <a:rPr lang="en-US" dirty="0"/>
              <a:t> and Advanced Reporting,</a:t>
            </a:r>
            <a:r>
              <a:rPr lang="en-US" baseline="0" dirty="0"/>
              <a:t> an e</a:t>
            </a:r>
            <a:r>
              <a:rPr lang="en-US" dirty="0"/>
              <a:t>asy to use software.</a:t>
            </a:r>
          </a:p>
          <a:p>
            <a:endParaRPr lang="en-US" dirty="0"/>
          </a:p>
          <a:p>
            <a:r>
              <a:rPr lang="en-US" dirty="0"/>
              <a:t>They can manage not just access control, but the entire security system as well.</a:t>
            </a:r>
            <a:r>
              <a:rPr lang="en-US" baseline="0" dirty="0"/>
              <a:t> </a:t>
            </a:r>
            <a:r>
              <a:rPr lang="en-US" dirty="0"/>
              <a:t>When making changes to users, profiles or schedules this is addressed to both security and access control.</a:t>
            </a:r>
            <a:r>
              <a:rPr lang="en-US" baseline="0" dirty="0"/>
              <a:t> </a:t>
            </a:r>
            <a:r>
              <a:rPr lang="en-US" dirty="0"/>
              <a:t>Very affordable solution for your customers.</a:t>
            </a:r>
          </a:p>
        </p:txBody>
      </p:sp>
      <p:sp>
        <p:nvSpPr>
          <p:cNvPr id="4" name="Slide Number Placeholder 3"/>
          <p:cNvSpPr>
            <a:spLocks noGrp="1"/>
          </p:cNvSpPr>
          <p:nvPr>
            <p:ph type="sldNum" sz="quarter" idx="10"/>
          </p:nvPr>
        </p:nvSpPr>
        <p:spPr/>
        <p:txBody>
          <a:bodyPr/>
          <a:lstStyle/>
          <a:p>
            <a:fld id="{EDDC4997-371F-4348-BB06-FA5B42767983}" type="slidenum">
              <a:rPr lang="en-US" smtClean="0"/>
              <a:t>48</a:t>
            </a:fld>
            <a:endParaRPr lang="en-US"/>
          </a:p>
        </p:txBody>
      </p:sp>
    </p:spTree>
    <p:extLst>
      <p:ext uri="{BB962C8B-B14F-4D97-AF65-F5344CB8AC3E}">
        <p14:creationId xmlns:p14="http://schemas.microsoft.com/office/powerpoint/2010/main" val="33887380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DMP</a:t>
            </a:r>
            <a:r>
              <a:rPr lang="en-US" dirty="0"/>
              <a:t> has other End User Management features as well.</a:t>
            </a:r>
            <a:r>
              <a:rPr lang="en-US" baseline="0" dirty="0"/>
              <a:t> </a:t>
            </a:r>
            <a:r>
              <a:rPr lang="en-US" dirty="0"/>
              <a:t>For a small monthly fee, the end user may use the Virtual Keypad app and browser to manage access control doors.</a:t>
            </a:r>
          </a:p>
          <a:p>
            <a:endParaRPr lang="en-US" dirty="0"/>
          </a:p>
          <a:p>
            <a:r>
              <a:rPr lang="en-US" dirty="0"/>
              <a:t>How convenient would it be to temporarily unlock a door from a remote location when an employee needs to get in a building?</a:t>
            </a:r>
          </a:p>
          <a:p>
            <a:endParaRPr lang="en-US" dirty="0"/>
          </a:p>
          <a:p>
            <a:r>
              <a:rPr lang="en-US" dirty="0"/>
              <a:t>This is a powerful sales tool.</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49</a:t>
            </a:fld>
            <a:endParaRPr lang="en-US"/>
          </a:p>
        </p:txBody>
      </p:sp>
    </p:spTree>
    <p:extLst>
      <p:ext uri="{BB962C8B-B14F-4D97-AF65-F5344CB8AC3E}">
        <p14:creationId xmlns:p14="http://schemas.microsoft.com/office/powerpoint/2010/main" val="32150923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50</a:t>
            </a:fld>
            <a:endParaRPr lang="en-US"/>
          </a:p>
        </p:txBody>
      </p:sp>
    </p:spTree>
    <p:extLst>
      <p:ext uri="{BB962C8B-B14F-4D97-AF65-F5344CB8AC3E}">
        <p14:creationId xmlns:p14="http://schemas.microsoft.com/office/powerpoint/2010/main" val="215648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another small monthly fee, your end users may opt for a web-based solution.</a:t>
            </a:r>
          </a:p>
          <a:p>
            <a:endParaRPr lang="en-US" dirty="0"/>
          </a:p>
          <a:p>
            <a:r>
              <a:rPr lang="en-US" dirty="0"/>
              <a:t>This allows complete management of security system (Intrusion and Access Control) users, schedules, profiles, as well as remote control of doors for lock, unlock and access.</a:t>
            </a:r>
          </a:p>
          <a:p>
            <a:endParaRPr lang="en-US" dirty="0"/>
          </a:p>
          <a:p>
            <a:r>
              <a:rPr lang="en-US" dirty="0"/>
              <a:t>End user may generate quick reports that are prepackaged, or they may customize reports at will.</a:t>
            </a:r>
          </a:p>
          <a:p>
            <a:endParaRPr lang="en-US" dirty="0"/>
          </a:p>
          <a:p>
            <a:r>
              <a:rPr lang="en-US" dirty="0"/>
              <a:t>Currently this service requires an IP-connected </a:t>
            </a:r>
            <a:r>
              <a:rPr lang="en-US" dirty="0" err="1"/>
              <a:t>XR150</a:t>
            </a:r>
            <a:r>
              <a:rPr lang="en-US" dirty="0"/>
              <a:t> or </a:t>
            </a:r>
            <a:r>
              <a:rPr lang="en-US" dirty="0" err="1"/>
              <a:t>XR550</a:t>
            </a:r>
            <a:r>
              <a:rPr lang="en-US" dirty="0"/>
              <a:t> control panel and browser only (not yet available on the mobile app).</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51</a:t>
            </a:fld>
            <a:endParaRPr lang="en-US"/>
          </a:p>
        </p:txBody>
      </p:sp>
    </p:spTree>
    <p:extLst>
      <p:ext uri="{BB962C8B-B14F-4D97-AF65-F5344CB8AC3E}">
        <p14:creationId xmlns:p14="http://schemas.microsoft.com/office/powerpoint/2010/main" val="1535139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commercial systems, almost all employees will interact with the alarm system using keypads.</a:t>
            </a:r>
          </a:p>
          <a:p>
            <a:endParaRPr lang="en-US" dirty="0"/>
          </a:p>
          <a:p>
            <a:r>
              <a:rPr lang="en-US" dirty="0" err="1"/>
              <a:t>DMP</a:t>
            </a:r>
            <a:r>
              <a:rPr lang="en-US" dirty="0"/>
              <a:t> keypads work on virtually any </a:t>
            </a:r>
            <a:r>
              <a:rPr lang="en-US" dirty="0" err="1"/>
              <a:t>DMP</a:t>
            </a:r>
            <a:r>
              <a:rPr lang="en-US" dirty="0"/>
              <a:t> security system. Keep it simple!</a:t>
            </a:r>
          </a:p>
        </p:txBody>
      </p:sp>
      <p:sp>
        <p:nvSpPr>
          <p:cNvPr id="4" name="Slide Number Placeholder 3"/>
          <p:cNvSpPr>
            <a:spLocks noGrp="1"/>
          </p:cNvSpPr>
          <p:nvPr>
            <p:ph type="sldNum" sz="quarter" idx="10"/>
          </p:nvPr>
        </p:nvSpPr>
        <p:spPr/>
        <p:txBody>
          <a:bodyPr/>
          <a:lstStyle/>
          <a:p>
            <a:fld id="{EDDC4997-371F-4348-BB06-FA5B42767983}" type="slidenum">
              <a:rPr lang="en-US" smtClean="0"/>
              <a:t>53</a:t>
            </a:fld>
            <a:endParaRPr lang="en-US"/>
          </a:p>
        </p:txBody>
      </p:sp>
    </p:spTree>
    <p:extLst>
      <p:ext uri="{BB962C8B-B14F-4D97-AF65-F5344CB8AC3E}">
        <p14:creationId xmlns:p14="http://schemas.microsoft.com/office/powerpoint/2010/main" val="248086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important things to think about from the video we just watched:</a:t>
            </a:r>
          </a:p>
          <a:p>
            <a:pPr marL="171450" indent="-171450">
              <a:buFont typeface="Arial" charset="0"/>
              <a:buChar char="•"/>
            </a:pPr>
            <a:r>
              <a:rPr lang="en-US" dirty="0"/>
              <a:t>Family owned company for over 40 years.</a:t>
            </a:r>
          </a:p>
          <a:p>
            <a:pPr marL="171450" indent="-171450">
              <a:buFont typeface="Arial" charset="0"/>
              <a:buChar char="•"/>
            </a:pPr>
            <a:r>
              <a:rPr lang="en-US" dirty="0"/>
              <a:t>We do things the right way, not because we’re publicly traded and are trying to please shareholders, because that is our culture.</a:t>
            </a:r>
          </a:p>
          <a:p>
            <a:pPr marL="171450" indent="-171450">
              <a:buFont typeface="Arial" charset="0"/>
              <a:buChar char="•"/>
            </a:pPr>
            <a:r>
              <a:rPr lang="en-US" dirty="0"/>
              <a:t>Every </a:t>
            </a:r>
            <a:r>
              <a:rPr lang="en-US" dirty="0" err="1"/>
              <a:t>DMP</a:t>
            </a:r>
            <a:r>
              <a:rPr lang="en-US" dirty="0"/>
              <a:t> product is tested before shipped to dealers. 100% testing for quality control and 3-year warranty.</a:t>
            </a:r>
          </a:p>
          <a:p>
            <a:pPr marL="171450" indent="-171450">
              <a:buFont typeface="Arial" charset="0"/>
              <a:buChar char="•"/>
            </a:pPr>
            <a:r>
              <a:rPr lang="en-US" dirty="0"/>
              <a:t>Creating jobs for Americans is important to us and is probably important to your customers too.</a:t>
            </a:r>
          </a:p>
          <a:p>
            <a:endParaRPr lang="en-US" dirty="0"/>
          </a:p>
          <a:p>
            <a:r>
              <a:rPr lang="en-US" dirty="0"/>
              <a:t>Our competitors products</a:t>
            </a:r>
          </a:p>
          <a:p>
            <a:pPr marL="171450" indent="-171450">
              <a:buFont typeface="Arial" charset="0"/>
              <a:buChar char="•"/>
            </a:pPr>
            <a:r>
              <a:rPr lang="en-US" dirty="0"/>
              <a:t>Who do you compete with that doesn’t sell the same product you’re selling?   </a:t>
            </a:r>
          </a:p>
          <a:p>
            <a:pPr marL="171450" indent="-171450">
              <a:buFont typeface="Arial" charset="0"/>
              <a:buChar char="•"/>
            </a:pPr>
            <a:r>
              <a:rPr lang="en-US" dirty="0" err="1"/>
              <a:t>DMP</a:t>
            </a:r>
            <a:r>
              <a:rPr lang="en-US" dirty="0"/>
              <a:t> is only sold factory direct to authorized Dealers.</a:t>
            </a:r>
          </a:p>
          <a:p>
            <a:pPr marL="171450" indent="-171450">
              <a:buFont typeface="Arial" charset="0"/>
              <a:buChar char="•"/>
            </a:pPr>
            <a:r>
              <a:rPr lang="en-US" dirty="0"/>
              <a:t>When you sell the same as everyone else, some buyers reduce you down to “price.”</a:t>
            </a:r>
          </a:p>
        </p:txBody>
      </p:sp>
      <p:sp>
        <p:nvSpPr>
          <p:cNvPr id="4" name="Slide Number Placeholder 3"/>
          <p:cNvSpPr>
            <a:spLocks noGrp="1"/>
          </p:cNvSpPr>
          <p:nvPr>
            <p:ph type="sldNum" sz="quarter" idx="10"/>
          </p:nvPr>
        </p:nvSpPr>
        <p:spPr/>
        <p:txBody>
          <a:bodyPr/>
          <a:lstStyle/>
          <a:p>
            <a:fld id="{EDDC4997-371F-4348-BB06-FA5B42767983}" type="slidenum">
              <a:rPr lang="en-US" smtClean="0"/>
              <a:t>6</a:t>
            </a:fld>
            <a:endParaRPr lang="en-US"/>
          </a:p>
        </p:txBody>
      </p:sp>
    </p:spTree>
    <p:extLst>
      <p:ext uri="{BB962C8B-B14F-4D97-AF65-F5344CB8AC3E}">
        <p14:creationId xmlns:p14="http://schemas.microsoft.com/office/powerpoint/2010/main" val="2497306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what set’s you apart from any other security provider.</a:t>
            </a:r>
          </a:p>
          <a:p>
            <a:endParaRPr lang="en-US" dirty="0"/>
          </a:p>
          <a:p>
            <a:r>
              <a:rPr lang="en-US" dirty="0"/>
              <a:t>When it comes to commercial security and employees, let’s keep things simple. </a:t>
            </a:r>
          </a:p>
          <a:p>
            <a:endParaRPr lang="en-US" dirty="0"/>
          </a:p>
          <a:p>
            <a:r>
              <a:rPr lang="en-US" dirty="0"/>
              <a:t>How would you like an alarm system that you didn’t even need to remember your code to turn the alarm on or off?</a:t>
            </a:r>
            <a:r>
              <a:rPr lang="en-US" baseline="0" dirty="0"/>
              <a:t> </a:t>
            </a:r>
            <a:r>
              <a:rPr lang="en-US" dirty="0" err="1"/>
              <a:t>Prox</a:t>
            </a:r>
            <a:r>
              <a:rPr lang="en-US" dirty="0"/>
              <a:t> Keypads allow employees to use a “credential” in place of a User Code. Now the employee cannot share their code with others and it makes the system easy to train on for new employees.</a:t>
            </a:r>
          </a:p>
          <a:p>
            <a:endParaRPr lang="en-US" dirty="0"/>
          </a:p>
          <a:p>
            <a:r>
              <a:rPr lang="en-US" dirty="0"/>
              <a:t>The </a:t>
            </a:r>
            <a:r>
              <a:rPr lang="en-US" dirty="0" err="1"/>
              <a:t>DMP</a:t>
            </a:r>
            <a:r>
              <a:rPr lang="en-US" dirty="0"/>
              <a:t> system also uses select keypads like an ATM machine to keep things simple for employees.</a:t>
            </a:r>
          </a:p>
          <a:p>
            <a:endParaRPr lang="en-US" dirty="0"/>
          </a:p>
          <a:p>
            <a:r>
              <a:rPr lang="en-US" dirty="0"/>
              <a:t>Some keypads offer special features for access control systems and optional hardwire zone inputs to reduce wiring on jobs.</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54</a:t>
            </a:fld>
            <a:endParaRPr lang="en-US"/>
          </a:p>
        </p:txBody>
      </p:sp>
    </p:spTree>
    <p:extLst>
      <p:ext uri="{BB962C8B-B14F-4D97-AF65-F5344CB8AC3E}">
        <p14:creationId xmlns:p14="http://schemas.microsoft.com/office/powerpoint/2010/main" val="37391507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DMP</a:t>
            </a:r>
            <a:r>
              <a:rPr lang="en-US" dirty="0"/>
              <a:t> keypads are easy to understand. </a:t>
            </a:r>
          </a:p>
          <a:p>
            <a:endParaRPr lang="en-US" dirty="0"/>
          </a:p>
          <a:p>
            <a:r>
              <a:rPr lang="en-US" dirty="0"/>
              <a:t>This keypad shows a Door Alarm on Zone 1,</a:t>
            </a:r>
            <a:r>
              <a:rPr lang="en-US" baseline="0" dirty="0"/>
              <a:t> n</a:t>
            </a:r>
            <a:r>
              <a:rPr lang="en-US" dirty="0"/>
              <a:t>otice the keypad is red. The keypad will stay red until someone with the correct authority level resets the system. This allows other users to know if the alarm has been acknowledged or not.</a:t>
            </a:r>
          </a:p>
          <a:p>
            <a:endParaRPr lang="en-US" dirty="0"/>
          </a:p>
          <a:p>
            <a:r>
              <a:rPr lang="en-US" dirty="0" err="1"/>
              <a:t>DMP</a:t>
            </a:r>
            <a:r>
              <a:rPr lang="en-US" dirty="0"/>
              <a:t> Emergency Keypad Alerts (Police, Emergency, Fire) require two-buttons to be depressed and held for two-seconds to initiate an alarm. When keypads are in an area that may be accessed by the public, this greatly reduces nuisance and false alarms.</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55</a:t>
            </a:fld>
            <a:endParaRPr lang="en-US"/>
          </a:p>
        </p:txBody>
      </p:sp>
    </p:spTree>
    <p:extLst>
      <p:ext uri="{BB962C8B-B14F-4D97-AF65-F5344CB8AC3E}">
        <p14:creationId xmlns:p14="http://schemas.microsoft.com/office/powerpoint/2010/main" val="1581981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DMP</a:t>
            </a:r>
            <a:r>
              <a:rPr lang="en-US" dirty="0"/>
              <a:t> Graphic Keypad has received great feedback from commercial users.  </a:t>
            </a:r>
          </a:p>
          <a:p>
            <a:endParaRPr lang="en-US" dirty="0"/>
          </a:p>
          <a:p>
            <a:r>
              <a:rPr lang="en-US" dirty="0"/>
              <a:t>It is attractive and easy to use. The footprint is small, yet the fonts are large and easy to read.</a:t>
            </a:r>
          </a:p>
          <a:p>
            <a:endParaRPr lang="en-US" dirty="0"/>
          </a:p>
          <a:p>
            <a:r>
              <a:rPr lang="en-US" dirty="0"/>
              <a:t>The keypads are available in white or back to fit any décor, and are available as hardwire or wireless keypads.</a:t>
            </a:r>
          </a:p>
          <a:p>
            <a:endParaRPr lang="en-US" dirty="0"/>
          </a:p>
          <a:p>
            <a:r>
              <a:rPr lang="en-US" dirty="0"/>
              <a:t>All </a:t>
            </a:r>
            <a:r>
              <a:rPr lang="en-US" dirty="0" err="1"/>
              <a:t>DMP</a:t>
            </a:r>
            <a:r>
              <a:rPr lang="en-US" dirty="0"/>
              <a:t> keypads are backward and forward compatible with previous </a:t>
            </a:r>
            <a:r>
              <a:rPr lang="en-US" dirty="0" err="1"/>
              <a:t>DMP</a:t>
            </a:r>
            <a:r>
              <a:rPr lang="en-US" dirty="0"/>
              <a:t> control panels, and these keypads work on all </a:t>
            </a:r>
            <a:r>
              <a:rPr lang="en-US" dirty="0" err="1"/>
              <a:t>DMP</a:t>
            </a:r>
            <a:r>
              <a:rPr lang="en-US" dirty="0"/>
              <a:t> control panels.</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56</a:t>
            </a:fld>
            <a:endParaRPr lang="en-US"/>
          </a:p>
        </p:txBody>
      </p:sp>
    </p:spTree>
    <p:extLst>
      <p:ext uri="{BB962C8B-B14F-4D97-AF65-F5344CB8AC3E}">
        <p14:creationId xmlns:p14="http://schemas.microsoft.com/office/powerpoint/2010/main" val="20899868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Graphic Keypad may be custom branded by your company. Your company name and your company logo will be on the keypad screen.</a:t>
            </a:r>
          </a:p>
          <a:p>
            <a:endParaRPr lang="en-US" dirty="0"/>
          </a:p>
          <a:p>
            <a:r>
              <a:rPr lang="en-US" dirty="0"/>
              <a:t>If </a:t>
            </a:r>
            <a:r>
              <a:rPr lang="en-US"/>
              <a:t>the user </a:t>
            </a:r>
            <a:r>
              <a:rPr lang="en-US" dirty="0"/>
              <a:t>presses your company logo, a full screen of custom instructions or a call list can appear.</a:t>
            </a:r>
          </a:p>
          <a:p>
            <a:endParaRPr lang="en-US" dirty="0"/>
          </a:p>
          <a:p>
            <a:r>
              <a:rPr lang="en-US" dirty="0"/>
              <a:t>Simply press your company logo again to return to the main screen.</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57</a:t>
            </a:fld>
            <a:endParaRPr lang="en-US"/>
          </a:p>
        </p:txBody>
      </p:sp>
    </p:spTree>
    <p:extLst>
      <p:ext uri="{BB962C8B-B14F-4D97-AF65-F5344CB8AC3E}">
        <p14:creationId xmlns:p14="http://schemas.microsoft.com/office/powerpoint/2010/main" val="12692625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Let’s start by talking about hardwire zone expanders</a:t>
            </a:r>
          </a:p>
          <a:p>
            <a:endParaRPr lang="en-US" dirty="0"/>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59</a:t>
            </a:fld>
            <a:endParaRPr lang="en-US"/>
          </a:p>
        </p:txBody>
      </p:sp>
    </p:spTree>
    <p:extLst>
      <p:ext uri="{BB962C8B-B14F-4D97-AF65-F5344CB8AC3E}">
        <p14:creationId xmlns:p14="http://schemas.microsoft.com/office/powerpoint/2010/main" val="2379137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708 Module allows the </a:t>
            </a:r>
            <a:r>
              <a:rPr lang="en-US" dirty="0" err="1"/>
              <a:t>DMP</a:t>
            </a:r>
            <a:r>
              <a:rPr lang="en-US" dirty="0"/>
              <a:t> panel to convert a keypad wire bus or an LX wire bus from electronic communication and prepare to convert the data to fiber communication.  This will require Fiber Converters (not sold by </a:t>
            </a:r>
            <a:r>
              <a:rPr lang="en-US" dirty="0" err="1"/>
              <a:t>DMP</a:t>
            </a:r>
            <a:r>
              <a:rPr lang="en-US" dirty="0"/>
              <a:t>).  While this technology isn’t used everyday, we want you to know it is available if and when you need this application.</a:t>
            </a:r>
          </a:p>
          <a:p>
            <a:endParaRPr lang="en-US" dirty="0"/>
          </a:p>
          <a:p>
            <a:r>
              <a:rPr lang="en-US" dirty="0"/>
              <a:t>The typical </a:t>
            </a:r>
            <a:r>
              <a:rPr lang="en-US" dirty="0" err="1"/>
              <a:t>DMP</a:t>
            </a:r>
            <a:r>
              <a:rPr lang="en-US" dirty="0"/>
              <a:t> keypad wire bus may be run about 2,500’ with proper wiring and power.  That is a LONG distance.  If you need more, the 710 Splitter-Repeater can create three more wire paths and provide a combined additional 2,500’ of distance.  WOW.</a:t>
            </a:r>
          </a:p>
          <a:p>
            <a:endParaRPr lang="en-US" dirty="0"/>
          </a:p>
          <a:p>
            <a:r>
              <a:rPr lang="en-US" dirty="0"/>
              <a:t>Zone Expanders create additional zones to wire “conventional” sensors like door contacts, motion detectors, dual technology devices, etc.</a:t>
            </a:r>
          </a:p>
          <a:p>
            <a:endParaRPr lang="en-US" dirty="0"/>
          </a:p>
          <a:p>
            <a:r>
              <a:rPr lang="en-US" dirty="0"/>
              <a:t>The 712-8 is an 8-zone expander designed to mount inside the control panel.</a:t>
            </a:r>
          </a:p>
          <a:p>
            <a:endParaRPr lang="en-US" dirty="0"/>
          </a:p>
          <a:p>
            <a:r>
              <a:rPr lang="en-US" dirty="0"/>
              <a:t>The other Zone expanders are designed to be “in-the-field” on the LX bus or Keypad bus wiring.  The 711 is a single zone expander.  The 714 is a 4-zone expander.  714- 8 is an 8-zone expander in a metal enclosure. </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60</a:t>
            </a:fld>
            <a:endParaRPr lang="en-US"/>
          </a:p>
        </p:txBody>
      </p:sp>
    </p:spTree>
    <p:extLst>
      <p:ext uri="{BB962C8B-B14F-4D97-AF65-F5344CB8AC3E}">
        <p14:creationId xmlns:p14="http://schemas.microsoft.com/office/powerpoint/2010/main" val="38884875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708 Module allows the </a:t>
            </a:r>
            <a:r>
              <a:rPr lang="en-US" dirty="0" err="1"/>
              <a:t>DMP</a:t>
            </a:r>
            <a:r>
              <a:rPr lang="en-US" dirty="0"/>
              <a:t> panel to convert a keypad wire bus or an LX wire bus from electronic communication and prepare to convert the data to fiber communication.  This will require Fiber Converters (not sold by </a:t>
            </a:r>
            <a:r>
              <a:rPr lang="en-US" dirty="0" err="1"/>
              <a:t>DMP</a:t>
            </a:r>
            <a:r>
              <a:rPr lang="en-US" dirty="0"/>
              <a:t>).  While this technology isn’t used everyday, we want you to know it is available if and when you need this application.</a:t>
            </a:r>
          </a:p>
          <a:p>
            <a:endParaRPr lang="en-US" dirty="0"/>
          </a:p>
          <a:p>
            <a:r>
              <a:rPr lang="en-US" dirty="0"/>
              <a:t>The typical </a:t>
            </a:r>
            <a:r>
              <a:rPr lang="en-US" dirty="0" err="1"/>
              <a:t>DMP</a:t>
            </a:r>
            <a:r>
              <a:rPr lang="en-US" dirty="0"/>
              <a:t> keypad wire bus may be run about 2,500’ with proper wiring and power.  That is a LONG distance.  If you need more, the 710 Splitter-Repeater can create three more wire paths and provide a combined additional 2,500’ of distance.  WOW.</a:t>
            </a:r>
          </a:p>
          <a:p>
            <a:endParaRPr lang="en-US" dirty="0"/>
          </a:p>
          <a:p>
            <a:r>
              <a:rPr lang="en-US" dirty="0"/>
              <a:t>Zone Expanders create additional zones to wire “conventional” sensors like door contacts, motion detectors, dual technology devices, etc.</a:t>
            </a:r>
          </a:p>
          <a:p>
            <a:endParaRPr lang="en-US" dirty="0"/>
          </a:p>
          <a:p>
            <a:r>
              <a:rPr lang="en-US" dirty="0"/>
              <a:t>The 712-8 is an 8-zone expander designed to mount inside the control panel.</a:t>
            </a:r>
          </a:p>
          <a:p>
            <a:endParaRPr lang="en-US" dirty="0"/>
          </a:p>
          <a:p>
            <a:r>
              <a:rPr lang="en-US" dirty="0"/>
              <a:t>The other Zone expanders are designed to be “in-the-field” on the LX bus or Keypad bus wiring.  The 711 is a single zone expander.  The 714 is a 4-zone expander.  714- 8 is an 8-zone expander in a metal enclosure. </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61</a:t>
            </a:fld>
            <a:endParaRPr lang="en-US"/>
          </a:p>
        </p:txBody>
      </p:sp>
    </p:spTree>
    <p:extLst>
      <p:ext uri="{BB962C8B-B14F-4D97-AF65-F5344CB8AC3E}">
        <p14:creationId xmlns:p14="http://schemas.microsoft.com/office/powerpoint/2010/main" val="36649504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things to understand.</a:t>
            </a:r>
          </a:p>
          <a:p>
            <a:endParaRPr lang="en-US" dirty="0"/>
          </a:p>
          <a:p>
            <a:r>
              <a:rPr lang="en-US" dirty="0" err="1"/>
              <a:t>DMP</a:t>
            </a:r>
            <a:r>
              <a:rPr lang="en-US" dirty="0"/>
              <a:t> Wireless is Different.</a:t>
            </a:r>
          </a:p>
          <a:p>
            <a:endParaRPr lang="en-US" dirty="0"/>
          </a:p>
          <a:p>
            <a:r>
              <a:rPr lang="en-US" dirty="0"/>
              <a:t>Different than residential packaged wireless technology for sure…</a:t>
            </a:r>
          </a:p>
          <a:p>
            <a:endParaRPr lang="en-US" dirty="0"/>
          </a:p>
          <a:p>
            <a:r>
              <a:rPr lang="en-US" dirty="0" err="1"/>
              <a:t>DMP</a:t>
            </a:r>
            <a:r>
              <a:rPr lang="en-US" dirty="0"/>
              <a:t> Wireless is not found in keypads.  This technology has wireless receivers dedicating to communicating long ranges to many wireless devices.</a:t>
            </a:r>
          </a:p>
          <a:p>
            <a:endParaRPr lang="en-US" dirty="0"/>
          </a:p>
          <a:p>
            <a:r>
              <a:rPr lang="en-US" dirty="0"/>
              <a:t>Things to Consider:</a:t>
            </a:r>
          </a:p>
          <a:p>
            <a:endParaRPr lang="en-US" dirty="0"/>
          </a:p>
          <a:p>
            <a:r>
              <a:rPr lang="en-US" dirty="0"/>
              <a:t>The </a:t>
            </a:r>
            <a:r>
              <a:rPr lang="en-US" dirty="0" err="1"/>
              <a:t>DMP</a:t>
            </a:r>
            <a:r>
              <a:rPr lang="en-US" dirty="0"/>
              <a:t> Wireless Receiver may be installed as far as 300’ away from the control panel when using 18 gauge wire.</a:t>
            </a:r>
          </a:p>
          <a:p>
            <a:endParaRPr lang="en-US" dirty="0"/>
          </a:p>
          <a:p>
            <a:r>
              <a:rPr lang="en-US" dirty="0"/>
              <a:t>Only one </a:t>
            </a:r>
            <a:r>
              <a:rPr lang="en-US" dirty="0" err="1"/>
              <a:t>DMP</a:t>
            </a:r>
            <a:r>
              <a:rPr lang="en-US" dirty="0"/>
              <a:t> wireless receiver may be installed – however you can use up to eight wireless repeaters to extend the range.</a:t>
            </a:r>
          </a:p>
          <a:p>
            <a:endParaRPr lang="en-US" dirty="0"/>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63</a:t>
            </a:fld>
            <a:endParaRPr lang="en-US"/>
          </a:p>
        </p:txBody>
      </p:sp>
    </p:spTree>
    <p:extLst>
      <p:ext uri="{BB962C8B-B14F-4D97-AF65-F5344CB8AC3E}">
        <p14:creationId xmlns:p14="http://schemas.microsoft.com/office/powerpoint/2010/main" val="39042740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things to consider about your wireless security:</a:t>
            </a:r>
          </a:p>
          <a:p>
            <a:endParaRPr lang="en-US" dirty="0"/>
          </a:p>
          <a:p>
            <a:pPr marL="234841" indent="-234841">
              <a:buFont typeface="+mj-lt"/>
              <a:buAutoNum type="arabicPeriod"/>
            </a:pPr>
            <a:r>
              <a:rPr lang="en-US" dirty="0"/>
              <a:t>2-way communications</a:t>
            </a:r>
          </a:p>
          <a:p>
            <a:pPr marL="234841" indent="-234841">
              <a:buFont typeface="+mj-lt"/>
              <a:buAutoNum type="arabicPeriod"/>
            </a:pPr>
            <a:r>
              <a:rPr lang="en-US" dirty="0" err="1"/>
              <a:t>900MHz</a:t>
            </a:r>
            <a:r>
              <a:rPr lang="en-US" dirty="0"/>
              <a:t> Spread Spectrum technology</a:t>
            </a:r>
          </a:p>
          <a:p>
            <a:pPr marL="234841" indent="-234841">
              <a:buFont typeface="+mj-lt"/>
              <a:buAutoNum type="arabicPeriod"/>
            </a:pPr>
            <a:r>
              <a:rPr lang="en-US" dirty="0"/>
              <a:t>Wireless range and performance</a:t>
            </a:r>
          </a:p>
          <a:p>
            <a:pPr marL="234841" indent="-234841">
              <a:buFont typeface="+mj-lt"/>
              <a:buAutoNum type="arabicPeriod"/>
            </a:pPr>
            <a:endParaRPr lang="en-US" dirty="0"/>
          </a:p>
          <a:p>
            <a:r>
              <a:rPr lang="en-US" dirty="0"/>
              <a:t>2-Way Communications allows the transmitter to send data to the receiver, and then the receiver communicates back to the transmitter to confirm all signals.</a:t>
            </a:r>
          </a:p>
          <a:p>
            <a:endParaRPr lang="en-US" dirty="0"/>
          </a:p>
          <a:p>
            <a:r>
              <a:rPr lang="en-US" dirty="0"/>
              <a:t>This provides extended battery life and better technology for smart wireless devices like relay outputs, wireless sirens, wireless keypads and more.  It also let’s your technicians test every wireless device to confirm it will work before they install the device permanently.</a:t>
            </a:r>
          </a:p>
          <a:p>
            <a:endParaRPr lang="en-US" dirty="0"/>
          </a:p>
          <a:p>
            <a:endParaRPr lang="en-US" dirty="0"/>
          </a:p>
          <a:p>
            <a:r>
              <a:rPr lang="en-US" b="1" dirty="0"/>
              <a:t>DEMO of 2-way wireless with 1106 or 1101 transmitter</a:t>
            </a:r>
          </a:p>
          <a:p>
            <a:endParaRPr lang="en-US" dirty="0"/>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64</a:t>
            </a:fld>
            <a:endParaRPr lang="en-US"/>
          </a:p>
        </p:txBody>
      </p:sp>
    </p:spTree>
    <p:extLst>
      <p:ext uri="{BB962C8B-B14F-4D97-AF65-F5344CB8AC3E}">
        <p14:creationId xmlns:p14="http://schemas.microsoft.com/office/powerpoint/2010/main" val="7120219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feature of </a:t>
            </a:r>
            <a:r>
              <a:rPr lang="en-US" dirty="0" err="1"/>
              <a:t>DMP</a:t>
            </a:r>
            <a:r>
              <a:rPr lang="en-US" dirty="0"/>
              <a:t> wireless is security!  Is your wireless technology reliable?  Let’s check.</a:t>
            </a:r>
          </a:p>
          <a:p>
            <a:endParaRPr lang="en-US" dirty="0"/>
          </a:p>
          <a:p>
            <a:r>
              <a:rPr lang="en-US" dirty="0"/>
              <a:t>Most wireless systems in the security industry use 300 or 400 MHz single band radio signals as their based for communications.</a:t>
            </a:r>
          </a:p>
          <a:p>
            <a:endParaRPr lang="en-US" dirty="0"/>
          </a:p>
          <a:p>
            <a:r>
              <a:rPr lang="en-US" dirty="0" err="1"/>
              <a:t>DMP</a:t>
            </a:r>
            <a:r>
              <a:rPr lang="en-US" dirty="0"/>
              <a:t> uses </a:t>
            </a:r>
            <a:r>
              <a:rPr lang="en-US" dirty="0" err="1"/>
              <a:t>900MHz</a:t>
            </a:r>
            <a:r>
              <a:rPr lang="en-US" dirty="0"/>
              <a:t> Spread Spectrum which is a wireless technology developed for military communications.  The military wanted a technology their enemy couldn’t “jam” or “disable” and </a:t>
            </a:r>
            <a:r>
              <a:rPr lang="en-US" dirty="0" err="1"/>
              <a:t>900MHz</a:t>
            </a:r>
            <a:r>
              <a:rPr lang="en-US" dirty="0"/>
              <a:t> Spread Spectrum was designed to achieve those goals.</a:t>
            </a:r>
          </a:p>
          <a:p>
            <a:endParaRPr lang="en-US" dirty="0"/>
          </a:p>
          <a:p>
            <a:r>
              <a:rPr lang="en-US" dirty="0" err="1"/>
              <a:t>DMP</a:t>
            </a:r>
            <a:r>
              <a:rPr lang="en-US" dirty="0"/>
              <a:t> Wireless devices change operating frequency 3 times EVERY SECOND.  </a:t>
            </a:r>
          </a:p>
          <a:p>
            <a:endParaRPr lang="en-US" dirty="0"/>
          </a:p>
          <a:p>
            <a:r>
              <a:rPr lang="en-US" dirty="0"/>
              <a:t>A bad guy with a wireless jamming device can broadcast a very powerful wireless signal on a single-band frequency and jam up all wireless broadcasts.  That has worked on wireless security systems – but not against a Spread Spectrum technology.  </a:t>
            </a:r>
          </a:p>
          <a:p>
            <a:endParaRPr lang="en-US" dirty="0"/>
          </a:p>
          <a:p>
            <a:r>
              <a:rPr lang="en-US" dirty="0"/>
              <a:t>Spread Spectrum is operating on fifty different </a:t>
            </a:r>
            <a:r>
              <a:rPr lang="en-US" dirty="0" err="1"/>
              <a:t>RF</a:t>
            </a:r>
            <a:r>
              <a:rPr lang="en-US" dirty="0"/>
              <a:t> bands and changing bands every 1/3 of a second.  When you want reliable wireless, this is the right product.</a:t>
            </a:r>
          </a:p>
          <a:p>
            <a:endParaRPr lang="en-US" dirty="0"/>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65</a:t>
            </a:fld>
            <a:endParaRPr lang="en-US"/>
          </a:p>
        </p:txBody>
      </p:sp>
    </p:spTree>
    <p:extLst>
      <p:ext uri="{BB962C8B-B14F-4D97-AF65-F5344CB8AC3E}">
        <p14:creationId xmlns:p14="http://schemas.microsoft.com/office/powerpoint/2010/main" val="1411136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security and your unique applications</a:t>
            </a:r>
          </a:p>
        </p:txBody>
      </p:sp>
      <p:sp>
        <p:nvSpPr>
          <p:cNvPr id="4" name="Slide Number Placeholder 3"/>
          <p:cNvSpPr>
            <a:spLocks noGrp="1"/>
          </p:cNvSpPr>
          <p:nvPr>
            <p:ph type="sldNum" sz="quarter" idx="10"/>
          </p:nvPr>
        </p:nvSpPr>
        <p:spPr/>
        <p:txBody>
          <a:bodyPr/>
          <a:lstStyle/>
          <a:p>
            <a:fld id="{EDDC4997-371F-4348-BB06-FA5B42767983}" type="slidenum">
              <a:rPr lang="en-US" smtClean="0"/>
              <a:t>7</a:t>
            </a:fld>
            <a:endParaRPr lang="en-US"/>
          </a:p>
        </p:txBody>
      </p:sp>
    </p:spTree>
    <p:extLst>
      <p:ext uri="{BB962C8B-B14F-4D97-AF65-F5344CB8AC3E}">
        <p14:creationId xmlns:p14="http://schemas.microsoft.com/office/powerpoint/2010/main" val="25122952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DMP’s</a:t>
            </a:r>
            <a:r>
              <a:rPr lang="en-US" dirty="0"/>
              <a:t> wireless technology has been field tested and proven to out perform any other control panel based wireless technology.</a:t>
            </a:r>
          </a:p>
          <a:p>
            <a:endParaRPr lang="en-US" dirty="0"/>
          </a:p>
          <a:p>
            <a:r>
              <a:rPr lang="en-US" dirty="0"/>
              <a:t>Using line of sight range projections from other manufacturers, </a:t>
            </a:r>
            <a:r>
              <a:rPr lang="en-US" dirty="0" err="1"/>
              <a:t>DMP</a:t>
            </a:r>
            <a:r>
              <a:rPr lang="en-US" dirty="0"/>
              <a:t> will provide as much as 4 times better wireless range.  </a:t>
            </a:r>
          </a:p>
          <a:p>
            <a:endParaRPr lang="en-US" dirty="0"/>
          </a:p>
          <a:p>
            <a:r>
              <a:rPr lang="en-US" dirty="0"/>
              <a:t>If you need more power, with a change of wireless receivers, the range can go from 1,200 feet to 1.7 miles line of sight.</a:t>
            </a:r>
          </a:p>
          <a:p>
            <a:endParaRPr lang="en-US" dirty="0"/>
          </a:p>
          <a:p>
            <a:r>
              <a:rPr lang="en-US" dirty="0"/>
              <a:t>This wireless technology has you covered when you need reliable performance in commercial security.</a:t>
            </a:r>
          </a:p>
          <a:p>
            <a:endParaRPr lang="en-US" dirty="0"/>
          </a:p>
          <a:p>
            <a:r>
              <a:rPr lang="en-US" dirty="0"/>
              <a:t>Questions?</a:t>
            </a:r>
          </a:p>
          <a:p>
            <a:endParaRPr lang="en-US" dirty="0"/>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66</a:t>
            </a:fld>
            <a:endParaRPr lang="en-US"/>
          </a:p>
        </p:txBody>
      </p:sp>
    </p:spTree>
    <p:extLst>
      <p:ext uri="{BB962C8B-B14F-4D97-AF65-F5344CB8AC3E}">
        <p14:creationId xmlns:p14="http://schemas.microsoft.com/office/powerpoint/2010/main" val="23634411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wireless receiver provides 1,200 foot of range to as many wireless devices as the control panel has programmed.</a:t>
            </a:r>
          </a:p>
          <a:p>
            <a:endParaRPr lang="en-US" dirty="0"/>
          </a:p>
          <a:p>
            <a:r>
              <a:rPr lang="en-US" dirty="0"/>
              <a:t>Another wireless receiver provides up to 1.7 miles of range to as many wireless devices as the control panel has programmed.</a:t>
            </a:r>
          </a:p>
          <a:p>
            <a:endParaRPr lang="en-US" dirty="0"/>
          </a:p>
          <a:p>
            <a:r>
              <a:rPr lang="en-US" dirty="0"/>
              <a:t>The wireless repeater extends wireless range to remote areas when necessary.  Up to 8 repeaters may be installed on one job.</a:t>
            </a:r>
          </a:p>
          <a:p>
            <a:endParaRPr lang="en-US" dirty="0"/>
          </a:p>
          <a:p>
            <a:r>
              <a:rPr lang="en-US" dirty="0"/>
              <a:t>Only one wireless receiver is used per control panel.</a:t>
            </a:r>
          </a:p>
          <a:p>
            <a:endParaRPr lang="en-US" dirty="0"/>
          </a:p>
          <a:p>
            <a:r>
              <a:rPr lang="en-US" dirty="0" err="1"/>
              <a:t>DMP</a:t>
            </a:r>
            <a:r>
              <a:rPr lang="en-US" dirty="0"/>
              <a:t> Wireless Receiver may be installed up to 250 feet from the Control Panel using 18 </a:t>
            </a:r>
            <a:r>
              <a:rPr lang="en-US" dirty="0" err="1"/>
              <a:t>AWG</a:t>
            </a:r>
            <a:r>
              <a:rPr lang="en-US" dirty="0"/>
              <a:t> wire.</a:t>
            </a:r>
          </a:p>
          <a:p>
            <a:endParaRPr lang="en-US" dirty="0"/>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67</a:t>
            </a:fld>
            <a:endParaRPr lang="en-US"/>
          </a:p>
        </p:txBody>
      </p:sp>
    </p:spTree>
    <p:extLst>
      <p:ext uri="{BB962C8B-B14F-4D97-AF65-F5344CB8AC3E}">
        <p14:creationId xmlns:p14="http://schemas.microsoft.com/office/powerpoint/2010/main" val="34496898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1114 is a wireless 4-zone expander for four hardwire zones to convert to wireless zones</a:t>
            </a:r>
          </a:p>
          <a:p>
            <a:endParaRPr lang="en-US" dirty="0"/>
          </a:p>
          <a:p>
            <a:r>
              <a:rPr lang="en-US" dirty="0"/>
              <a:t>1116 is a wireless relay output module  </a:t>
            </a:r>
          </a:p>
          <a:p>
            <a:endParaRPr lang="en-US" dirty="0"/>
          </a:p>
          <a:p>
            <a:r>
              <a:rPr lang="en-US" dirty="0"/>
              <a:t>1117 is a wireless arm status annunciator</a:t>
            </a:r>
          </a:p>
          <a:p>
            <a:endParaRPr lang="en-US" dirty="0"/>
          </a:p>
          <a:p>
            <a:r>
              <a:rPr lang="en-US" dirty="0"/>
              <a:t>1118 is a wireless panic alarm annunciator</a:t>
            </a:r>
          </a:p>
          <a:p>
            <a:endParaRPr lang="en-US" dirty="0"/>
          </a:p>
          <a:p>
            <a:r>
              <a:rPr lang="en-US" dirty="0"/>
              <a:t>1119 is a wireless door sounder with a single zone input for door contact.  Typically used for emergency exit doors to replace crash bars with keys.  Reset with User Code at keypad.</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68</a:t>
            </a:fld>
            <a:endParaRPr lang="en-US"/>
          </a:p>
        </p:txBody>
      </p:sp>
    </p:spTree>
    <p:extLst>
      <p:ext uri="{BB962C8B-B14F-4D97-AF65-F5344CB8AC3E}">
        <p14:creationId xmlns:p14="http://schemas.microsoft.com/office/powerpoint/2010/main" val="27264215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1121-W is a wireless pet-immune motion detector</a:t>
            </a:r>
          </a:p>
          <a:p>
            <a:pPr marL="176131" indent="-176131">
              <a:buFont typeface="Arial" panose="020B0604020202020204" pitchFamily="34" charset="0"/>
              <a:buChar char="•"/>
            </a:pPr>
            <a:r>
              <a:rPr lang="en-US" dirty="0"/>
              <a:t>50’ detection pattern</a:t>
            </a:r>
          </a:p>
          <a:p>
            <a:pPr marL="176131" indent="-176131">
              <a:buFont typeface="Arial" panose="020B0604020202020204" pitchFamily="34" charset="0"/>
              <a:buChar char="•"/>
            </a:pPr>
            <a:r>
              <a:rPr lang="en-US" dirty="0"/>
              <a:t>33 pound pet-immune</a:t>
            </a:r>
          </a:p>
          <a:p>
            <a:endParaRPr lang="en-US" dirty="0"/>
          </a:p>
          <a:p>
            <a:r>
              <a:rPr lang="en-US" dirty="0" err="1"/>
              <a:t>1126R</a:t>
            </a:r>
            <a:r>
              <a:rPr lang="en-US" dirty="0"/>
              <a:t>-W is a wireless ceiling mount wireless motion</a:t>
            </a:r>
          </a:p>
          <a:p>
            <a:pPr marL="176131" indent="-176131">
              <a:buFont typeface="Arial" panose="020B0604020202020204" pitchFamily="34" charset="0"/>
              <a:buChar char="•"/>
            </a:pPr>
            <a:r>
              <a:rPr lang="en-US" dirty="0"/>
              <a:t>Ceiling height 8’, detection radius is 30’</a:t>
            </a:r>
          </a:p>
          <a:p>
            <a:pPr marL="176131" indent="-176131">
              <a:buFont typeface="Arial" panose="020B0604020202020204" pitchFamily="34" charset="0"/>
              <a:buChar char="•"/>
            </a:pPr>
            <a:r>
              <a:rPr lang="en-US" dirty="0"/>
              <a:t>Ceiling height 12’, detection radius is 60’</a:t>
            </a:r>
          </a:p>
          <a:p>
            <a:pPr marL="176131" indent="-176131">
              <a:buFont typeface="Arial" panose="020B0604020202020204" pitchFamily="34" charset="0"/>
              <a:buChar char="•"/>
            </a:pPr>
            <a:r>
              <a:rPr lang="en-US" dirty="0"/>
              <a:t>Ceiling height 18’, detection radius is greater than 60’.  Advised to use multiple sensors, offset to flood the detection pattern</a:t>
            </a:r>
          </a:p>
          <a:p>
            <a:pPr marL="176131" indent="-176131">
              <a:buFont typeface="Arial" panose="020B0604020202020204" pitchFamily="34" charset="0"/>
              <a:buChar char="•"/>
            </a:pPr>
            <a:r>
              <a:rPr lang="en-US" dirty="0"/>
              <a:t>Disarm disable feature, tamper </a:t>
            </a:r>
          </a:p>
          <a:p>
            <a:pPr marL="176131" indent="-176131">
              <a:buFont typeface="Arial" panose="020B0604020202020204" pitchFamily="34" charset="0"/>
              <a:buChar char="•"/>
            </a:pPr>
            <a:endParaRPr lang="en-US" dirty="0"/>
          </a:p>
          <a:p>
            <a:r>
              <a:rPr lang="en-US" dirty="0" err="1"/>
              <a:t>1127W</a:t>
            </a:r>
            <a:r>
              <a:rPr lang="en-US" dirty="0"/>
              <a:t>-C is a wireless wall mount curtain motion</a:t>
            </a:r>
          </a:p>
          <a:p>
            <a:pPr marL="176131" indent="-176131">
              <a:buFont typeface="Arial" panose="020B0604020202020204" pitchFamily="34" charset="0"/>
              <a:buChar char="•"/>
            </a:pPr>
            <a:r>
              <a:rPr lang="en-US" dirty="0"/>
              <a:t>50’ curtain pattern for motion detection</a:t>
            </a:r>
          </a:p>
          <a:p>
            <a:pPr marL="176131" indent="-176131">
              <a:buFont typeface="Arial" panose="020B0604020202020204" pitchFamily="34" charset="0"/>
              <a:buChar char="•"/>
            </a:pPr>
            <a:r>
              <a:rPr lang="en-US" dirty="0"/>
              <a:t>Disarm disable feature, tamper</a:t>
            </a:r>
          </a:p>
          <a:p>
            <a:pPr marL="176131" indent="-176131">
              <a:buFont typeface="Arial" panose="020B0604020202020204" pitchFamily="34" charset="0"/>
              <a:buChar char="•"/>
            </a:pPr>
            <a:endParaRPr lang="en-US" dirty="0"/>
          </a:p>
          <a:p>
            <a:r>
              <a:rPr lang="en-US" dirty="0" err="1"/>
              <a:t>1127W</a:t>
            </a:r>
            <a:r>
              <a:rPr lang="en-US" dirty="0"/>
              <a:t>-W is a wireless wall mount pet immune motion detector</a:t>
            </a:r>
          </a:p>
          <a:p>
            <a:pPr marL="176131" indent="-176131">
              <a:buFont typeface="Arial" panose="020B0604020202020204" pitchFamily="34" charset="0"/>
              <a:buChar char="•"/>
            </a:pPr>
            <a:r>
              <a:rPr lang="en-US" dirty="0"/>
              <a:t>36’ detection pattern x 84 degree wide</a:t>
            </a:r>
          </a:p>
          <a:p>
            <a:pPr marL="176131" indent="-176131">
              <a:buFont typeface="Arial" panose="020B0604020202020204" pitchFamily="34" charset="0"/>
              <a:buChar char="•"/>
            </a:pPr>
            <a:r>
              <a:rPr lang="en-US" dirty="0"/>
              <a:t>40 pound pet immune</a:t>
            </a:r>
          </a:p>
          <a:p>
            <a:pPr marL="176131" indent="-176131">
              <a:buFont typeface="Arial" panose="020B0604020202020204" pitchFamily="34" charset="0"/>
              <a:buChar char="•"/>
            </a:pPr>
            <a:r>
              <a:rPr lang="en-US" dirty="0"/>
              <a:t>Disarm disable feature, tamper </a:t>
            </a:r>
          </a:p>
          <a:p>
            <a:endParaRPr lang="en-US" dirty="0"/>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69</a:t>
            </a:fld>
            <a:endParaRPr lang="en-US"/>
          </a:p>
        </p:txBody>
      </p:sp>
    </p:spTree>
    <p:extLst>
      <p:ext uri="{BB962C8B-B14F-4D97-AF65-F5344CB8AC3E}">
        <p14:creationId xmlns:p14="http://schemas.microsoft.com/office/powerpoint/2010/main" val="3994346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1129 Wireless </a:t>
            </a:r>
            <a:r>
              <a:rPr lang="en-US" dirty="0" err="1"/>
              <a:t>Glassbreak</a:t>
            </a:r>
            <a:r>
              <a:rPr lang="en-US" dirty="0"/>
              <a:t> Detector</a:t>
            </a:r>
          </a:p>
          <a:p>
            <a:endParaRPr lang="en-US" dirty="0"/>
          </a:p>
          <a:p>
            <a:r>
              <a:rPr lang="en-US" dirty="0"/>
              <a:t>1131 Wireless Recessed Door Contact (5/8 ” x 4 ¼ deep) 1” Gap</a:t>
            </a:r>
          </a:p>
          <a:p>
            <a:endParaRPr lang="en-US" dirty="0"/>
          </a:p>
          <a:p>
            <a:r>
              <a:rPr lang="en-US" dirty="0"/>
              <a:t>1135 Wireless Siren, 100dB</a:t>
            </a:r>
          </a:p>
          <a:p>
            <a:endParaRPr lang="en-US" dirty="0"/>
          </a:p>
          <a:p>
            <a:r>
              <a:rPr lang="en-US" dirty="0"/>
              <a:t>1115 Wireless Temp Senor/Flood Detector </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70</a:t>
            </a:fld>
            <a:endParaRPr lang="en-US"/>
          </a:p>
        </p:txBody>
      </p:sp>
    </p:spTree>
    <p:extLst>
      <p:ext uri="{BB962C8B-B14F-4D97-AF65-F5344CB8AC3E}">
        <p14:creationId xmlns:p14="http://schemas.microsoft.com/office/powerpoint/2010/main" val="952676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1139-I Wireless Bill Trap</a:t>
            </a:r>
          </a:p>
          <a:p>
            <a:endParaRPr lang="en-US" dirty="0"/>
          </a:p>
          <a:p>
            <a:r>
              <a:rPr lang="en-US" dirty="0"/>
              <a:t>1142 Wireless Hold-up, Two-Button Activated for under counter installations</a:t>
            </a:r>
          </a:p>
          <a:p>
            <a:endParaRPr lang="en-US" dirty="0"/>
          </a:p>
          <a:p>
            <a:r>
              <a:rPr lang="en-US" dirty="0" err="1"/>
              <a:t>1142BC</a:t>
            </a:r>
            <a:r>
              <a:rPr lang="en-US" dirty="0"/>
              <a:t> Wireless Hold-up, Two-Button Activated with Belt Clip</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71</a:t>
            </a:fld>
            <a:endParaRPr lang="en-US"/>
          </a:p>
        </p:txBody>
      </p:sp>
    </p:spTree>
    <p:extLst>
      <p:ext uri="{BB962C8B-B14F-4D97-AF65-F5344CB8AC3E}">
        <p14:creationId xmlns:p14="http://schemas.microsoft.com/office/powerpoint/2010/main" val="21614242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1139-I Wireless Bill Trap</a:t>
            </a:r>
          </a:p>
          <a:p>
            <a:endParaRPr lang="en-US" dirty="0"/>
          </a:p>
          <a:p>
            <a:r>
              <a:rPr lang="en-US" dirty="0"/>
              <a:t>1142 Wireless Hold-up, Two-Button Activated for under counter installations</a:t>
            </a:r>
          </a:p>
          <a:p>
            <a:endParaRPr lang="en-US" dirty="0"/>
          </a:p>
          <a:p>
            <a:r>
              <a:rPr lang="en-US" dirty="0" err="1"/>
              <a:t>1142BC</a:t>
            </a:r>
            <a:r>
              <a:rPr lang="en-US" dirty="0"/>
              <a:t> Wireless Hold-up, Two-Button Activated with Belt Clip</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72</a:t>
            </a:fld>
            <a:endParaRPr lang="en-US"/>
          </a:p>
        </p:txBody>
      </p:sp>
    </p:spTree>
    <p:extLst>
      <p:ext uri="{BB962C8B-B14F-4D97-AF65-F5344CB8AC3E}">
        <p14:creationId xmlns:p14="http://schemas.microsoft.com/office/powerpoint/2010/main" val="33495588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1144-1 Wireless One-Button </a:t>
            </a:r>
            <a:r>
              <a:rPr lang="en-US" dirty="0" err="1"/>
              <a:t>Keyfob</a:t>
            </a:r>
            <a:r>
              <a:rPr lang="en-US" dirty="0"/>
              <a:t>, Programmable </a:t>
            </a:r>
          </a:p>
          <a:p>
            <a:endParaRPr lang="en-US" dirty="0"/>
          </a:p>
          <a:p>
            <a:r>
              <a:rPr lang="en-US" dirty="0"/>
              <a:t>1144-2 Wireless Two-Button </a:t>
            </a:r>
            <a:r>
              <a:rPr lang="en-US" dirty="0" err="1"/>
              <a:t>Keyfob</a:t>
            </a:r>
            <a:r>
              <a:rPr lang="en-US" dirty="0"/>
              <a:t>, Programmable</a:t>
            </a:r>
          </a:p>
          <a:p>
            <a:endParaRPr lang="en-US" dirty="0"/>
          </a:p>
          <a:p>
            <a:r>
              <a:rPr lang="en-US" dirty="0"/>
              <a:t>1144-4 Wireless Four-Button </a:t>
            </a:r>
            <a:r>
              <a:rPr lang="en-US" dirty="0" err="1"/>
              <a:t>Keyfob</a:t>
            </a:r>
            <a:r>
              <a:rPr lang="en-US" dirty="0"/>
              <a:t>, Programmable</a:t>
            </a:r>
          </a:p>
          <a:p>
            <a:endParaRPr lang="en-US" dirty="0"/>
          </a:p>
          <a:p>
            <a:endParaRPr lang="en-US" dirty="0"/>
          </a:p>
          <a:p>
            <a:r>
              <a:rPr lang="en-US" b="1" u="sng" dirty="0"/>
              <a:t>Not Shown</a:t>
            </a:r>
          </a:p>
          <a:p>
            <a:r>
              <a:rPr lang="en-US" dirty="0"/>
              <a:t>1144-</a:t>
            </a:r>
            <a:r>
              <a:rPr lang="en-US" dirty="0" err="1"/>
              <a:t>1P</a:t>
            </a:r>
            <a:r>
              <a:rPr lang="en-US" dirty="0"/>
              <a:t> Wireless One-Button </a:t>
            </a:r>
            <a:r>
              <a:rPr lang="en-US" dirty="0" err="1"/>
              <a:t>Keyfob</a:t>
            </a:r>
            <a:r>
              <a:rPr lang="en-US" dirty="0"/>
              <a:t> with </a:t>
            </a:r>
            <a:r>
              <a:rPr lang="en-US" dirty="0" err="1"/>
              <a:t>Prox</a:t>
            </a:r>
            <a:r>
              <a:rPr lang="en-US" dirty="0"/>
              <a:t> Credential</a:t>
            </a:r>
          </a:p>
          <a:p>
            <a:endParaRPr lang="en-US" dirty="0"/>
          </a:p>
          <a:p>
            <a:r>
              <a:rPr lang="en-US" dirty="0"/>
              <a:t>1144-</a:t>
            </a:r>
            <a:r>
              <a:rPr lang="en-US" dirty="0" err="1"/>
              <a:t>2P</a:t>
            </a:r>
            <a:r>
              <a:rPr lang="en-US" dirty="0"/>
              <a:t> Wireless Two-Button </a:t>
            </a:r>
            <a:r>
              <a:rPr lang="en-US" dirty="0" err="1"/>
              <a:t>Keyfob</a:t>
            </a:r>
            <a:r>
              <a:rPr lang="en-US" dirty="0"/>
              <a:t> with </a:t>
            </a:r>
            <a:r>
              <a:rPr lang="en-US" dirty="0" err="1"/>
              <a:t>Prox</a:t>
            </a:r>
            <a:r>
              <a:rPr lang="en-US" dirty="0"/>
              <a:t> Credential</a:t>
            </a:r>
          </a:p>
          <a:p>
            <a:endParaRPr lang="en-US" dirty="0"/>
          </a:p>
          <a:p>
            <a:r>
              <a:rPr lang="en-US" dirty="0"/>
              <a:t>1144-D Wireless Dual-Button </a:t>
            </a:r>
            <a:r>
              <a:rPr lang="en-US" dirty="0" err="1"/>
              <a:t>Keyfob</a:t>
            </a:r>
            <a:r>
              <a:rPr lang="en-US" dirty="0"/>
              <a:t> with recessed button to reduce false transmission</a:t>
            </a:r>
          </a:p>
          <a:p>
            <a:endParaRPr lang="en-US" dirty="0"/>
          </a:p>
          <a:p>
            <a:r>
              <a:rPr lang="en-US" dirty="0"/>
              <a:t>1148-G Wireless Personal Pendant</a:t>
            </a:r>
          </a:p>
          <a:p>
            <a:pPr marL="176131" indent="-176131">
              <a:buFont typeface="Arial" panose="020B0604020202020204" pitchFamily="34" charset="0"/>
              <a:buChar char="•"/>
            </a:pPr>
            <a:r>
              <a:rPr lang="en-US" dirty="0"/>
              <a:t>One button lanyard or wristband</a:t>
            </a:r>
          </a:p>
          <a:p>
            <a:pPr marL="176131" indent="-176131">
              <a:buFont typeface="Arial" panose="020B0604020202020204" pitchFamily="34" charset="0"/>
              <a:buChar char="•"/>
            </a:pPr>
            <a:r>
              <a:rPr lang="en-US" dirty="0"/>
              <a:t>Water-resistant design</a:t>
            </a:r>
          </a:p>
          <a:p>
            <a:pPr marL="176131" indent="-176131">
              <a:buFont typeface="Arial" panose="020B0604020202020204" pitchFamily="34" charset="0"/>
              <a:buChar char="•"/>
            </a:pPr>
            <a:r>
              <a:rPr lang="en-US" dirty="0"/>
              <a:t>Status LED for visual confirmation of message received</a:t>
            </a:r>
          </a:p>
          <a:p>
            <a:pPr marL="176131" indent="-176131">
              <a:buFont typeface="Arial" panose="020B0604020202020204" pitchFamily="34" charset="0"/>
              <a:buChar char="•"/>
            </a:pPr>
            <a:r>
              <a:rPr lang="en-US" dirty="0"/>
              <a:t>Emergency, panic or used to activate other functions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73</a:t>
            </a:fld>
            <a:endParaRPr lang="en-US"/>
          </a:p>
        </p:txBody>
      </p:sp>
    </p:spTree>
    <p:extLst>
      <p:ext uri="{BB962C8B-B14F-4D97-AF65-F5344CB8AC3E}">
        <p14:creationId xmlns:p14="http://schemas.microsoft.com/office/powerpoint/2010/main" val="323971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Administrator Level</a:t>
            </a:r>
          </a:p>
          <a:p>
            <a:endParaRPr lang="en-US" b="1" dirty="0"/>
          </a:p>
          <a:p>
            <a:r>
              <a:rPr lang="en-US" b="1" dirty="0"/>
              <a:t>Available on Virtual Keypad Mobile App and Browser</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75</a:t>
            </a:fld>
            <a:endParaRPr lang="en-US"/>
          </a:p>
        </p:txBody>
      </p:sp>
    </p:spTree>
    <p:extLst>
      <p:ext uri="{BB962C8B-B14F-4D97-AF65-F5344CB8AC3E}">
        <p14:creationId xmlns:p14="http://schemas.microsoft.com/office/powerpoint/2010/main" val="13611532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1" dirty="0"/>
              <a:t>Area Arming from Virtual Keypad &amp; Browser</a:t>
            </a:r>
          </a:p>
          <a:p>
            <a:endParaRPr lang="en-US" dirty="0"/>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76</a:t>
            </a:fld>
            <a:endParaRPr lang="en-US"/>
          </a:p>
        </p:txBody>
      </p:sp>
    </p:spTree>
    <p:extLst>
      <p:ext uri="{BB962C8B-B14F-4D97-AF65-F5344CB8AC3E}">
        <p14:creationId xmlns:p14="http://schemas.microsoft.com/office/powerpoint/2010/main" val="1966545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Street </a:t>
            </a:r>
          </a:p>
          <a:p>
            <a:endParaRPr lang="en-US" dirty="0"/>
          </a:p>
          <a:p>
            <a:r>
              <a:rPr lang="en-US" altLang="en-US" dirty="0">
                <a:latin typeface="Arial" panose="020B0604020202020204" pitchFamily="34" charset="0"/>
                <a:cs typeface="Arial" panose="020B0604020202020204" pitchFamily="34" charset="0"/>
              </a:rPr>
              <a:t>What is “Small Business” or “Main Street?”</a:t>
            </a:r>
            <a:r>
              <a:rPr lang="en-US" altLang="en-US" baseline="0" dirty="0">
                <a:latin typeface="Arial" panose="020B0604020202020204" pitchFamily="34" charset="0"/>
                <a:cs typeface="Arial" panose="020B0604020202020204" pitchFamily="34" charset="0"/>
              </a:rPr>
              <a:t> </a:t>
            </a:r>
          </a:p>
          <a:p>
            <a:r>
              <a:rPr lang="en-US" altLang="en-US" dirty="0">
                <a:latin typeface="Arial" panose="020B0604020202020204" pitchFamily="34" charset="0"/>
                <a:cs typeface="Arial" panose="020B0604020202020204" pitchFamily="34" charset="0"/>
              </a:rPr>
              <a:t>Retail space, office building tenants, strip mall shops and restaurants, small warehouses, gas stations, and convenience stores.</a:t>
            </a:r>
          </a:p>
          <a:p>
            <a:endParaRPr lang="en-US" altLang="en-US" dirty="0">
              <a:latin typeface="Arial" panose="020B0604020202020204" pitchFamily="34" charset="0"/>
              <a:cs typeface="Arial" panose="020B0604020202020204" pitchFamily="34" charset="0"/>
            </a:endParaRPr>
          </a:p>
          <a:p>
            <a:pPr marL="0" indent="0">
              <a:buFont typeface="Arial" charset="0"/>
              <a:buNone/>
            </a:pPr>
            <a:r>
              <a:rPr lang="en-US" altLang="en-US" dirty="0">
                <a:latin typeface="Arial" panose="020B0604020202020204" pitchFamily="34" charset="0"/>
                <a:cs typeface="Arial" panose="020B0604020202020204" pitchFamily="34" charset="0"/>
              </a:rPr>
              <a:t>Small business in general is usually a big open space for business, back room for inventory, an office, and a couple bathrooms right?</a:t>
            </a:r>
          </a:p>
          <a:p>
            <a:r>
              <a:rPr lang="en-US" altLang="en-US" dirty="0">
                <a:latin typeface="Arial" panose="020B0604020202020204" pitchFamily="34" charset="0"/>
                <a:cs typeface="Arial" panose="020B0604020202020204" pitchFamily="34" charset="0"/>
              </a:rPr>
              <a:t>Sometimes small businesses can use a smaller security system, maybe even a wireless system.</a:t>
            </a:r>
          </a:p>
          <a:p>
            <a:r>
              <a:rPr lang="en-US" altLang="en-US" dirty="0" err="1">
                <a:latin typeface="Arial" panose="020B0604020202020204" pitchFamily="34" charset="0"/>
                <a:cs typeface="Arial" panose="020B0604020202020204" pitchFamily="34" charset="0"/>
              </a:rPr>
              <a:t>DMP</a:t>
            </a:r>
            <a:r>
              <a:rPr lang="en-US" altLang="en-US" dirty="0">
                <a:latin typeface="Arial" panose="020B0604020202020204" pitchFamily="34" charset="0"/>
                <a:cs typeface="Arial" panose="020B0604020202020204" pitchFamily="34" charset="0"/>
              </a:rPr>
              <a:t> offers a different solution for all-wireless, that still provides fast and clean installations.</a:t>
            </a:r>
          </a:p>
          <a:p>
            <a:endParaRPr lang="en-US" altLang="en-US" dirty="0">
              <a:latin typeface="Arial" panose="020B0604020202020204" pitchFamily="34" charset="0"/>
              <a:cs typeface="Arial" panose="020B0604020202020204" pitchFamily="34" charset="0"/>
            </a:endParaRPr>
          </a:p>
          <a:p>
            <a:r>
              <a:rPr lang="en-US" altLang="en-US" i="1" dirty="0">
                <a:latin typeface="Arial" panose="020B0604020202020204" pitchFamily="34" charset="0"/>
                <a:cs typeface="Arial" panose="020B0604020202020204" pitchFamily="34" charset="0"/>
              </a:rPr>
              <a:t>The key point – we offer something </a:t>
            </a:r>
            <a:r>
              <a:rPr lang="en-US" altLang="en-US" i="1" u="sng" dirty="0">
                <a:latin typeface="Arial" panose="020B0604020202020204" pitchFamily="34" charset="0"/>
                <a:cs typeface="Arial" panose="020B0604020202020204" pitchFamily="34" charset="0"/>
              </a:rPr>
              <a:t>different</a:t>
            </a:r>
            <a:r>
              <a:rPr lang="en-US" altLang="en-US" i="1" dirty="0">
                <a:latin typeface="Arial" panose="020B0604020202020204" pitchFamily="34" charset="0"/>
                <a:cs typeface="Arial" panose="020B0604020202020204" pitchFamily="34" charset="0"/>
              </a:rPr>
              <a:t> for Main Street solutions for you to compete and WIN against low featured competition.</a:t>
            </a:r>
          </a:p>
        </p:txBody>
      </p:sp>
      <p:sp>
        <p:nvSpPr>
          <p:cNvPr id="4" name="Slide Number Placeholder 3"/>
          <p:cNvSpPr>
            <a:spLocks noGrp="1"/>
          </p:cNvSpPr>
          <p:nvPr>
            <p:ph type="sldNum" sz="quarter" idx="10"/>
          </p:nvPr>
        </p:nvSpPr>
        <p:spPr/>
        <p:txBody>
          <a:bodyPr/>
          <a:lstStyle/>
          <a:p>
            <a:fld id="{EDDC4997-371F-4348-BB06-FA5B42767983}" type="slidenum">
              <a:rPr lang="en-US" smtClean="0"/>
              <a:t>8</a:t>
            </a:fld>
            <a:endParaRPr lang="en-US"/>
          </a:p>
        </p:txBody>
      </p:sp>
    </p:spTree>
    <p:extLst>
      <p:ext uri="{BB962C8B-B14F-4D97-AF65-F5344CB8AC3E}">
        <p14:creationId xmlns:p14="http://schemas.microsoft.com/office/powerpoint/2010/main" val="43601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Traffic Count</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77</a:t>
            </a:fld>
            <a:endParaRPr lang="en-US"/>
          </a:p>
        </p:txBody>
      </p:sp>
    </p:spTree>
    <p:extLst>
      <p:ext uri="{BB962C8B-B14F-4D97-AF65-F5344CB8AC3E}">
        <p14:creationId xmlns:p14="http://schemas.microsoft.com/office/powerpoint/2010/main" val="15425566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Video Verification to the End User</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78</a:t>
            </a:fld>
            <a:endParaRPr lang="en-US"/>
          </a:p>
        </p:txBody>
      </p:sp>
    </p:spTree>
    <p:extLst>
      <p:ext uri="{BB962C8B-B14F-4D97-AF65-F5344CB8AC3E}">
        <p14:creationId xmlns:p14="http://schemas.microsoft.com/office/powerpoint/2010/main" val="39382424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Access Control on your Mobile App or Browser</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79</a:t>
            </a:fld>
            <a:endParaRPr lang="en-US"/>
          </a:p>
        </p:txBody>
      </p:sp>
    </p:spTree>
    <p:extLst>
      <p:ext uri="{BB962C8B-B14F-4D97-AF65-F5344CB8AC3E}">
        <p14:creationId xmlns:p14="http://schemas.microsoft.com/office/powerpoint/2010/main" val="37226846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Advanced Reports for Access Control</a:t>
            </a:r>
          </a:p>
          <a:p>
            <a:endParaRPr lang="en-US" dirty="0"/>
          </a:p>
          <a:p>
            <a:r>
              <a:rPr lang="en-US" dirty="0"/>
              <a:t>Currently only available on Browser</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80</a:t>
            </a:fld>
            <a:endParaRPr lang="en-US"/>
          </a:p>
        </p:txBody>
      </p:sp>
    </p:spTree>
    <p:extLst>
      <p:ext uri="{BB962C8B-B14F-4D97-AF65-F5344CB8AC3E}">
        <p14:creationId xmlns:p14="http://schemas.microsoft.com/office/powerpoint/2010/main" val="29336346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Commercial customers interact with their security?</a:t>
            </a:r>
          </a:p>
          <a:p>
            <a:endParaRPr lang="en-US" dirty="0"/>
          </a:p>
          <a:p>
            <a:r>
              <a:rPr lang="en-US" dirty="0"/>
              <a:t>Mobile App is the best way to keep up in a busy day.</a:t>
            </a:r>
          </a:p>
          <a:p>
            <a:endParaRPr lang="en-US" dirty="0"/>
          </a:p>
          <a:p>
            <a:r>
              <a:rPr lang="en-US" dirty="0"/>
              <a:t>While employees may not have access to all the conveniences of the app; commercial security managers find this is the only way to stay informed.</a:t>
            </a:r>
          </a:p>
          <a:p>
            <a:endParaRPr lang="en-US" dirty="0"/>
          </a:p>
          <a:p>
            <a:r>
              <a:rPr lang="en-US" dirty="0"/>
              <a:t>Let’s examine all the exclusive features </a:t>
            </a:r>
            <a:r>
              <a:rPr lang="en-US" dirty="0" err="1"/>
              <a:t>DMP</a:t>
            </a:r>
            <a:r>
              <a:rPr lang="en-US" dirty="0"/>
              <a:t> has to make you different from the competitors.</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81</a:t>
            </a:fld>
            <a:endParaRPr lang="en-US"/>
          </a:p>
        </p:txBody>
      </p:sp>
    </p:spTree>
    <p:extLst>
      <p:ext uri="{BB962C8B-B14F-4D97-AF65-F5344CB8AC3E}">
        <p14:creationId xmlns:p14="http://schemas.microsoft.com/office/powerpoint/2010/main" val="9414941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makes </a:t>
            </a:r>
            <a:r>
              <a:rPr lang="en-US" dirty="0" err="1"/>
              <a:t>SecurCom</a:t>
            </a:r>
            <a:r>
              <a:rPr lang="en-US" dirty="0"/>
              <a:t> Wireless better than competitors</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84</a:t>
            </a:fld>
            <a:endParaRPr lang="en-US"/>
          </a:p>
        </p:txBody>
      </p:sp>
    </p:spTree>
    <p:extLst>
      <p:ext uri="{BB962C8B-B14F-4D97-AF65-F5344CB8AC3E}">
        <p14:creationId xmlns:p14="http://schemas.microsoft.com/office/powerpoint/2010/main" val="23040501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C4997-371F-4348-BB06-FA5B42767983}" type="slidenum">
              <a:rPr lang="en-US" smtClean="0"/>
              <a:t>89</a:t>
            </a:fld>
            <a:endParaRPr lang="en-US"/>
          </a:p>
        </p:txBody>
      </p:sp>
    </p:spTree>
    <p:extLst>
      <p:ext uri="{BB962C8B-B14F-4D97-AF65-F5344CB8AC3E}">
        <p14:creationId xmlns:p14="http://schemas.microsoft.com/office/powerpoint/2010/main" val="32103542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91</a:t>
            </a:fld>
            <a:endParaRPr lang="en-US"/>
          </a:p>
        </p:txBody>
      </p:sp>
    </p:spTree>
    <p:extLst>
      <p:ext uri="{BB962C8B-B14F-4D97-AF65-F5344CB8AC3E}">
        <p14:creationId xmlns:p14="http://schemas.microsoft.com/office/powerpoint/2010/main" val="812478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Distributed Wireless</a:t>
            </a:r>
          </a:p>
          <a:p>
            <a:endParaRPr lang="en-US" dirty="0"/>
          </a:p>
          <a:p>
            <a:r>
              <a:rPr lang="en-US" dirty="0"/>
              <a:t>Keypad, siren, and control panel are all separate devices:</a:t>
            </a:r>
          </a:p>
          <a:p>
            <a:pPr marL="171450" indent="-171450">
              <a:buFont typeface="Arial" charset="0"/>
              <a:buChar char="•"/>
            </a:pPr>
            <a:r>
              <a:rPr lang="en-US" dirty="0"/>
              <a:t>This allows the installer to place the wireless control panel in the best location for</a:t>
            </a:r>
            <a:r>
              <a:rPr lang="en-US" baseline="0" dirty="0"/>
              <a:t> </a:t>
            </a:r>
            <a:r>
              <a:rPr lang="en-US" dirty="0"/>
              <a:t>centralized wireless sensors, signal of cellular communication, signal of </a:t>
            </a:r>
            <a:r>
              <a:rPr lang="en-US" dirty="0" err="1"/>
              <a:t>WiFi</a:t>
            </a:r>
            <a:r>
              <a:rPr lang="en-US" dirty="0"/>
              <a:t>, and</a:t>
            </a:r>
            <a:r>
              <a:rPr lang="en-US" baseline="0" dirty="0"/>
              <a:t> </a:t>
            </a:r>
            <a:r>
              <a:rPr lang="en-US" dirty="0"/>
              <a:t>location for Z-Wave automation.</a:t>
            </a:r>
          </a:p>
          <a:p>
            <a:pPr marL="171450" indent="-171450">
              <a:buFont typeface="Arial" charset="0"/>
              <a:buChar char="•"/>
            </a:pPr>
            <a:r>
              <a:rPr lang="en-US" dirty="0"/>
              <a:t>We can now place the Wireless Keypad wherever your client wants a keypad.</a:t>
            </a:r>
          </a:p>
          <a:p>
            <a:pPr marL="171450" indent="-171450">
              <a:buFont typeface="Arial" charset="0"/>
              <a:buChar char="•"/>
            </a:pPr>
            <a:r>
              <a:rPr lang="en-US" dirty="0"/>
              <a:t>Sirens can be placed where your clients may hear them best.</a:t>
            </a:r>
          </a:p>
          <a:p>
            <a:pPr marL="171450" indent="-171450">
              <a:buFont typeface="Arial" charset="0"/>
              <a:buChar char="•"/>
            </a:pPr>
            <a:r>
              <a:rPr lang="en-US" dirty="0"/>
              <a:t>The </a:t>
            </a:r>
            <a:r>
              <a:rPr lang="en-US" dirty="0" err="1"/>
              <a:t>DMP</a:t>
            </a:r>
            <a:r>
              <a:rPr lang="en-US" dirty="0"/>
              <a:t> solution still offers up to six separate arm/disarm areas (partitions).</a:t>
            </a:r>
          </a:p>
        </p:txBody>
      </p:sp>
      <p:sp>
        <p:nvSpPr>
          <p:cNvPr id="4" name="Slide Number Placeholder 3"/>
          <p:cNvSpPr>
            <a:spLocks noGrp="1"/>
          </p:cNvSpPr>
          <p:nvPr>
            <p:ph type="sldNum" sz="quarter" idx="10"/>
          </p:nvPr>
        </p:nvSpPr>
        <p:spPr/>
        <p:txBody>
          <a:bodyPr/>
          <a:lstStyle/>
          <a:p>
            <a:fld id="{EDDC4997-371F-4348-BB06-FA5B42767983}" type="slidenum">
              <a:rPr lang="en-US" smtClean="0"/>
              <a:t>9</a:t>
            </a:fld>
            <a:endParaRPr lang="en-US"/>
          </a:p>
        </p:txBody>
      </p:sp>
    </p:spTree>
    <p:extLst>
      <p:ext uri="{BB962C8B-B14F-4D97-AF65-F5344CB8AC3E}">
        <p14:creationId xmlns:p14="http://schemas.microsoft.com/office/powerpoint/2010/main" val="2910360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check out how this compares to others in this marketplace.</a:t>
            </a:r>
          </a:p>
          <a:p>
            <a:endParaRPr lang="en-US" dirty="0"/>
          </a:p>
          <a:p>
            <a:r>
              <a:rPr lang="en-US" dirty="0"/>
              <a:t>Dual path communication is important and saves you money.</a:t>
            </a:r>
            <a:r>
              <a:rPr lang="en-US" baseline="0" dirty="0"/>
              <a:t> </a:t>
            </a:r>
            <a:r>
              <a:rPr lang="en-US" dirty="0"/>
              <a:t>How?</a:t>
            </a:r>
          </a:p>
          <a:p>
            <a:pPr marL="171450" indent="-171450">
              <a:buFont typeface="Arial" charset="0"/>
              <a:buChar char="•"/>
            </a:pPr>
            <a:r>
              <a:rPr lang="en-US" dirty="0"/>
              <a:t>When you need separate areas for arming and disarming, your system is more secure.</a:t>
            </a:r>
            <a:br>
              <a:rPr lang="en-US" dirty="0"/>
            </a:br>
            <a:r>
              <a:rPr lang="en-US" dirty="0" err="1"/>
              <a:t>DMP</a:t>
            </a:r>
            <a:r>
              <a:rPr lang="en-US" dirty="0"/>
              <a:t> provides this important feature.</a:t>
            </a:r>
          </a:p>
          <a:p>
            <a:pPr marL="171450" indent="-171450">
              <a:buFont typeface="Arial" charset="0"/>
              <a:buChar char="•"/>
            </a:pPr>
            <a:r>
              <a:rPr lang="en-US" dirty="0"/>
              <a:t>Wireless range is important, and so is where you can place your wireless receiver.</a:t>
            </a:r>
            <a:br>
              <a:rPr lang="en-US" dirty="0"/>
            </a:br>
            <a:r>
              <a:rPr lang="en-US" dirty="0"/>
              <a:t>The </a:t>
            </a:r>
            <a:r>
              <a:rPr lang="en-US" dirty="0" err="1"/>
              <a:t>XTLplus</a:t>
            </a:r>
            <a:r>
              <a:rPr lang="en-US" dirty="0"/>
              <a:t> control panel can be placed anywhere.</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10</a:t>
            </a:fld>
            <a:endParaRPr lang="en-US"/>
          </a:p>
        </p:txBody>
      </p:sp>
    </p:spTree>
    <p:extLst>
      <p:ext uri="{BB962C8B-B14F-4D97-AF65-F5344CB8AC3E}">
        <p14:creationId xmlns:p14="http://schemas.microsoft.com/office/powerpoint/2010/main" val="1944856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69758" y="0"/>
            <a:ext cx="7622241" cy="6021481"/>
          </a:xfrm>
          <a:prstGeom prst="rect">
            <a:avLst/>
          </a:prstGeom>
        </p:spPr>
      </p:pic>
      <p:sp>
        <p:nvSpPr>
          <p:cNvPr id="5" name="Rectangle 4"/>
          <p:cNvSpPr/>
          <p:nvPr userDrawn="1"/>
        </p:nvSpPr>
        <p:spPr>
          <a:xfrm>
            <a:off x="4569760" y="6021564"/>
            <a:ext cx="7622240" cy="836436"/>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1" y="6021564"/>
            <a:ext cx="4569757" cy="836436"/>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33907" y="6251601"/>
            <a:ext cx="3955307" cy="376279"/>
          </a:xfrm>
          <a:prstGeom prst="rect">
            <a:avLst/>
          </a:prstGeom>
        </p:spPr>
      </p:pic>
    </p:spTree>
    <p:extLst>
      <p:ext uri="{BB962C8B-B14F-4D97-AF65-F5344CB8AC3E}">
        <p14:creationId xmlns:p14="http://schemas.microsoft.com/office/powerpoint/2010/main" val="70556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7" name="Rectangle 6"/>
          <p:cNvSpPr/>
          <p:nvPr userDrawn="1"/>
        </p:nvSpPr>
        <p:spPr>
          <a:xfrm>
            <a:off x="1965959" y="6046470"/>
            <a:ext cx="10226041" cy="811530"/>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469218" y="1156272"/>
            <a:ext cx="11253564" cy="4604448"/>
          </a:xfrm>
          <a:prstGeom prst="rect">
            <a:avLst/>
          </a:prstGeom>
        </p:spPr>
        <p:txBody>
          <a:bodyPr lIns="0"/>
          <a:lstStyle>
            <a:lvl1pPr marL="342900" indent="-342900">
              <a:lnSpc>
                <a:spcPct val="100000"/>
              </a:lnSpc>
              <a:buClr>
                <a:srgbClr val="38536C"/>
              </a:buClr>
              <a:buFont typeface="Arial" charset="0"/>
              <a:buChar char="•"/>
              <a:defRPr sz="2000">
                <a:solidFill>
                  <a:schemeClr val="accent4"/>
                </a:solidFill>
                <a:latin typeface="Arial" charset="0"/>
                <a:ea typeface="Arial" charset="0"/>
                <a:cs typeface="Arial" charset="0"/>
              </a:defRPr>
            </a:lvl1pPr>
            <a:lvl2pPr marL="800100" indent="-342900">
              <a:lnSpc>
                <a:spcPct val="100000"/>
              </a:lnSpc>
              <a:buClr>
                <a:schemeClr val="accent2"/>
              </a:buClr>
              <a:buFont typeface="Arial" panose="020B0604020202020204" pitchFamily="34" charset="0"/>
              <a:buChar char="•"/>
              <a:defRPr sz="2000">
                <a:solidFill>
                  <a:schemeClr val="accent4"/>
                </a:solidFill>
                <a:latin typeface="Arial" charset="0"/>
                <a:ea typeface="Arial" charset="0"/>
                <a:cs typeface="Arial" charset="0"/>
              </a:defRPr>
            </a:lvl2pPr>
            <a:lvl3pPr marL="914400" indent="0">
              <a:buNone/>
              <a:defRPr sz="2400">
                <a:solidFill>
                  <a:srgbClr val="5B5D5A"/>
                </a:solidFill>
                <a:latin typeface="Arial" charset="0"/>
                <a:ea typeface="Arial" charset="0"/>
                <a:cs typeface="Arial" charset="0"/>
              </a:defRPr>
            </a:lvl3pPr>
            <a:lvl4pPr marL="1371600" indent="0">
              <a:buNone/>
              <a:defRPr sz="2400">
                <a:solidFill>
                  <a:srgbClr val="5B5D5A"/>
                </a:solidFill>
                <a:latin typeface="Arial" charset="0"/>
                <a:ea typeface="Arial" charset="0"/>
                <a:cs typeface="Arial" charset="0"/>
              </a:defRPr>
            </a:lvl4pPr>
            <a:lvl5pPr marL="1828800" indent="0">
              <a:buNone/>
              <a:defRPr sz="2400">
                <a:solidFill>
                  <a:srgbClr val="5B5D5A"/>
                </a:solidFill>
                <a:latin typeface="Arial" charset="0"/>
                <a:ea typeface="Arial" charset="0"/>
                <a:cs typeface="Arial" charset="0"/>
              </a:defRPr>
            </a:lvl5pPr>
          </a:lstStyle>
          <a:p>
            <a:pPr lvl="0"/>
            <a:r>
              <a:rPr lang="en-US" dirty="0"/>
              <a:t>Click to edit Master text styles</a:t>
            </a:r>
          </a:p>
          <a:p>
            <a:pPr lvl="1"/>
            <a:endParaRPr lang="en-US" dirty="0"/>
          </a:p>
        </p:txBody>
      </p:sp>
      <p:sp>
        <p:nvSpPr>
          <p:cNvPr id="5" name="Title 4"/>
          <p:cNvSpPr>
            <a:spLocks noGrp="1"/>
          </p:cNvSpPr>
          <p:nvPr>
            <p:ph type="title" hasCustomPrompt="1"/>
          </p:nvPr>
        </p:nvSpPr>
        <p:spPr>
          <a:xfrm>
            <a:off x="469218" y="346990"/>
            <a:ext cx="11253564" cy="548437"/>
          </a:xfrm>
          <a:prstGeom prst="rect">
            <a:avLst/>
          </a:prstGeom>
          <a:ln>
            <a:noFill/>
          </a:ln>
        </p:spPr>
        <p:style>
          <a:lnRef idx="2">
            <a:schemeClr val="accent2"/>
          </a:lnRef>
          <a:fillRef idx="1">
            <a:schemeClr val="lt1"/>
          </a:fillRef>
          <a:effectRef idx="0">
            <a:schemeClr val="accent2"/>
          </a:effectRef>
          <a:fontRef idx="none"/>
        </p:style>
        <p:txBody>
          <a:bodyPr lIns="0" tIns="91440" anchor="ctr"/>
          <a:lstStyle>
            <a:lvl1pPr algn="l">
              <a:defRPr sz="2800" u="none">
                <a:solidFill>
                  <a:schemeClr val="accent4"/>
                </a:solidFill>
                <a:latin typeface="Arial" charset="0"/>
                <a:ea typeface="Arial" charset="0"/>
                <a:cs typeface="Arial" charset="0"/>
              </a:defRPr>
            </a:lvl1pPr>
          </a:lstStyle>
          <a:p>
            <a:r>
              <a:rPr lang="en-US" dirty="0"/>
              <a:t>CLICK TO EDIT MASTER TITLE STYLE</a:t>
            </a:r>
          </a:p>
        </p:txBody>
      </p:sp>
      <p:sp>
        <p:nvSpPr>
          <p:cNvPr id="2" name="Rectangle 1"/>
          <p:cNvSpPr/>
          <p:nvPr userDrawn="1"/>
        </p:nvSpPr>
        <p:spPr>
          <a:xfrm>
            <a:off x="0" y="6046470"/>
            <a:ext cx="1965960" cy="811530"/>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9102" y="6240983"/>
            <a:ext cx="1150958" cy="422503"/>
          </a:xfrm>
          <a:prstGeom prst="rect">
            <a:avLst/>
          </a:prstGeom>
        </p:spPr>
      </p:pic>
      <p:sp>
        <p:nvSpPr>
          <p:cNvPr id="10" name="Rectangle 9"/>
          <p:cNvSpPr/>
          <p:nvPr userDrawn="1"/>
        </p:nvSpPr>
        <p:spPr>
          <a:xfrm>
            <a:off x="0" y="0"/>
            <a:ext cx="12192000" cy="127572"/>
          </a:xfrm>
          <a:prstGeom prst="rect">
            <a:avLst/>
          </a:prstGeom>
          <a:solidFill>
            <a:srgbClr val="38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248808"/>
      </p:ext>
    </p:extLst>
  </p:cSld>
  <p:clrMapOvr>
    <a:masterClrMapping/>
  </p:clrMapOvr>
  <p:extLst>
    <p:ext uri="{DCECCB84-F9BA-43D5-87BE-67443E8EF086}">
      <p15:sldGuideLst xmlns:p15="http://schemas.microsoft.com/office/powerpoint/2012/main">
        <p15:guide id="23" pos="3840" userDrawn="1">
          <p15:clr>
            <a:srgbClr val="FBAE40"/>
          </p15:clr>
        </p15:guide>
        <p15:guide id="24"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 Only">
    <p:spTree>
      <p:nvGrpSpPr>
        <p:cNvPr id="1" name=""/>
        <p:cNvGrpSpPr/>
        <p:nvPr/>
      </p:nvGrpSpPr>
      <p:grpSpPr>
        <a:xfrm>
          <a:off x="0" y="0"/>
          <a:ext cx="0" cy="0"/>
          <a:chOff x="0" y="0"/>
          <a:chExt cx="0" cy="0"/>
        </a:xfrm>
      </p:grpSpPr>
      <p:sp>
        <p:nvSpPr>
          <p:cNvPr id="7" name="Rectangle 6"/>
          <p:cNvSpPr/>
          <p:nvPr userDrawn="1"/>
        </p:nvSpPr>
        <p:spPr>
          <a:xfrm>
            <a:off x="1965959" y="6046470"/>
            <a:ext cx="10226041" cy="811530"/>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469218" y="1156272"/>
            <a:ext cx="11253564" cy="403923"/>
          </a:xfrm>
          <a:prstGeom prst="rect">
            <a:avLst/>
          </a:prstGeom>
        </p:spPr>
        <p:txBody>
          <a:bodyPr lIns="0"/>
          <a:lstStyle>
            <a:lvl1pPr marL="0" indent="0">
              <a:lnSpc>
                <a:spcPct val="100000"/>
              </a:lnSpc>
              <a:buClr>
                <a:srgbClr val="38536C"/>
              </a:buClr>
              <a:buFont typeface="Arial" charset="0"/>
              <a:buNone/>
              <a:defRPr sz="2000">
                <a:solidFill>
                  <a:schemeClr val="accent4"/>
                </a:solidFill>
                <a:latin typeface="Arial" charset="0"/>
                <a:ea typeface="Arial" charset="0"/>
                <a:cs typeface="Arial" charset="0"/>
              </a:defRPr>
            </a:lvl1pPr>
            <a:lvl2pPr marL="457200" indent="0">
              <a:lnSpc>
                <a:spcPct val="100000"/>
              </a:lnSpc>
              <a:buClr>
                <a:schemeClr val="accent2"/>
              </a:buClr>
              <a:buFont typeface="Arial" panose="020B0604020202020204" pitchFamily="34" charset="0"/>
              <a:buNone/>
              <a:defRPr sz="2000">
                <a:solidFill>
                  <a:schemeClr val="accent4"/>
                </a:solidFill>
                <a:latin typeface="Arial" charset="0"/>
                <a:ea typeface="Arial" charset="0"/>
                <a:cs typeface="Arial" charset="0"/>
              </a:defRPr>
            </a:lvl2pPr>
            <a:lvl3pPr marL="914400" indent="0">
              <a:buNone/>
              <a:defRPr sz="2400">
                <a:solidFill>
                  <a:srgbClr val="5B5D5A"/>
                </a:solidFill>
                <a:latin typeface="Arial" charset="0"/>
                <a:ea typeface="Arial" charset="0"/>
                <a:cs typeface="Arial" charset="0"/>
              </a:defRPr>
            </a:lvl3pPr>
            <a:lvl4pPr marL="1371600" indent="0">
              <a:buNone/>
              <a:defRPr sz="2400">
                <a:solidFill>
                  <a:srgbClr val="5B5D5A"/>
                </a:solidFill>
                <a:latin typeface="Arial" charset="0"/>
                <a:ea typeface="Arial" charset="0"/>
                <a:cs typeface="Arial" charset="0"/>
              </a:defRPr>
            </a:lvl4pPr>
            <a:lvl5pPr marL="1828800" indent="0">
              <a:buNone/>
              <a:defRPr sz="2400">
                <a:solidFill>
                  <a:srgbClr val="5B5D5A"/>
                </a:solidFill>
                <a:latin typeface="Arial" charset="0"/>
                <a:ea typeface="Arial" charset="0"/>
                <a:cs typeface="Arial" charset="0"/>
              </a:defRPr>
            </a:lvl5pPr>
          </a:lstStyle>
          <a:p>
            <a:pPr lvl="0"/>
            <a:r>
              <a:rPr lang="en-US" dirty="0"/>
              <a:t>Click to edit Master text styles</a:t>
            </a:r>
          </a:p>
          <a:p>
            <a:pPr lvl="1"/>
            <a:endParaRPr lang="en-US" dirty="0"/>
          </a:p>
        </p:txBody>
      </p:sp>
      <p:sp>
        <p:nvSpPr>
          <p:cNvPr id="5" name="Title 4"/>
          <p:cNvSpPr>
            <a:spLocks noGrp="1"/>
          </p:cNvSpPr>
          <p:nvPr>
            <p:ph type="title" hasCustomPrompt="1"/>
          </p:nvPr>
        </p:nvSpPr>
        <p:spPr>
          <a:xfrm>
            <a:off x="469218" y="346990"/>
            <a:ext cx="11253564" cy="548437"/>
          </a:xfrm>
          <a:prstGeom prst="rect">
            <a:avLst/>
          </a:prstGeom>
          <a:ln>
            <a:noFill/>
          </a:ln>
        </p:spPr>
        <p:style>
          <a:lnRef idx="2">
            <a:schemeClr val="accent2"/>
          </a:lnRef>
          <a:fillRef idx="1">
            <a:schemeClr val="lt1"/>
          </a:fillRef>
          <a:effectRef idx="0">
            <a:schemeClr val="accent2"/>
          </a:effectRef>
          <a:fontRef idx="none"/>
        </p:style>
        <p:txBody>
          <a:bodyPr lIns="0" tIns="91440" anchor="ctr"/>
          <a:lstStyle>
            <a:lvl1pPr algn="l">
              <a:defRPr sz="2800" u="none">
                <a:solidFill>
                  <a:schemeClr val="accent4"/>
                </a:solidFill>
                <a:latin typeface="Arial" charset="0"/>
                <a:ea typeface="Arial" charset="0"/>
                <a:cs typeface="Arial" charset="0"/>
              </a:defRPr>
            </a:lvl1pPr>
          </a:lstStyle>
          <a:p>
            <a:r>
              <a:rPr lang="en-US" dirty="0"/>
              <a:t>CLICK TO EDIT MASTER TITLE STYLE</a:t>
            </a:r>
          </a:p>
        </p:txBody>
      </p:sp>
      <p:sp>
        <p:nvSpPr>
          <p:cNvPr id="2" name="Rectangle 1"/>
          <p:cNvSpPr/>
          <p:nvPr userDrawn="1"/>
        </p:nvSpPr>
        <p:spPr>
          <a:xfrm>
            <a:off x="0" y="6046470"/>
            <a:ext cx="1965960" cy="811530"/>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9102" y="6240983"/>
            <a:ext cx="1150958" cy="422503"/>
          </a:xfrm>
          <a:prstGeom prst="rect">
            <a:avLst/>
          </a:prstGeom>
        </p:spPr>
      </p:pic>
      <p:sp>
        <p:nvSpPr>
          <p:cNvPr id="10" name="Rectangle 9"/>
          <p:cNvSpPr/>
          <p:nvPr userDrawn="1"/>
        </p:nvSpPr>
        <p:spPr>
          <a:xfrm>
            <a:off x="0" y="0"/>
            <a:ext cx="12192000" cy="127572"/>
          </a:xfrm>
          <a:prstGeom prst="rect">
            <a:avLst/>
          </a:prstGeom>
          <a:solidFill>
            <a:srgbClr val="38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326479"/>
      </p:ext>
    </p:extLst>
  </p:cSld>
  <p:clrMapOvr>
    <a:masterClrMapping/>
  </p:clrMapOvr>
  <p:extLst>
    <p:ext uri="{DCECCB84-F9BA-43D5-87BE-67443E8EF086}">
      <p15:sldGuideLst xmlns:p15="http://schemas.microsoft.com/office/powerpoint/2012/main">
        <p15:guide id="23" pos="3840">
          <p15:clr>
            <a:srgbClr val="FBAE40"/>
          </p15:clr>
        </p15:guide>
        <p15:guide id="24"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13" name="Rectangle 12"/>
          <p:cNvSpPr/>
          <p:nvPr userDrawn="1"/>
        </p:nvSpPr>
        <p:spPr>
          <a:xfrm>
            <a:off x="1965959" y="6046470"/>
            <a:ext cx="10226041" cy="811530"/>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4"/>
          <p:cNvSpPr>
            <a:spLocks noGrp="1"/>
          </p:cNvSpPr>
          <p:nvPr>
            <p:ph type="title" hasCustomPrompt="1"/>
          </p:nvPr>
        </p:nvSpPr>
        <p:spPr>
          <a:xfrm>
            <a:off x="469218" y="346990"/>
            <a:ext cx="11253564" cy="548437"/>
          </a:xfrm>
          <a:prstGeom prst="rect">
            <a:avLst/>
          </a:prstGeom>
          <a:ln>
            <a:noFill/>
          </a:ln>
        </p:spPr>
        <p:style>
          <a:lnRef idx="2">
            <a:schemeClr val="accent2"/>
          </a:lnRef>
          <a:fillRef idx="1">
            <a:schemeClr val="lt1"/>
          </a:fillRef>
          <a:effectRef idx="0">
            <a:schemeClr val="accent2"/>
          </a:effectRef>
          <a:fontRef idx="none"/>
        </p:style>
        <p:txBody>
          <a:bodyPr lIns="0" tIns="91440" anchor="ctr"/>
          <a:lstStyle>
            <a:lvl1pPr algn="l">
              <a:defRPr sz="2800" u="none">
                <a:solidFill>
                  <a:schemeClr val="accent4"/>
                </a:solidFill>
                <a:latin typeface="Arial" charset="0"/>
                <a:ea typeface="Arial" charset="0"/>
                <a:cs typeface="Arial" charset="0"/>
              </a:defRPr>
            </a:lvl1pPr>
          </a:lstStyle>
          <a:p>
            <a:r>
              <a:rPr lang="en-US" dirty="0"/>
              <a:t>CLICK TO EDIT MASTER TITLE STYLE</a:t>
            </a:r>
          </a:p>
        </p:txBody>
      </p:sp>
      <p:sp>
        <p:nvSpPr>
          <p:cNvPr id="16" name="Rectangle 15"/>
          <p:cNvSpPr/>
          <p:nvPr userDrawn="1"/>
        </p:nvSpPr>
        <p:spPr>
          <a:xfrm>
            <a:off x="0" y="6046470"/>
            <a:ext cx="1965960" cy="811530"/>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9102" y="6240983"/>
            <a:ext cx="1150958" cy="422503"/>
          </a:xfrm>
          <a:prstGeom prst="rect">
            <a:avLst/>
          </a:prstGeom>
        </p:spPr>
      </p:pic>
      <p:sp>
        <p:nvSpPr>
          <p:cNvPr id="18" name="Rectangle 17"/>
          <p:cNvSpPr/>
          <p:nvPr userDrawn="1"/>
        </p:nvSpPr>
        <p:spPr>
          <a:xfrm>
            <a:off x="0" y="0"/>
            <a:ext cx="12192000" cy="127572"/>
          </a:xfrm>
          <a:prstGeom prst="rect">
            <a:avLst/>
          </a:prstGeom>
          <a:solidFill>
            <a:srgbClr val="38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1"/>
          </p:nvPr>
        </p:nvSpPr>
        <p:spPr>
          <a:xfrm>
            <a:off x="469218" y="1168279"/>
            <a:ext cx="11252200" cy="4605338"/>
          </a:xfrm>
          <a:prstGeom prst="rect">
            <a:avLst/>
          </a:prstGeom>
        </p:spPr>
        <p:txBody>
          <a:bodyPr lIns="0" tIns="0" rIns="0" bIns="0"/>
          <a:lstStyle>
            <a:lvl1pPr marL="0" indent="0">
              <a:buNone/>
              <a:defRPr>
                <a:solidFill>
                  <a:schemeClr val="accent4"/>
                </a:solidFill>
              </a:defRPr>
            </a:lvl1pPr>
          </a:lstStyle>
          <a:p>
            <a:endParaRPr lang="en-US"/>
          </a:p>
        </p:txBody>
      </p:sp>
    </p:spTree>
  </p:cSld>
  <p:clrMapOvr>
    <a:masterClrMapping/>
  </p:clrMapOvr>
  <p:extLst>
    <p:ext uri="{DCECCB84-F9BA-43D5-87BE-67443E8EF086}">
      <p15:sldGuideLst xmlns:p15="http://schemas.microsoft.com/office/powerpoint/2012/main">
        <p15:guide id="23" pos="3840">
          <p15:clr>
            <a:srgbClr val="FBAE40"/>
          </p15:clr>
        </p15:guide>
        <p15:guide id="2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Text">
    <p:spTree>
      <p:nvGrpSpPr>
        <p:cNvPr id="1" name=""/>
        <p:cNvGrpSpPr/>
        <p:nvPr/>
      </p:nvGrpSpPr>
      <p:grpSpPr>
        <a:xfrm>
          <a:off x="0" y="0"/>
          <a:ext cx="0" cy="0"/>
          <a:chOff x="0" y="0"/>
          <a:chExt cx="0" cy="0"/>
        </a:xfrm>
      </p:grpSpPr>
      <p:sp>
        <p:nvSpPr>
          <p:cNvPr id="8" name="Rectangle 7"/>
          <p:cNvSpPr/>
          <p:nvPr userDrawn="1"/>
        </p:nvSpPr>
        <p:spPr>
          <a:xfrm>
            <a:off x="1965959" y="6046470"/>
            <a:ext cx="10226041" cy="811530"/>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p:cNvSpPr>
            <a:spLocks noGrp="1"/>
          </p:cNvSpPr>
          <p:nvPr>
            <p:ph type="body" sz="quarter" idx="10" hasCustomPrompt="1"/>
          </p:nvPr>
        </p:nvSpPr>
        <p:spPr>
          <a:xfrm>
            <a:off x="469218" y="1156272"/>
            <a:ext cx="5531532" cy="4604448"/>
          </a:xfrm>
          <a:prstGeom prst="rect">
            <a:avLst/>
          </a:prstGeom>
        </p:spPr>
        <p:txBody>
          <a:bodyPr lIns="0" anchor="ctr"/>
          <a:lstStyle>
            <a:lvl1pPr marL="342900" indent="-342900">
              <a:lnSpc>
                <a:spcPct val="100000"/>
              </a:lnSpc>
              <a:buClr>
                <a:srgbClr val="38536C"/>
              </a:buClr>
              <a:buFont typeface="Arial" charset="0"/>
              <a:buChar char="•"/>
              <a:defRPr sz="2000">
                <a:solidFill>
                  <a:schemeClr val="accent4"/>
                </a:solidFill>
                <a:latin typeface="Arial" charset="0"/>
                <a:ea typeface="Arial" charset="0"/>
                <a:cs typeface="Arial" charset="0"/>
              </a:defRPr>
            </a:lvl1pPr>
            <a:lvl2pPr marL="800100" indent="-342900">
              <a:lnSpc>
                <a:spcPct val="100000"/>
              </a:lnSpc>
              <a:buClr>
                <a:schemeClr val="accent2"/>
              </a:buClr>
              <a:buFont typeface="Arial" panose="020B0604020202020204" pitchFamily="34" charset="0"/>
              <a:buChar char="•"/>
              <a:defRPr sz="2000">
                <a:solidFill>
                  <a:schemeClr val="accent4"/>
                </a:solidFill>
                <a:latin typeface="Arial" charset="0"/>
                <a:ea typeface="Arial" charset="0"/>
                <a:cs typeface="Arial" charset="0"/>
              </a:defRPr>
            </a:lvl2pPr>
            <a:lvl3pPr marL="914400" indent="0">
              <a:buNone/>
              <a:defRPr sz="2400">
                <a:solidFill>
                  <a:srgbClr val="5B5D5A"/>
                </a:solidFill>
                <a:latin typeface="Arial" charset="0"/>
                <a:ea typeface="Arial" charset="0"/>
                <a:cs typeface="Arial" charset="0"/>
              </a:defRPr>
            </a:lvl3pPr>
            <a:lvl4pPr marL="1371600" indent="0">
              <a:buNone/>
              <a:defRPr sz="2400">
                <a:solidFill>
                  <a:srgbClr val="5B5D5A"/>
                </a:solidFill>
                <a:latin typeface="Arial" charset="0"/>
                <a:ea typeface="Arial" charset="0"/>
                <a:cs typeface="Arial" charset="0"/>
              </a:defRPr>
            </a:lvl4pPr>
            <a:lvl5pPr marL="1828800" indent="0">
              <a:buNone/>
              <a:defRPr sz="2400">
                <a:solidFill>
                  <a:srgbClr val="5B5D5A"/>
                </a:solidFill>
                <a:latin typeface="Arial" charset="0"/>
                <a:ea typeface="Arial" charset="0"/>
                <a:cs typeface="Arial" charset="0"/>
              </a:defRPr>
            </a:lvl5pPr>
          </a:lstStyle>
          <a:p>
            <a:pPr lvl="0"/>
            <a:r>
              <a:rPr lang="en-US" dirty="0"/>
              <a:t>Click to edit Master text styles</a:t>
            </a:r>
          </a:p>
          <a:p>
            <a:pPr lvl="1"/>
            <a:endParaRPr lang="en-US" dirty="0"/>
          </a:p>
        </p:txBody>
      </p:sp>
      <p:sp>
        <p:nvSpPr>
          <p:cNvPr id="10" name="Title 4"/>
          <p:cNvSpPr>
            <a:spLocks noGrp="1"/>
          </p:cNvSpPr>
          <p:nvPr>
            <p:ph type="title" hasCustomPrompt="1"/>
          </p:nvPr>
        </p:nvSpPr>
        <p:spPr>
          <a:xfrm>
            <a:off x="469218" y="346990"/>
            <a:ext cx="11253564" cy="548437"/>
          </a:xfrm>
          <a:prstGeom prst="rect">
            <a:avLst/>
          </a:prstGeom>
          <a:ln>
            <a:noFill/>
          </a:ln>
        </p:spPr>
        <p:style>
          <a:lnRef idx="2">
            <a:schemeClr val="accent2"/>
          </a:lnRef>
          <a:fillRef idx="1">
            <a:schemeClr val="lt1"/>
          </a:fillRef>
          <a:effectRef idx="0">
            <a:schemeClr val="accent2"/>
          </a:effectRef>
          <a:fontRef idx="none"/>
        </p:style>
        <p:txBody>
          <a:bodyPr lIns="0" tIns="91440" anchor="ctr"/>
          <a:lstStyle>
            <a:lvl1pPr algn="l">
              <a:defRPr sz="2800" u="none">
                <a:solidFill>
                  <a:schemeClr val="accent4"/>
                </a:solidFill>
                <a:latin typeface="Arial" charset="0"/>
                <a:ea typeface="Arial" charset="0"/>
                <a:cs typeface="Arial" charset="0"/>
              </a:defRPr>
            </a:lvl1pPr>
          </a:lstStyle>
          <a:p>
            <a:r>
              <a:rPr lang="en-US" dirty="0"/>
              <a:t>CLICK TO EDIT MASTER TITLE STYLE</a:t>
            </a:r>
          </a:p>
        </p:txBody>
      </p:sp>
      <p:sp>
        <p:nvSpPr>
          <p:cNvPr id="11" name="Rectangle 10"/>
          <p:cNvSpPr/>
          <p:nvPr userDrawn="1"/>
        </p:nvSpPr>
        <p:spPr>
          <a:xfrm>
            <a:off x="0" y="6046470"/>
            <a:ext cx="1965960" cy="811530"/>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9102" y="6240983"/>
            <a:ext cx="1150958" cy="422503"/>
          </a:xfrm>
          <a:prstGeom prst="rect">
            <a:avLst/>
          </a:prstGeom>
        </p:spPr>
      </p:pic>
      <p:sp>
        <p:nvSpPr>
          <p:cNvPr id="13" name="Rectangle 12"/>
          <p:cNvSpPr/>
          <p:nvPr userDrawn="1"/>
        </p:nvSpPr>
        <p:spPr>
          <a:xfrm>
            <a:off x="0" y="0"/>
            <a:ext cx="12192000" cy="127572"/>
          </a:xfrm>
          <a:prstGeom prst="rect">
            <a:avLst/>
          </a:prstGeom>
          <a:solidFill>
            <a:srgbClr val="38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p:cNvSpPr>
            <a:spLocks noGrp="1"/>
          </p:cNvSpPr>
          <p:nvPr>
            <p:ph type="pic" sz="quarter" idx="11"/>
          </p:nvPr>
        </p:nvSpPr>
        <p:spPr>
          <a:xfrm>
            <a:off x="6217920" y="1156272"/>
            <a:ext cx="5504862" cy="4605338"/>
          </a:xfrm>
          <a:prstGeom prst="rect">
            <a:avLst/>
          </a:prstGeom>
        </p:spPr>
        <p:txBody>
          <a:bodyPr/>
          <a:lstStyle>
            <a:lvl1pPr>
              <a:defRPr>
                <a:solidFill>
                  <a:schemeClr val="accent4"/>
                </a:solidFill>
              </a:defRPr>
            </a:lvl1pPr>
          </a:lstStyle>
          <a:p>
            <a:endParaRPr lang="en-US"/>
          </a:p>
        </p:txBody>
      </p:sp>
    </p:spTree>
    <p:extLst>
      <p:ext uri="{BB962C8B-B14F-4D97-AF65-F5344CB8AC3E}">
        <p14:creationId xmlns:p14="http://schemas.microsoft.com/office/powerpoint/2010/main" val="50026452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sp>
        <p:nvSpPr>
          <p:cNvPr id="8" name="Rectangle 7"/>
          <p:cNvSpPr/>
          <p:nvPr userDrawn="1"/>
        </p:nvSpPr>
        <p:spPr>
          <a:xfrm>
            <a:off x="1965959" y="6046470"/>
            <a:ext cx="10226041" cy="811530"/>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p:cNvSpPr>
            <a:spLocks noGrp="1"/>
          </p:cNvSpPr>
          <p:nvPr>
            <p:ph type="body" sz="quarter" idx="10" hasCustomPrompt="1"/>
          </p:nvPr>
        </p:nvSpPr>
        <p:spPr>
          <a:xfrm>
            <a:off x="469218" y="1156272"/>
            <a:ext cx="5531532" cy="4604448"/>
          </a:xfrm>
          <a:prstGeom prst="rect">
            <a:avLst/>
          </a:prstGeom>
        </p:spPr>
        <p:txBody>
          <a:bodyPr lIns="0"/>
          <a:lstStyle>
            <a:lvl1pPr marL="342900" indent="-342900">
              <a:lnSpc>
                <a:spcPct val="100000"/>
              </a:lnSpc>
              <a:buClr>
                <a:srgbClr val="38536C"/>
              </a:buClr>
              <a:buFont typeface="Arial" charset="0"/>
              <a:buChar char="•"/>
              <a:defRPr sz="2000">
                <a:solidFill>
                  <a:schemeClr val="accent4"/>
                </a:solidFill>
                <a:latin typeface="Arial" charset="0"/>
                <a:ea typeface="Arial" charset="0"/>
                <a:cs typeface="Arial" charset="0"/>
              </a:defRPr>
            </a:lvl1pPr>
            <a:lvl2pPr marL="800100" indent="-342900">
              <a:lnSpc>
                <a:spcPct val="100000"/>
              </a:lnSpc>
              <a:buClr>
                <a:schemeClr val="accent2"/>
              </a:buClr>
              <a:buFont typeface="Arial" panose="020B0604020202020204" pitchFamily="34" charset="0"/>
              <a:buChar char="•"/>
              <a:defRPr sz="2000">
                <a:solidFill>
                  <a:schemeClr val="accent4"/>
                </a:solidFill>
                <a:latin typeface="Arial" charset="0"/>
                <a:ea typeface="Arial" charset="0"/>
                <a:cs typeface="Arial" charset="0"/>
              </a:defRPr>
            </a:lvl2pPr>
            <a:lvl3pPr marL="914400" indent="0">
              <a:buNone/>
              <a:defRPr sz="2400">
                <a:solidFill>
                  <a:srgbClr val="5B5D5A"/>
                </a:solidFill>
                <a:latin typeface="Arial" charset="0"/>
                <a:ea typeface="Arial" charset="0"/>
                <a:cs typeface="Arial" charset="0"/>
              </a:defRPr>
            </a:lvl3pPr>
            <a:lvl4pPr marL="1371600" indent="0">
              <a:buNone/>
              <a:defRPr sz="2400">
                <a:solidFill>
                  <a:srgbClr val="5B5D5A"/>
                </a:solidFill>
                <a:latin typeface="Arial" charset="0"/>
                <a:ea typeface="Arial" charset="0"/>
                <a:cs typeface="Arial" charset="0"/>
              </a:defRPr>
            </a:lvl4pPr>
            <a:lvl5pPr marL="1828800" indent="0">
              <a:buNone/>
              <a:defRPr sz="2400">
                <a:solidFill>
                  <a:srgbClr val="5B5D5A"/>
                </a:solidFill>
                <a:latin typeface="Arial" charset="0"/>
                <a:ea typeface="Arial" charset="0"/>
                <a:cs typeface="Arial" charset="0"/>
              </a:defRPr>
            </a:lvl5pPr>
          </a:lstStyle>
          <a:p>
            <a:pPr lvl="0"/>
            <a:r>
              <a:rPr lang="en-US" dirty="0"/>
              <a:t>Click to edit Master text styles</a:t>
            </a:r>
          </a:p>
          <a:p>
            <a:pPr lvl="1"/>
            <a:endParaRPr lang="en-US" dirty="0"/>
          </a:p>
        </p:txBody>
      </p:sp>
      <p:sp>
        <p:nvSpPr>
          <p:cNvPr id="10" name="Title 4"/>
          <p:cNvSpPr>
            <a:spLocks noGrp="1"/>
          </p:cNvSpPr>
          <p:nvPr>
            <p:ph type="title" hasCustomPrompt="1"/>
          </p:nvPr>
        </p:nvSpPr>
        <p:spPr>
          <a:xfrm>
            <a:off x="469218" y="346990"/>
            <a:ext cx="11253564" cy="548437"/>
          </a:xfrm>
          <a:prstGeom prst="rect">
            <a:avLst/>
          </a:prstGeom>
          <a:ln>
            <a:noFill/>
          </a:ln>
        </p:spPr>
        <p:style>
          <a:lnRef idx="2">
            <a:schemeClr val="accent2"/>
          </a:lnRef>
          <a:fillRef idx="1">
            <a:schemeClr val="lt1"/>
          </a:fillRef>
          <a:effectRef idx="0">
            <a:schemeClr val="accent2"/>
          </a:effectRef>
          <a:fontRef idx="none"/>
        </p:style>
        <p:txBody>
          <a:bodyPr lIns="0" tIns="91440" anchor="ctr"/>
          <a:lstStyle>
            <a:lvl1pPr algn="l">
              <a:defRPr sz="2800" u="none">
                <a:solidFill>
                  <a:schemeClr val="accent4"/>
                </a:solidFill>
                <a:latin typeface="Arial" charset="0"/>
                <a:ea typeface="Arial" charset="0"/>
                <a:cs typeface="Arial" charset="0"/>
              </a:defRPr>
            </a:lvl1pPr>
          </a:lstStyle>
          <a:p>
            <a:r>
              <a:rPr lang="en-US" dirty="0"/>
              <a:t>CLICK TO EDIT MASTER TITLE STYLE</a:t>
            </a:r>
          </a:p>
        </p:txBody>
      </p:sp>
      <p:sp>
        <p:nvSpPr>
          <p:cNvPr id="11" name="Rectangle 10"/>
          <p:cNvSpPr/>
          <p:nvPr userDrawn="1"/>
        </p:nvSpPr>
        <p:spPr>
          <a:xfrm>
            <a:off x="0" y="6046470"/>
            <a:ext cx="1965960" cy="811530"/>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9102" y="6240983"/>
            <a:ext cx="1150958" cy="422503"/>
          </a:xfrm>
          <a:prstGeom prst="rect">
            <a:avLst/>
          </a:prstGeom>
        </p:spPr>
      </p:pic>
      <p:sp>
        <p:nvSpPr>
          <p:cNvPr id="13" name="Rectangle 12"/>
          <p:cNvSpPr/>
          <p:nvPr userDrawn="1"/>
        </p:nvSpPr>
        <p:spPr>
          <a:xfrm>
            <a:off x="0" y="0"/>
            <a:ext cx="12192000" cy="127572"/>
          </a:xfrm>
          <a:prstGeom prst="rect">
            <a:avLst/>
          </a:prstGeom>
          <a:solidFill>
            <a:srgbClr val="38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p:cNvSpPr>
            <a:spLocks noGrp="1"/>
          </p:cNvSpPr>
          <p:nvPr>
            <p:ph type="body" sz="quarter" idx="11" hasCustomPrompt="1"/>
          </p:nvPr>
        </p:nvSpPr>
        <p:spPr>
          <a:xfrm>
            <a:off x="6191250" y="1156272"/>
            <a:ext cx="5531532" cy="4604448"/>
          </a:xfrm>
          <a:prstGeom prst="rect">
            <a:avLst/>
          </a:prstGeom>
        </p:spPr>
        <p:txBody>
          <a:bodyPr lIns="0"/>
          <a:lstStyle>
            <a:lvl1pPr marL="342900" indent="-342900">
              <a:lnSpc>
                <a:spcPct val="100000"/>
              </a:lnSpc>
              <a:buClr>
                <a:srgbClr val="38536C"/>
              </a:buClr>
              <a:buFont typeface="Arial" charset="0"/>
              <a:buChar char="•"/>
              <a:defRPr sz="2000">
                <a:solidFill>
                  <a:schemeClr val="accent4"/>
                </a:solidFill>
                <a:latin typeface="Arial" charset="0"/>
                <a:ea typeface="Arial" charset="0"/>
                <a:cs typeface="Arial" charset="0"/>
              </a:defRPr>
            </a:lvl1pPr>
            <a:lvl2pPr marL="800100" indent="-342900">
              <a:buClr>
                <a:schemeClr val="accent2"/>
              </a:buClr>
              <a:buFont typeface="Arial" panose="020B0604020202020204" pitchFamily="34" charset="0"/>
              <a:buChar char="•"/>
              <a:defRPr sz="2000">
                <a:solidFill>
                  <a:schemeClr val="accent4"/>
                </a:solidFill>
                <a:latin typeface="Arial" charset="0"/>
                <a:ea typeface="Arial" charset="0"/>
                <a:cs typeface="Arial" charset="0"/>
              </a:defRPr>
            </a:lvl2pPr>
            <a:lvl3pPr marL="914400" indent="0">
              <a:buNone/>
              <a:defRPr sz="2400">
                <a:solidFill>
                  <a:srgbClr val="5B5D5A"/>
                </a:solidFill>
                <a:latin typeface="Arial" charset="0"/>
                <a:ea typeface="Arial" charset="0"/>
                <a:cs typeface="Arial" charset="0"/>
              </a:defRPr>
            </a:lvl3pPr>
            <a:lvl4pPr marL="1371600" indent="0">
              <a:buNone/>
              <a:defRPr sz="2400">
                <a:solidFill>
                  <a:srgbClr val="5B5D5A"/>
                </a:solidFill>
                <a:latin typeface="Arial" charset="0"/>
                <a:ea typeface="Arial" charset="0"/>
                <a:cs typeface="Arial" charset="0"/>
              </a:defRPr>
            </a:lvl4pPr>
            <a:lvl5pPr marL="1828800" indent="0">
              <a:buNone/>
              <a:defRPr sz="2400">
                <a:solidFill>
                  <a:srgbClr val="5B5D5A"/>
                </a:solidFill>
                <a:latin typeface="Arial" charset="0"/>
                <a:ea typeface="Arial" charset="0"/>
                <a:cs typeface="Arial" charset="0"/>
              </a:defRPr>
            </a:lvl5pPr>
          </a:lstStyle>
          <a:p>
            <a:pPr lvl="0"/>
            <a:r>
              <a:rPr lang="en-US" dirty="0"/>
              <a:t>Click to edit Master text styles</a:t>
            </a:r>
          </a:p>
          <a:p>
            <a:pPr lvl="1"/>
            <a:endParaRPr lang="en-US" dirty="0"/>
          </a:p>
        </p:txBody>
      </p:sp>
    </p:spTree>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7" name="Rectangle 6"/>
          <p:cNvSpPr/>
          <p:nvPr userDrawn="1"/>
        </p:nvSpPr>
        <p:spPr>
          <a:xfrm>
            <a:off x="1965959" y="6046470"/>
            <a:ext cx="10226041" cy="811530"/>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hasCustomPrompt="1"/>
          </p:nvPr>
        </p:nvSpPr>
        <p:spPr>
          <a:xfrm>
            <a:off x="469218" y="346990"/>
            <a:ext cx="11253564" cy="548437"/>
          </a:xfrm>
          <a:prstGeom prst="rect">
            <a:avLst/>
          </a:prstGeom>
          <a:ln>
            <a:noFill/>
          </a:ln>
        </p:spPr>
        <p:style>
          <a:lnRef idx="2">
            <a:schemeClr val="accent2"/>
          </a:lnRef>
          <a:fillRef idx="1">
            <a:schemeClr val="lt1"/>
          </a:fillRef>
          <a:effectRef idx="0">
            <a:schemeClr val="accent2"/>
          </a:effectRef>
          <a:fontRef idx="none"/>
        </p:style>
        <p:txBody>
          <a:bodyPr lIns="0" tIns="91440" anchor="ctr"/>
          <a:lstStyle>
            <a:lvl1pPr algn="l">
              <a:defRPr sz="2800" u="none">
                <a:solidFill>
                  <a:schemeClr val="accent4"/>
                </a:solidFill>
                <a:latin typeface="Arial" charset="0"/>
                <a:ea typeface="Arial" charset="0"/>
                <a:cs typeface="Arial" charset="0"/>
              </a:defRPr>
            </a:lvl1pPr>
          </a:lstStyle>
          <a:p>
            <a:r>
              <a:rPr lang="en-US" dirty="0"/>
              <a:t>CLICK TO EDIT MASTER TITLE STYLE</a:t>
            </a:r>
          </a:p>
        </p:txBody>
      </p:sp>
      <p:sp>
        <p:nvSpPr>
          <p:cNvPr id="2" name="Rectangle 1"/>
          <p:cNvSpPr/>
          <p:nvPr userDrawn="1"/>
        </p:nvSpPr>
        <p:spPr>
          <a:xfrm>
            <a:off x="0" y="6046470"/>
            <a:ext cx="1965960" cy="811530"/>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9102" y="6240983"/>
            <a:ext cx="1150958" cy="422503"/>
          </a:xfrm>
          <a:prstGeom prst="rect">
            <a:avLst/>
          </a:prstGeom>
        </p:spPr>
      </p:pic>
      <p:sp>
        <p:nvSpPr>
          <p:cNvPr id="10" name="Rectangle 9"/>
          <p:cNvSpPr/>
          <p:nvPr userDrawn="1"/>
        </p:nvSpPr>
        <p:spPr>
          <a:xfrm>
            <a:off x="0" y="0"/>
            <a:ext cx="12192000" cy="127572"/>
          </a:xfrm>
          <a:prstGeom prst="rect">
            <a:avLst/>
          </a:prstGeom>
          <a:solidFill>
            <a:srgbClr val="38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9681262"/>
      </p:ext>
    </p:extLst>
  </p:cSld>
  <p:clrMapOvr>
    <a:masterClrMapping/>
  </p:clrMapOvr>
  <p:extLst>
    <p:ext uri="{DCECCB84-F9BA-43D5-87BE-67443E8EF086}">
      <p15:sldGuideLst xmlns:p15="http://schemas.microsoft.com/office/powerpoint/2012/main">
        <p15:guide id="23" pos="3840">
          <p15:clr>
            <a:srgbClr val="FBAE40"/>
          </p15:clr>
        </p15:guide>
        <p15:guide id="2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3157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ext Two Column">
    <p:spTree>
      <p:nvGrpSpPr>
        <p:cNvPr id="1" name=""/>
        <p:cNvGrpSpPr/>
        <p:nvPr/>
      </p:nvGrpSpPr>
      <p:grpSpPr>
        <a:xfrm>
          <a:off x="0" y="0"/>
          <a:ext cx="0" cy="0"/>
          <a:chOff x="0" y="0"/>
          <a:chExt cx="0" cy="0"/>
        </a:xfrm>
      </p:grpSpPr>
      <p:sp>
        <p:nvSpPr>
          <p:cNvPr id="8" name="Rectangle 7"/>
          <p:cNvSpPr/>
          <p:nvPr userDrawn="1"/>
        </p:nvSpPr>
        <p:spPr>
          <a:xfrm>
            <a:off x="1965959" y="6046470"/>
            <a:ext cx="10226041" cy="811530"/>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p:cNvSpPr>
            <a:spLocks noGrp="1"/>
          </p:cNvSpPr>
          <p:nvPr>
            <p:ph type="title" hasCustomPrompt="1"/>
          </p:nvPr>
        </p:nvSpPr>
        <p:spPr>
          <a:xfrm>
            <a:off x="469218" y="346990"/>
            <a:ext cx="11253564" cy="548437"/>
          </a:xfrm>
          <a:prstGeom prst="rect">
            <a:avLst/>
          </a:prstGeom>
          <a:ln>
            <a:noFill/>
          </a:ln>
        </p:spPr>
        <p:style>
          <a:lnRef idx="2">
            <a:schemeClr val="accent2"/>
          </a:lnRef>
          <a:fillRef idx="1">
            <a:schemeClr val="lt1"/>
          </a:fillRef>
          <a:effectRef idx="0">
            <a:schemeClr val="accent2"/>
          </a:effectRef>
          <a:fontRef idx="none"/>
        </p:style>
        <p:txBody>
          <a:bodyPr lIns="0" tIns="91440" anchor="ctr"/>
          <a:lstStyle>
            <a:lvl1pPr algn="l">
              <a:defRPr sz="2800" u="none">
                <a:solidFill>
                  <a:schemeClr val="accent4"/>
                </a:solidFill>
                <a:latin typeface="Arial" charset="0"/>
                <a:ea typeface="Arial" charset="0"/>
                <a:cs typeface="Arial" charset="0"/>
              </a:defRPr>
            </a:lvl1pPr>
          </a:lstStyle>
          <a:p>
            <a:r>
              <a:rPr lang="en-US" dirty="0"/>
              <a:t>CLICK TO EDIT MASTER TITLE STYLE</a:t>
            </a:r>
          </a:p>
        </p:txBody>
      </p:sp>
      <p:sp>
        <p:nvSpPr>
          <p:cNvPr id="11" name="Rectangle 10"/>
          <p:cNvSpPr/>
          <p:nvPr userDrawn="1"/>
        </p:nvSpPr>
        <p:spPr>
          <a:xfrm>
            <a:off x="0" y="6046470"/>
            <a:ext cx="1965960" cy="811530"/>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9102" y="6240983"/>
            <a:ext cx="1150958" cy="422503"/>
          </a:xfrm>
          <a:prstGeom prst="rect">
            <a:avLst/>
          </a:prstGeom>
        </p:spPr>
      </p:pic>
      <p:sp>
        <p:nvSpPr>
          <p:cNvPr id="13" name="Rectangle 12"/>
          <p:cNvSpPr/>
          <p:nvPr userDrawn="1"/>
        </p:nvSpPr>
        <p:spPr>
          <a:xfrm>
            <a:off x="0" y="0"/>
            <a:ext cx="12192000" cy="127572"/>
          </a:xfrm>
          <a:prstGeom prst="rect">
            <a:avLst/>
          </a:prstGeom>
          <a:solidFill>
            <a:srgbClr val="38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488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490050"/>
      </p:ext>
    </p:extLst>
  </p:cSld>
  <p:clrMap bg1="lt1" tx1="dk1" bg2="lt2" tx2="dk2" accent1="accent1" accent2="accent2" accent3="accent3" accent4="accent4" accent5="accent5" accent6="accent6" hlink="hlink" folHlink="folHlink"/>
  <p:sldLayoutIdLst>
    <p:sldLayoutId id="2147483655" r:id="rId1"/>
    <p:sldLayoutId id="2147483651" r:id="rId2"/>
    <p:sldLayoutId id="2147483663" r:id="rId3"/>
    <p:sldLayoutId id="2147483656" r:id="rId4"/>
    <p:sldLayoutId id="2147483652" r:id="rId5"/>
    <p:sldLayoutId id="2147483657" r:id="rId6"/>
    <p:sldLayoutId id="2147483662" r:id="rId7"/>
    <p:sldLayoutId id="2147483658"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65.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128.png"/><Relationship Id="rId4" Type="http://schemas.openxmlformats.org/officeDocument/2006/relationships/image" Target="../media/image127.png"/></Relationships>
</file>

<file path=ppt/slides/_rels/slide7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131.png"/></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133.png"/></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image" Target="../media/image142.tiff"/><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mailto:TechSupport@DMP.com" TargetMode="External"/><Relationship Id="rId1" Type="http://schemas.openxmlformats.org/officeDocument/2006/relationships/slideLayout" Target="../slideLayouts/slideLayout7.xml"/><Relationship Id="rId5" Type="http://schemas.openxmlformats.org/officeDocument/2006/relationships/image" Target="../media/image149.jpeg"/><Relationship Id="rId4" Type="http://schemas.openxmlformats.org/officeDocument/2006/relationships/image" Target="../media/image148.png"/></Relationships>
</file>

<file path=ppt/slides/_rels/slide9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jpeg"/><Relationship Id="rId7" Type="http://schemas.openxmlformats.org/officeDocument/2006/relationships/image" Target="../media/image154.png"/><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p:cNvSpPr>
          <p:nvPr/>
        </p:nvSpPr>
        <p:spPr>
          <a:xfrm>
            <a:off x="342900" y="2548683"/>
            <a:ext cx="4017560" cy="1477328"/>
          </a:xfrm>
          <a:prstGeom prst="rect">
            <a:avLst/>
          </a:prstGeom>
          <a:noFill/>
        </p:spPr>
        <p:txBody>
          <a:bodyPr wrap="square" lIns="0" rtlCol="0">
            <a:spAutoFit/>
          </a:bodyPr>
          <a:lstStyle/>
          <a:p>
            <a:r>
              <a:rPr lang="en-US" sz="3600" b="1" dirty="0">
                <a:solidFill>
                  <a:schemeClr val="accent4"/>
                </a:solidFill>
                <a:latin typeface="Arial" charset="0"/>
                <a:ea typeface="Arial" charset="0"/>
                <a:cs typeface="Arial" charset="0"/>
              </a:rPr>
              <a:t>Digital Monitoring Products</a:t>
            </a:r>
          </a:p>
          <a:p>
            <a:r>
              <a:rPr lang="en-US" dirty="0" err="1">
                <a:solidFill>
                  <a:schemeClr val="accent5"/>
                </a:solidFill>
                <a:latin typeface="Arial" charset="0"/>
                <a:ea typeface="Arial" charset="0"/>
                <a:cs typeface="Arial" charset="0"/>
              </a:rPr>
              <a:t>EcoSystem</a:t>
            </a:r>
            <a:r>
              <a:rPr lang="en-US" dirty="0">
                <a:solidFill>
                  <a:schemeClr val="accent5"/>
                </a:solidFill>
                <a:latin typeface="Arial" charset="0"/>
                <a:ea typeface="Arial" charset="0"/>
                <a:cs typeface="Arial" charset="0"/>
              </a:rPr>
              <a:t> Application Sales Training</a:t>
            </a:r>
          </a:p>
        </p:txBody>
      </p:sp>
      <p:pic>
        <p:nvPicPr>
          <p:cNvPr id="3" name="Picture 2">
            <a:extLst>
              <a:ext uri="{FF2B5EF4-FFF2-40B4-BE49-F238E27FC236}">
                <a16:creationId xmlns:a16="http://schemas.microsoft.com/office/drawing/2014/main" id="{49D331F5-4CBF-3442-ACEF-BC588495B7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900" y="2100930"/>
            <a:ext cx="1103301" cy="405220"/>
          </a:xfrm>
          <a:prstGeom prst="rect">
            <a:avLst/>
          </a:prstGeom>
        </p:spPr>
      </p:pic>
      <p:sp>
        <p:nvSpPr>
          <p:cNvPr id="4" name="Rectangle 3">
            <a:extLst>
              <a:ext uri="{FF2B5EF4-FFF2-40B4-BE49-F238E27FC236}">
                <a16:creationId xmlns:a16="http://schemas.microsoft.com/office/drawing/2014/main" id="{6E89D503-993A-3344-85A8-73E8CE0FF1B6}"/>
              </a:ext>
            </a:extLst>
          </p:cNvPr>
          <p:cNvSpPr/>
          <p:nvPr/>
        </p:nvSpPr>
        <p:spPr>
          <a:xfrm>
            <a:off x="342900" y="6335671"/>
            <a:ext cx="2716258" cy="230832"/>
          </a:xfrm>
          <a:prstGeom prst="rect">
            <a:avLst/>
          </a:prstGeom>
        </p:spPr>
        <p:txBody>
          <a:bodyPr wrap="square" lIns="0">
            <a:spAutoFit/>
          </a:bodyPr>
          <a:lstStyle/>
          <a:p>
            <a:r>
              <a:rPr lang="en-US" sz="900" dirty="0">
                <a:solidFill>
                  <a:schemeClr val="accent4">
                    <a:lumMod val="95000"/>
                    <a:lumOff val="5000"/>
                  </a:schemeClr>
                </a:solidFill>
              </a:rPr>
              <a:t>© 2019 Digital Monitoring Products, Inc. – 19211</a:t>
            </a:r>
          </a:p>
        </p:txBody>
      </p:sp>
    </p:spTree>
    <p:extLst>
      <p:ext uri="{BB962C8B-B14F-4D97-AF65-F5344CB8AC3E}">
        <p14:creationId xmlns:p14="http://schemas.microsoft.com/office/powerpoint/2010/main" val="856384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18" y="346990"/>
            <a:ext cx="11253564" cy="548437"/>
          </a:xfrm>
        </p:spPr>
        <p:txBody>
          <a:bodyPr/>
          <a:lstStyle/>
          <a:p>
            <a:r>
              <a:rPr lang="en-US" altLang="en-US" sz="2400" dirty="0"/>
              <a:t>MAIN STREET SECURITY – WIRELESS SOLUTIONS – </a:t>
            </a:r>
            <a:r>
              <a:rPr lang="en-US" altLang="en-US" sz="2400" dirty="0" err="1"/>
              <a:t>XTLplus</a:t>
            </a:r>
            <a:r>
              <a:rPr lang="en-US" altLang="en-US" sz="2400" dirty="0"/>
              <a:t> and </a:t>
            </a:r>
            <a:r>
              <a:rPr lang="en-US" altLang="en-US" sz="2400" dirty="0" err="1"/>
              <a:t>XTLtouch</a:t>
            </a:r>
            <a:r>
              <a:rPr lang="en-US" altLang="en-US" sz="2400" baseline="30000" dirty="0"/>
              <a:t> ™</a:t>
            </a:r>
            <a:endParaRPr lang="en-US" altLang="en-US" sz="2400" dirty="0">
              <a:ea typeface="ＭＳ Ｐゴシック" panose="020B0600070205080204" pitchFamily="34" charset="-128"/>
            </a:endParaRPr>
          </a:p>
        </p:txBody>
      </p:sp>
      <p:graphicFrame>
        <p:nvGraphicFramePr>
          <p:cNvPr id="3" name="Table 2"/>
          <p:cNvGraphicFramePr>
            <a:graphicFrameLocks noGrp="1"/>
          </p:cNvGraphicFramePr>
          <p:nvPr>
            <p:extLst>
              <p:ext uri="{D42A27DB-BD31-4B8C-83A1-F6EECF244321}">
                <p14:modId xmlns:p14="http://schemas.microsoft.com/office/powerpoint/2010/main" val="2070260814"/>
              </p:ext>
            </p:extLst>
          </p:nvPr>
        </p:nvGraphicFramePr>
        <p:xfrm>
          <a:off x="2525406" y="1879346"/>
          <a:ext cx="7141188" cy="3225800"/>
        </p:xfrm>
        <a:graphic>
          <a:graphicData uri="http://schemas.openxmlformats.org/drawingml/2006/table">
            <a:tbl>
              <a:tblPr firstRow="1" bandRow="1">
                <a:tableStyleId>{F5AB1C69-6EDB-4FF4-983F-18BD219EF322}</a:tableStyleId>
              </a:tblPr>
              <a:tblGrid>
                <a:gridCol w="302638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tblGrid>
              <a:tr h="0">
                <a:tc>
                  <a:txBody>
                    <a:bodyPr/>
                    <a:lstStyle/>
                    <a:p>
                      <a:r>
                        <a:rPr lang="en-US" sz="1200" dirty="0"/>
                        <a:t>Panel Specification</a:t>
                      </a:r>
                      <a:endParaRPr lang="en-US" sz="1200" b="0" i="0" dirty="0">
                        <a:solidFill>
                          <a:schemeClr val="bg1"/>
                        </a:solidFill>
                        <a:latin typeface="Arial" charset="0"/>
                        <a:ea typeface="Arial" charset="0"/>
                        <a:cs typeface="Arial" charset="0"/>
                      </a:endParaRPr>
                    </a:p>
                  </a:txBody>
                  <a:tcPr anchor="ctr"/>
                </a:tc>
                <a:tc>
                  <a:txBody>
                    <a:bodyPr/>
                    <a:lstStyle/>
                    <a:p>
                      <a:pPr algn="ctr" fontAlgn="ctr"/>
                      <a:r>
                        <a:rPr lang="en-US" sz="1200" u="none" strike="noStrike" dirty="0" err="1">
                          <a:effectLst/>
                        </a:rPr>
                        <a:t>XTLplus</a:t>
                      </a:r>
                      <a:r>
                        <a:rPr lang="en-US" sz="1200" u="none" strike="noStrike" dirty="0">
                          <a:effectLst/>
                        </a:rPr>
                        <a:t>/</a:t>
                      </a:r>
                      <a:br>
                        <a:rPr lang="en-US" sz="1200" u="none" strike="noStrike" dirty="0">
                          <a:effectLst/>
                        </a:rPr>
                      </a:br>
                      <a:r>
                        <a:rPr lang="en-US" sz="1200" u="none" strike="noStrike" dirty="0" err="1">
                          <a:effectLst/>
                        </a:rPr>
                        <a:t>XTLtouch</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2GIG  GC3</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Lynx 7000</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0"/>
                  </a:ext>
                </a:extLst>
              </a:tr>
              <a:tr h="0">
                <a:tc>
                  <a:txBody>
                    <a:bodyPr/>
                    <a:lstStyle/>
                    <a:p>
                      <a:pPr algn="l" fontAlgn="ctr"/>
                      <a:r>
                        <a:rPr lang="en-US" sz="1200" u="none" strike="noStrike" dirty="0">
                          <a:effectLst/>
                        </a:rPr>
                        <a:t>Number of possible hardwired zones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0</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2</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1</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1"/>
                  </a:ext>
                </a:extLst>
              </a:tr>
              <a:tr h="0">
                <a:tc>
                  <a:txBody>
                    <a:bodyPr/>
                    <a:lstStyle/>
                    <a:p>
                      <a:pPr algn="l" fontAlgn="ctr"/>
                      <a:r>
                        <a:rPr lang="en-US" sz="1200" u="none" strike="noStrike" dirty="0">
                          <a:effectLst/>
                        </a:rPr>
                        <a:t>Total number of zones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dirty="0">
                          <a:effectLst/>
                        </a:rPr>
                        <a:t>99</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ru-RU"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2"/>
                  </a:ext>
                </a:extLst>
              </a:tr>
              <a:tr h="0">
                <a:tc>
                  <a:txBody>
                    <a:bodyPr/>
                    <a:lstStyle/>
                    <a:p>
                      <a:pPr algn="l" fontAlgn="ctr"/>
                      <a:r>
                        <a:rPr lang="en-US" sz="1200" u="none" strike="noStrike" dirty="0">
                          <a:effectLst/>
                        </a:rPr>
                        <a:t>Number of possible wireless zones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b="0" i="0" u="none" strike="noStrike" dirty="0">
                          <a:solidFill>
                            <a:schemeClr val="accent4"/>
                          </a:solidFill>
                          <a:effectLst/>
                          <a:latin typeface="Arial" charset="0"/>
                          <a:ea typeface="Arial" charset="0"/>
                          <a:cs typeface="Arial" charset="0"/>
                        </a:rPr>
                        <a:t>99</a:t>
                      </a:r>
                    </a:p>
                  </a:txBody>
                  <a:tcPr marL="12700" marR="12700" marT="12700" marB="0" anchor="ctr"/>
                </a:tc>
                <a:tc>
                  <a:txBody>
                    <a:bodyPr/>
                    <a:lstStyle/>
                    <a:p>
                      <a:pPr algn="ctr" fontAlgn="ctr"/>
                      <a:r>
                        <a:rPr lang="is-IS" sz="1200" u="none" strike="noStrike" dirty="0">
                          <a:effectLst/>
                        </a:rPr>
                        <a:t>100</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80</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3"/>
                  </a:ext>
                </a:extLst>
              </a:tr>
              <a:tr h="0">
                <a:tc>
                  <a:txBody>
                    <a:bodyPr/>
                    <a:lstStyle/>
                    <a:p>
                      <a:pPr algn="l" fontAlgn="ctr"/>
                      <a:r>
                        <a:rPr lang="en-US" sz="1200" u="none" strike="noStrike" dirty="0">
                          <a:effectLst/>
                        </a:rPr>
                        <a:t>Number of areas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dirty="0">
                          <a:effectLst/>
                        </a:rPr>
                        <a:t>6</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4"/>
                  </a:ext>
                </a:extLst>
              </a:tr>
              <a:tr h="0">
                <a:tc>
                  <a:txBody>
                    <a:bodyPr/>
                    <a:lstStyle/>
                    <a:p>
                      <a:pPr algn="l" fontAlgn="ctr"/>
                      <a:r>
                        <a:rPr lang="en-US" sz="1200" u="none" strike="noStrike" dirty="0">
                          <a:effectLst/>
                        </a:rPr>
                        <a:t>Number of user codes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dirty="0">
                          <a:effectLst/>
                        </a:rPr>
                        <a:t>99</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100</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48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5"/>
                  </a:ext>
                </a:extLst>
              </a:tr>
              <a:tr h="0">
                <a:tc>
                  <a:txBody>
                    <a:bodyPr/>
                    <a:lstStyle/>
                    <a:p>
                      <a:pPr algn="l" fontAlgn="ctr"/>
                      <a:r>
                        <a:rPr lang="en-US" sz="1200" u="none" strike="noStrike" dirty="0">
                          <a:effectLst/>
                        </a:rPr>
                        <a:t>Number of supervised keypads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b="0" i="0" u="none" strike="noStrike" dirty="0">
                          <a:solidFill>
                            <a:schemeClr val="accent5"/>
                          </a:solidFill>
                          <a:effectLst/>
                          <a:latin typeface="Arial" charset="0"/>
                          <a:ea typeface="Arial" charset="0"/>
                          <a:cs typeface="Arial" charset="0"/>
                        </a:rPr>
                        <a:t>7</a:t>
                      </a:r>
                    </a:p>
                  </a:txBody>
                  <a:tcPr marL="12700" marR="12700" marT="12700" marB="0" anchor="ctr"/>
                </a:tc>
                <a:tc>
                  <a:txBody>
                    <a:bodyPr/>
                    <a:lstStyle/>
                    <a:p>
                      <a:pPr algn="ctr" fontAlgn="ctr"/>
                      <a:r>
                        <a:rPr lang="en-US" sz="1200" u="none" strike="noStrike" dirty="0">
                          <a:effectLst/>
                        </a:rPr>
                        <a:t>4</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6"/>
                  </a:ext>
                </a:extLst>
              </a:tr>
              <a:tr h="0">
                <a:tc>
                  <a:txBody>
                    <a:bodyPr/>
                    <a:lstStyle/>
                    <a:p>
                      <a:pPr algn="l" fontAlgn="ctr"/>
                      <a:r>
                        <a:rPr lang="en-US" sz="1200" u="none" strike="noStrike" dirty="0">
                          <a:effectLst/>
                        </a:rPr>
                        <a:t>Number of supervised sirens, remote</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7"/>
                  </a:ext>
                </a:extLst>
              </a:tr>
              <a:tr h="0">
                <a:tc>
                  <a:txBody>
                    <a:bodyPr/>
                    <a:lstStyle/>
                    <a:p>
                      <a:pPr algn="l" fontAlgn="ctr"/>
                      <a:r>
                        <a:rPr lang="en-US" sz="1200" u="none" strike="noStrike" dirty="0">
                          <a:effectLst/>
                        </a:rPr>
                        <a:t>Remote firmware update</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IP or Cellular</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Cellular</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8"/>
                  </a:ext>
                </a:extLst>
              </a:tr>
              <a:tr h="0">
                <a:tc>
                  <a:txBody>
                    <a:bodyPr/>
                    <a:lstStyle/>
                    <a:p>
                      <a:pPr algn="l" fontAlgn="ctr"/>
                      <a:r>
                        <a:rPr lang="en-US" sz="1200" u="none" strike="noStrike" dirty="0">
                          <a:effectLst/>
                        </a:rPr>
                        <a:t>Wireless receiver frequency</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err="1">
                          <a:effectLst/>
                        </a:rPr>
                        <a:t>900MHz</a:t>
                      </a:r>
                      <a:r>
                        <a:rPr lang="en-US" sz="1200" u="none" strike="noStrike" baseline="0" dirty="0">
                          <a:effectLst/>
                        </a:rPr>
                        <a:t> spread spectrum</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345MHz single band</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Built-in</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9"/>
                  </a:ext>
                </a:extLst>
              </a:tr>
              <a:tr h="0">
                <a:tc>
                  <a:txBody>
                    <a:bodyPr/>
                    <a:lstStyle/>
                    <a:p>
                      <a:pPr algn="l" fontAlgn="ctr"/>
                      <a:r>
                        <a:rPr lang="en-US" sz="1200" u="none" strike="noStrike" dirty="0">
                          <a:effectLst/>
                        </a:rPr>
                        <a:t>Wireless range, line of sight in feet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dirty="0">
                          <a:effectLst/>
                        </a:rPr>
                        <a:t>1,200</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31808837"/>
              </p:ext>
            </p:extLst>
          </p:nvPr>
        </p:nvGraphicFramePr>
        <p:xfrm>
          <a:off x="2525406" y="1584554"/>
          <a:ext cx="7141188" cy="274320"/>
        </p:xfrm>
        <a:graphic>
          <a:graphicData uri="http://schemas.openxmlformats.org/drawingml/2006/table">
            <a:tbl>
              <a:tblPr bandRow="1">
                <a:tableStyleId>{775DCB02-9BB8-47FD-8907-85C794F793BA}</a:tableStyleId>
              </a:tblPr>
              <a:tblGrid>
                <a:gridCol w="302638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274320">
                <a:tc>
                  <a:txBody>
                    <a:bodyPr/>
                    <a:lstStyle/>
                    <a:p>
                      <a:endParaRPr lang="en-US" sz="1200" b="1" dirty="0">
                        <a:solidFill>
                          <a:schemeClr val="bg1"/>
                        </a:solidFill>
                        <a:latin typeface="Arial" charset="0"/>
                        <a:ea typeface="Arial" charset="0"/>
                        <a:cs typeface="Arial"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b="1" u="none" strike="noStrike" dirty="0">
                          <a:solidFill>
                            <a:schemeClr val="bg1"/>
                          </a:solidFill>
                          <a:effectLst/>
                        </a:rPr>
                        <a:t>DMP Solu</a:t>
                      </a:r>
                      <a:r>
                        <a:rPr lang="en-US" sz="1200" b="1" u="none" strike="noStrike" baseline="0" dirty="0">
                          <a:solidFill>
                            <a:schemeClr val="bg1"/>
                          </a:solidFill>
                          <a:effectLst/>
                        </a:rPr>
                        <a:t>tion</a:t>
                      </a:r>
                      <a:endParaRPr lang="en-US" sz="12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b="1" u="none" strike="noStrike" dirty="0">
                          <a:solidFill>
                            <a:schemeClr val="bg1"/>
                          </a:solidFill>
                          <a:effectLst/>
                        </a:rPr>
                        <a:t>Other</a:t>
                      </a:r>
                      <a:r>
                        <a:rPr lang="en-US" sz="1200" b="1" u="none" strike="noStrike" baseline="0" dirty="0">
                          <a:solidFill>
                            <a:schemeClr val="bg1"/>
                          </a:solidFill>
                          <a:effectLst/>
                        </a:rPr>
                        <a:t> Solution</a:t>
                      </a:r>
                      <a:endParaRPr lang="en-US" sz="12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00573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marL="0" indent="0">
              <a:lnSpc>
                <a:spcPct val="100000"/>
              </a:lnSpc>
              <a:buNone/>
            </a:pPr>
            <a:r>
              <a:rPr lang="en-US" dirty="0">
                <a:solidFill>
                  <a:schemeClr val="accent2"/>
                </a:solidFill>
              </a:rPr>
              <a:t>Questions to Ask</a:t>
            </a:r>
          </a:p>
          <a:p>
            <a:pPr>
              <a:lnSpc>
                <a:spcPct val="100000"/>
              </a:lnSpc>
            </a:pPr>
            <a:r>
              <a:rPr lang="en-US" altLang="en-US" dirty="0"/>
              <a:t>Do you need a system that can grow with your needs?  </a:t>
            </a:r>
          </a:p>
          <a:p>
            <a:pPr>
              <a:lnSpc>
                <a:spcPct val="100000"/>
              </a:lnSpc>
            </a:pPr>
            <a:r>
              <a:rPr lang="en-US" altLang="en-US" dirty="0"/>
              <a:t>Do you need more sensors, HD video, or automation?</a:t>
            </a:r>
          </a:p>
          <a:p>
            <a:pPr>
              <a:lnSpc>
                <a:spcPct val="100000"/>
              </a:lnSpc>
            </a:pPr>
            <a:r>
              <a:rPr lang="en-US" altLang="en-US" dirty="0"/>
              <a:t>Employee turnover – w</a:t>
            </a:r>
            <a:r>
              <a:rPr lang="en-US" altLang="en-US" sz="2000" dirty="0">
                <a:solidFill>
                  <a:schemeClr val="accent4"/>
                </a:solidFill>
              </a:rPr>
              <a:t>ho will manage employee user codes and access to the business?    </a:t>
            </a:r>
          </a:p>
          <a:p>
            <a:pPr>
              <a:lnSpc>
                <a:spcPct val="100000"/>
              </a:lnSpc>
            </a:pPr>
            <a:r>
              <a:rPr lang="en-US" altLang="en-US" dirty="0"/>
              <a:t>Do employees have access to all areas of your business?  </a:t>
            </a:r>
          </a:p>
          <a:p>
            <a:pPr>
              <a:lnSpc>
                <a:spcPct val="100000"/>
              </a:lnSpc>
            </a:pPr>
            <a:r>
              <a:rPr lang="en-US" altLang="en-US" dirty="0"/>
              <a:t>Would you like to restrict employee access?</a:t>
            </a:r>
          </a:p>
          <a:p>
            <a:pPr>
              <a:lnSpc>
                <a:spcPct val="100000"/>
              </a:lnSpc>
            </a:pPr>
            <a:r>
              <a:rPr lang="en-US" altLang="en-US" dirty="0"/>
              <a:t>Would you like to know how many times your entry door is opened every day?  </a:t>
            </a:r>
            <a:br>
              <a:rPr lang="en-US" altLang="en-US" dirty="0"/>
            </a:br>
            <a:r>
              <a:rPr lang="en-US" altLang="en-US" dirty="0"/>
              <a:t>(Sales, advertising dollars)</a:t>
            </a:r>
          </a:p>
          <a:p>
            <a:pPr>
              <a:lnSpc>
                <a:spcPct val="100000"/>
              </a:lnSpc>
            </a:pPr>
            <a:r>
              <a:rPr lang="en-US" altLang="en-US" dirty="0"/>
              <a:t>Do you want remote control of your security system to add, edit, and delete user codes, arm/disarm by area, and manage multiple locations from one app?</a:t>
            </a:r>
          </a:p>
        </p:txBody>
      </p:sp>
      <p:sp>
        <p:nvSpPr>
          <p:cNvPr id="2" name="Title 1"/>
          <p:cNvSpPr>
            <a:spLocks noGrp="1"/>
          </p:cNvSpPr>
          <p:nvPr>
            <p:ph type="title"/>
          </p:nvPr>
        </p:nvSpPr>
        <p:spPr/>
        <p:txBody>
          <a:bodyPr/>
          <a:lstStyle/>
          <a:p>
            <a:r>
              <a:rPr lang="en-US" altLang="en-US" sz="2400" dirty="0"/>
              <a:t>MAIN STREET SECURITY – WIRELESS SOLUTIONS – </a:t>
            </a:r>
            <a:r>
              <a:rPr lang="en-US" altLang="en-US" sz="2400" dirty="0" err="1"/>
              <a:t>XTLplus</a:t>
            </a:r>
            <a:r>
              <a:rPr lang="en-US" altLang="en-US" sz="2400" dirty="0"/>
              <a:t> and </a:t>
            </a:r>
            <a:r>
              <a:rPr lang="en-US" altLang="en-US" sz="2400" dirty="0" err="1"/>
              <a:t>XTLtouch</a:t>
            </a:r>
            <a:r>
              <a:rPr lang="en-US" altLang="en-US" sz="2400" baseline="30000" dirty="0"/>
              <a:t> ™</a:t>
            </a:r>
            <a:endParaRPr lang="en-US" altLang="en-US" sz="2400" dirty="0"/>
          </a:p>
        </p:txBody>
      </p:sp>
    </p:spTree>
    <p:extLst>
      <p:ext uri="{BB962C8B-B14F-4D97-AF65-F5344CB8AC3E}">
        <p14:creationId xmlns:p14="http://schemas.microsoft.com/office/powerpoint/2010/main" val="963221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27940-7426-6A44-B847-6A0C6B5FAE1E}"/>
              </a:ext>
            </a:extLst>
          </p:cNvPr>
          <p:cNvSpPr>
            <a:spLocks noGrp="1"/>
          </p:cNvSpPr>
          <p:nvPr>
            <p:ph type="body" sz="quarter" idx="10"/>
          </p:nvPr>
        </p:nvSpPr>
        <p:spPr/>
        <p:txBody>
          <a:bodyPr/>
          <a:lstStyle/>
          <a:p>
            <a:pPr marL="0" indent="0">
              <a:buNone/>
            </a:pPr>
            <a:r>
              <a:rPr lang="en-US" dirty="0">
                <a:solidFill>
                  <a:schemeClr val="tx2"/>
                </a:solidFill>
              </a:rPr>
              <a:t>DMP Features</a:t>
            </a:r>
          </a:p>
          <a:p>
            <a:r>
              <a:rPr lang="en-US" dirty="0"/>
              <a:t>Multi-site management</a:t>
            </a:r>
          </a:p>
          <a:p>
            <a:r>
              <a:rPr lang="en-US" dirty="0"/>
              <a:t>Traffic count</a:t>
            </a:r>
          </a:p>
          <a:p>
            <a:r>
              <a:rPr lang="en-US" dirty="0"/>
              <a:t>Remote panel management and control</a:t>
            </a:r>
          </a:p>
        </p:txBody>
      </p:sp>
      <p:sp>
        <p:nvSpPr>
          <p:cNvPr id="2" name="Title 1"/>
          <p:cNvSpPr>
            <a:spLocks noGrp="1"/>
          </p:cNvSpPr>
          <p:nvPr>
            <p:ph type="title"/>
          </p:nvPr>
        </p:nvSpPr>
        <p:spPr/>
        <p:txBody>
          <a:bodyPr/>
          <a:lstStyle/>
          <a:p>
            <a:r>
              <a:rPr lang="en-US" altLang="en-US" sz="2400" dirty="0"/>
              <a:t>MAIN STREET SECURITY – WIRELESS SOLUTIONS – </a:t>
            </a:r>
            <a:r>
              <a:rPr lang="en-US" altLang="en-US" sz="2400" dirty="0" err="1"/>
              <a:t>XTLplus</a:t>
            </a:r>
            <a:r>
              <a:rPr lang="en-US" altLang="en-US" sz="2400" dirty="0"/>
              <a:t> and </a:t>
            </a:r>
            <a:r>
              <a:rPr lang="en-US" altLang="en-US" sz="2400" dirty="0" err="1"/>
              <a:t>XTLtouch</a:t>
            </a:r>
            <a:r>
              <a:rPr lang="en-US" altLang="en-US" sz="2400" baseline="30000" dirty="0"/>
              <a:t> ™</a:t>
            </a:r>
            <a:endParaRPr lang="en-US" altLang="en-US" sz="2400" dirty="0"/>
          </a:p>
        </p:txBody>
      </p:sp>
      <p:sp>
        <p:nvSpPr>
          <p:cNvPr id="4" name="Text Placeholder 3">
            <a:extLst>
              <a:ext uri="{FF2B5EF4-FFF2-40B4-BE49-F238E27FC236}">
                <a16:creationId xmlns:a16="http://schemas.microsoft.com/office/drawing/2014/main" id="{30208C6A-861D-2F43-A375-375FEDC6D327}"/>
              </a:ext>
            </a:extLst>
          </p:cNvPr>
          <p:cNvSpPr>
            <a:spLocks noGrp="1"/>
          </p:cNvSpPr>
          <p:nvPr>
            <p:ph type="body" sz="quarter" idx="11"/>
          </p:nvPr>
        </p:nvSpPr>
        <p:spPr/>
        <p:txBody>
          <a:bodyPr/>
          <a:lstStyle/>
          <a:p>
            <a:pPr marL="0" indent="0">
              <a:buNone/>
            </a:pPr>
            <a:r>
              <a:rPr lang="en-US" dirty="0">
                <a:solidFill>
                  <a:schemeClr val="tx2"/>
                </a:solidFill>
              </a:rPr>
              <a:t>DMP Benefits</a:t>
            </a:r>
          </a:p>
          <a:p>
            <a:r>
              <a:rPr lang="en-US" dirty="0"/>
              <a:t>Remotely set up user codes, and </a:t>
            </a:r>
            <a:br>
              <a:rPr lang="en-US" dirty="0"/>
            </a:br>
            <a:r>
              <a:rPr lang="en-US" dirty="0"/>
              <a:t>add, edit, and delete users</a:t>
            </a:r>
          </a:p>
          <a:p>
            <a:r>
              <a:rPr lang="en-US" dirty="0"/>
              <a:t>Arm/disarm by area, and restrict </a:t>
            </a:r>
            <a:br>
              <a:rPr lang="en-US" dirty="0"/>
            </a:br>
            <a:r>
              <a:rPr lang="en-US" dirty="0"/>
              <a:t>employee access</a:t>
            </a:r>
          </a:p>
          <a:p>
            <a:r>
              <a:rPr lang="en-US" dirty="0"/>
              <a:t>Receive notifications based on system event</a:t>
            </a:r>
          </a:p>
          <a:p>
            <a:r>
              <a:rPr lang="en-US" dirty="0"/>
              <a:t>Control multiple locations from a single mobile app</a:t>
            </a:r>
          </a:p>
        </p:txBody>
      </p:sp>
    </p:spTree>
    <p:extLst>
      <p:ext uri="{BB962C8B-B14F-4D97-AF65-F5344CB8AC3E}">
        <p14:creationId xmlns:p14="http://schemas.microsoft.com/office/powerpoint/2010/main" val="1017952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lvl="0" indent="0">
              <a:buNone/>
            </a:pPr>
            <a:r>
              <a:rPr lang="en-US" altLang="en-US" dirty="0">
                <a:solidFill>
                  <a:schemeClr val="accent2"/>
                </a:solidFill>
              </a:rPr>
              <a:t>Main street security hybrid systems</a:t>
            </a:r>
          </a:p>
          <a:p>
            <a:r>
              <a:rPr lang="en-US" altLang="en-US" dirty="0"/>
              <a:t>Take over hardwire systems and add on the industry’s best, most secure wireless </a:t>
            </a:r>
          </a:p>
          <a:p>
            <a:r>
              <a:rPr lang="en-US" altLang="en-US" dirty="0"/>
              <a:t>Light commercial</a:t>
            </a:r>
          </a:p>
          <a:p>
            <a:r>
              <a:rPr lang="en-US" altLang="en-US" dirty="0"/>
              <a:t>Retail</a:t>
            </a:r>
          </a:p>
          <a:p>
            <a:r>
              <a:rPr lang="en-US" altLang="en-US" dirty="0"/>
              <a:t>Office building</a:t>
            </a:r>
          </a:p>
          <a:p>
            <a:r>
              <a:rPr lang="en-US" altLang="en-US" dirty="0"/>
              <a:t>Small warehouse</a:t>
            </a:r>
          </a:p>
          <a:p>
            <a:r>
              <a:rPr lang="en-US" altLang="en-US" dirty="0"/>
              <a:t>Restaurant </a:t>
            </a:r>
          </a:p>
        </p:txBody>
      </p:sp>
      <p:sp>
        <p:nvSpPr>
          <p:cNvPr id="6" name="Title 5"/>
          <p:cNvSpPr>
            <a:spLocks noGrp="1"/>
          </p:cNvSpPr>
          <p:nvPr>
            <p:ph type="title"/>
          </p:nvPr>
        </p:nvSpPr>
        <p:spPr/>
        <p:txBody>
          <a:bodyPr/>
          <a:lstStyle/>
          <a:p>
            <a:r>
              <a:rPr lang="en-US" altLang="en-US" dirty="0"/>
              <a:t>MAIN STREET SECURITY – WIRELESS SOLUTIONS – XT SERIES</a:t>
            </a:r>
            <a:r>
              <a:rPr lang="en-US" altLang="en-US" baseline="30000" dirty="0"/>
              <a:t>™</a:t>
            </a:r>
          </a:p>
        </p:txBody>
      </p:sp>
      <p:pic>
        <p:nvPicPr>
          <p:cNvPr id="11" name="Picture 10">
            <a:extLst>
              <a:ext uri="{FF2B5EF4-FFF2-40B4-BE49-F238E27FC236}">
                <a16:creationId xmlns:a16="http://schemas.microsoft.com/office/drawing/2014/main" id="{6C920E15-0B83-284A-8E99-E82FA99989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70652" y="2458645"/>
            <a:ext cx="1999397" cy="1999702"/>
          </a:xfrm>
          <a:prstGeom prst="rect">
            <a:avLst/>
          </a:prstGeom>
        </p:spPr>
      </p:pic>
    </p:spTree>
    <p:extLst>
      <p:ext uri="{BB962C8B-B14F-4D97-AF65-F5344CB8AC3E}">
        <p14:creationId xmlns:p14="http://schemas.microsoft.com/office/powerpoint/2010/main" val="2356425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dirty="0"/>
              <a:t>MAIN STREET SECURITY – WIRELESS SOLUTIONS – XT SERIES</a:t>
            </a:r>
            <a:endParaRPr lang="en-US" altLang="en-US" dirty="0">
              <a:ea typeface="ＭＳ Ｐゴシック" charset="-128"/>
            </a:endParaRPr>
          </a:p>
        </p:txBody>
      </p:sp>
      <p:grpSp>
        <p:nvGrpSpPr>
          <p:cNvPr id="2" name="Group 1">
            <a:extLst>
              <a:ext uri="{FF2B5EF4-FFF2-40B4-BE49-F238E27FC236}">
                <a16:creationId xmlns:a16="http://schemas.microsoft.com/office/drawing/2014/main" id="{E39188EE-80B2-9C41-8E3D-660137778784}"/>
              </a:ext>
            </a:extLst>
          </p:cNvPr>
          <p:cNvGrpSpPr/>
          <p:nvPr/>
        </p:nvGrpSpPr>
        <p:grpSpPr>
          <a:xfrm>
            <a:off x="2050853" y="582870"/>
            <a:ext cx="9127524" cy="5692260"/>
            <a:chOff x="1804087" y="685669"/>
            <a:chExt cx="9127524" cy="569226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3964" y="685669"/>
              <a:ext cx="8537647" cy="569226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l="16139" t="11095" r="26057" b="14138"/>
            <a:stretch/>
          </p:blipFill>
          <p:spPr>
            <a:xfrm>
              <a:off x="5290413" y="4067217"/>
              <a:ext cx="1100847" cy="1067916"/>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9794" y="3461978"/>
              <a:ext cx="2354415" cy="1564378"/>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04087" y="3674314"/>
              <a:ext cx="1745068" cy="127536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93082" y="3928685"/>
              <a:ext cx="764315" cy="1206448"/>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560535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dirty="0"/>
              <a:t>MAIN STREET SECURITY – WIRELESS SOLUTIONS – XT SERIES</a:t>
            </a:r>
            <a:endParaRPr lang="en-US" dirty="0"/>
          </a:p>
        </p:txBody>
      </p:sp>
      <p:graphicFrame>
        <p:nvGraphicFramePr>
          <p:cNvPr id="12" name="Table 11">
            <a:extLst>
              <a:ext uri="{FF2B5EF4-FFF2-40B4-BE49-F238E27FC236}">
                <a16:creationId xmlns:a16="http://schemas.microsoft.com/office/drawing/2014/main" id="{B8CB6058-91DF-6144-A31C-0EF62AE4102C}"/>
              </a:ext>
            </a:extLst>
          </p:cNvPr>
          <p:cNvGraphicFramePr>
            <a:graphicFrameLocks noGrp="1"/>
          </p:cNvGraphicFramePr>
          <p:nvPr>
            <p:extLst>
              <p:ext uri="{D42A27DB-BD31-4B8C-83A1-F6EECF244321}">
                <p14:modId xmlns:p14="http://schemas.microsoft.com/office/powerpoint/2010/main" val="3612645139"/>
              </p:ext>
            </p:extLst>
          </p:nvPr>
        </p:nvGraphicFramePr>
        <p:xfrm>
          <a:off x="1186534" y="2361543"/>
          <a:ext cx="9826892" cy="2134913"/>
        </p:xfrm>
        <a:graphic>
          <a:graphicData uri="http://schemas.openxmlformats.org/drawingml/2006/table">
            <a:tbl>
              <a:tblPr firstRow="1" bandRow="1">
                <a:tableStyleId>{5940675A-B579-460E-94D1-54222C63F5DA}</a:tableStyleId>
              </a:tblPr>
              <a:tblGrid>
                <a:gridCol w="1793472">
                  <a:extLst>
                    <a:ext uri="{9D8B030D-6E8A-4147-A177-3AD203B41FA5}">
                      <a16:colId xmlns:a16="http://schemas.microsoft.com/office/drawing/2014/main" val="2849187540"/>
                    </a:ext>
                  </a:extLst>
                </a:gridCol>
                <a:gridCol w="1456480">
                  <a:extLst>
                    <a:ext uri="{9D8B030D-6E8A-4147-A177-3AD203B41FA5}">
                      <a16:colId xmlns:a16="http://schemas.microsoft.com/office/drawing/2014/main" val="1911821641"/>
                    </a:ext>
                  </a:extLst>
                </a:gridCol>
                <a:gridCol w="1789179">
                  <a:extLst>
                    <a:ext uri="{9D8B030D-6E8A-4147-A177-3AD203B41FA5}">
                      <a16:colId xmlns:a16="http://schemas.microsoft.com/office/drawing/2014/main" val="3256934277"/>
                    </a:ext>
                  </a:extLst>
                </a:gridCol>
                <a:gridCol w="2498765">
                  <a:extLst>
                    <a:ext uri="{9D8B030D-6E8A-4147-A177-3AD203B41FA5}">
                      <a16:colId xmlns:a16="http://schemas.microsoft.com/office/drawing/2014/main" val="3519745013"/>
                    </a:ext>
                  </a:extLst>
                </a:gridCol>
                <a:gridCol w="2288996">
                  <a:extLst>
                    <a:ext uri="{9D8B030D-6E8A-4147-A177-3AD203B41FA5}">
                      <a16:colId xmlns:a16="http://schemas.microsoft.com/office/drawing/2014/main" val="356850675"/>
                    </a:ext>
                  </a:extLst>
                </a:gridCol>
              </a:tblGrid>
              <a:tr h="2134913">
                <a:tc>
                  <a:txBody>
                    <a:bodyPr/>
                    <a:lstStyle/>
                    <a:p>
                      <a:endParaRPr lang="en-US" sz="1600" dirty="0"/>
                    </a:p>
                  </a:txBody>
                  <a:tcPr marL="79848" marR="79848" marT="39924" marB="39924">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marL="79848" marR="79848" marT="39924" marB="39924">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marL="79848" marR="79848" marT="39924" marB="39924">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marL="79848" marR="79848" marT="39924" marB="39924">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p>
                  </a:txBody>
                  <a:tcPr marL="79848" marR="79848" marT="39924" marB="39924">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218859"/>
                  </a:ext>
                </a:extLst>
              </a:tr>
            </a:tbl>
          </a:graphicData>
        </a:graphic>
      </p:graphicFrame>
      <p:pic>
        <p:nvPicPr>
          <p:cNvPr id="32" name="Picture 31">
            <a:extLst>
              <a:ext uri="{FF2B5EF4-FFF2-40B4-BE49-F238E27FC236}">
                <a16:creationId xmlns:a16="http://schemas.microsoft.com/office/drawing/2014/main" id="{F1A2DCF2-2B85-C948-BBFC-C253AD6478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6534" y="2540574"/>
            <a:ext cx="1822243" cy="1822243"/>
          </a:xfrm>
          <a:prstGeom prst="rect">
            <a:avLst/>
          </a:prstGeom>
        </p:spPr>
      </p:pic>
      <p:pic>
        <p:nvPicPr>
          <p:cNvPr id="34" name="Picture 33">
            <a:extLst>
              <a:ext uri="{FF2B5EF4-FFF2-40B4-BE49-F238E27FC236}">
                <a16:creationId xmlns:a16="http://schemas.microsoft.com/office/drawing/2014/main" id="{32BD95CF-05C1-5F4A-B758-1A9304B7D8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34398" y="2532632"/>
            <a:ext cx="1169862" cy="1770418"/>
          </a:xfrm>
          <a:prstGeom prst="rect">
            <a:avLst/>
          </a:prstGeom>
        </p:spPr>
      </p:pic>
      <p:pic>
        <p:nvPicPr>
          <p:cNvPr id="36" name="Picture 35">
            <a:extLst>
              <a:ext uri="{FF2B5EF4-FFF2-40B4-BE49-F238E27FC236}">
                <a16:creationId xmlns:a16="http://schemas.microsoft.com/office/drawing/2014/main" id="{1E4B1A47-C84D-0A48-9C17-AA570CAAAE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5872" y="2699641"/>
            <a:ext cx="1504108" cy="1504108"/>
          </a:xfrm>
          <a:prstGeom prst="rect">
            <a:avLst/>
          </a:prstGeom>
        </p:spPr>
      </p:pic>
      <p:pic>
        <p:nvPicPr>
          <p:cNvPr id="38" name="Picture 37">
            <a:extLst>
              <a:ext uri="{FF2B5EF4-FFF2-40B4-BE49-F238E27FC236}">
                <a16:creationId xmlns:a16="http://schemas.microsoft.com/office/drawing/2014/main" id="{E46D0D62-0844-BC4A-9904-F0ACD2FF87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91592" y="3012180"/>
            <a:ext cx="2223032" cy="833637"/>
          </a:xfrm>
          <a:prstGeom prst="rect">
            <a:avLst/>
          </a:prstGeom>
        </p:spPr>
      </p:pic>
      <p:pic>
        <p:nvPicPr>
          <p:cNvPr id="40" name="Picture 39">
            <a:extLst>
              <a:ext uri="{FF2B5EF4-FFF2-40B4-BE49-F238E27FC236}">
                <a16:creationId xmlns:a16="http://schemas.microsoft.com/office/drawing/2014/main" id="{78AE6576-8103-BA4D-8F84-69F8ECA347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6236" y="2417418"/>
            <a:ext cx="1945399" cy="1945399"/>
          </a:xfrm>
          <a:prstGeom prst="rect">
            <a:avLst/>
          </a:prstGeom>
        </p:spPr>
      </p:pic>
    </p:spTree>
    <p:extLst>
      <p:ext uri="{BB962C8B-B14F-4D97-AF65-F5344CB8AC3E}">
        <p14:creationId xmlns:p14="http://schemas.microsoft.com/office/powerpoint/2010/main" val="765007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18" y="346990"/>
            <a:ext cx="11253564" cy="548437"/>
          </a:xfrm>
        </p:spPr>
        <p:txBody>
          <a:bodyPr/>
          <a:lstStyle/>
          <a:p>
            <a:r>
              <a:rPr lang="en-US" altLang="en-US" dirty="0"/>
              <a:t>MAIN STREET SECURITY – WIRELESS SOLUTIONS – XT SERIES</a:t>
            </a:r>
            <a:endParaRPr lang="en-US" altLang="en-US" dirty="0">
              <a:ea typeface="ＭＳ Ｐゴシック" panose="020B0600070205080204" pitchFamily="34" charset="-128"/>
            </a:endParaRPr>
          </a:p>
        </p:txBody>
      </p:sp>
      <p:graphicFrame>
        <p:nvGraphicFramePr>
          <p:cNvPr id="3" name="Table 2"/>
          <p:cNvGraphicFramePr>
            <a:graphicFrameLocks noGrp="1"/>
          </p:cNvGraphicFramePr>
          <p:nvPr>
            <p:extLst>
              <p:ext uri="{D42A27DB-BD31-4B8C-83A1-F6EECF244321}">
                <p14:modId xmlns:p14="http://schemas.microsoft.com/office/powerpoint/2010/main" val="1040416137"/>
              </p:ext>
            </p:extLst>
          </p:nvPr>
        </p:nvGraphicFramePr>
        <p:xfrm>
          <a:off x="2525406" y="1920240"/>
          <a:ext cx="7141464" cy="3017520"/>
        </p:xfrm>
        <a:graphic>
          <a:graphicData uri="http://schemas.openxmlformats.org/drawingml/2006/table">
            <a:tbl>
              <a:tblPr firstRow="1" bandRow="1">
                <a:tableStyleId>{F5AB1C69-6EDB-4FF4-983F-18BD219EF322}</a:tableStyleId>
              </a:tblPr>
              <a:tblGrid>
                <a:gridCol w="3026505">
                  <a:extLst>
                    <a:ext uri="{9D8B030D-6E8A-4147-A177-3AD203B41FA5}">
                      <a16:colId xmlns:a16="http://schemas.microsoft.com/office/drawing/2014/main" val="20000"/>
                    </a:ext>
                  </a:extLst>
                </a:gridCol>
                <a:gridCol w="1371653">
                  <a:extLst>
                    <a:ext uri="{9D8B030D-6E8A-4147-A177-3AD203B41FA5}">
                      <a16:colId xmlns:a16="http://schemas.microsoft.com/office/drawing/2014/main" val="20001"/>
                    </a:ext>
                  </a:extLst>
                </a:gridCol>
                <a:gridCol w="1371653">
                  <a:extLst>
                    <a:ext uri="{9D8B030D-6E8A-4147-A177-3AD203B41FA5}">
                      <a16:colId xmlns:a16="http://schemas.microsoft.com/office/drawing/2014/main" val="20002"/>
                    </a:ext>
                  </a:extLst>
                </a:gridCol>
                <a:gridCol w="1371653">
                  <a:extLst>
                    <a:ext uri="{9D8B030D-6E8A-4147-A177-3AD203B41FA5}">
                      <a16:colId xmlns:a16="http://schemas.microsoft.com/office/drawing/2014/main" val="20003"/>
                    </a:ext>
                  </a:extLst>
                </a:gridCol>
              </a:tblGrid>
              <a:tr h="249382">
                <a:tc>
                  <a:txBody>
                    <a:bodyPr/>
                    <a:lstStyle/>
                    <a:p>
                      <a:r>
                        <a:rPr lang="en-US" sz="1200" dirty="0"/>
                        <a:t>Panel Specification</a:t>
                      </a:r>
                      <a:endParaRPr lang="en-US" sz="1200" b="0" dirty="0">
                        <a:solidFill>
                          <a:schemeClr val="bg1"/>
                        </a:solidFill>
                        <a:latin typeface="Arial" charset="0"/>
                        <a:ea typeface="Arial" charset="0"/>
                        <a:cs typeface="Arial" charset="0"/>
                      </a:endParaRPr>
                    </a:p>
                  </a:txBody>
                  <a:tcPr anchor="ctr"/>
                </a:tc>
                <a:tc>
                  <a:txBody>
                    <a:bodyPr/>
                    <a:lstStyle/>
                    <a:p>
                      <a:pPr algn="ctr" fontAlgn="ctr"/>
                      <a:r>
                        <a:rPr lang="en-US" sz="1200" u="none" strike="noStrike" dirty="0">
                          <a:effectLst/>
                        </a:rPr>
                        <a:t>XT30</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XT50</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Vista 20P</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0"/>
                  </a:ext>
                </a:extLst>
              </a:tr>
              <a:tr h="249382">
                <a:tc>
                  <a:txBody>
                    <a:bodyPr/>
                    <a:lstStyle/>
                    <a:p>
                      <a:pPr algn="l" fontAlgn="ctr"/>
                      <a:r>
                        <a:rPr lang="en-US" sz="1200" u="none" strike="noStrike" dirty="0">
                          <a:effectLst/>
                        </a:rPr>
                        <a:t>Number of possible hardwire zones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38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38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1"/>
                  </a:ext>
                </a:extLst>
              </a:tr>
              <a:tr h="249382">
                <a:tc>
                  <a:txBody>
                    <a:bodyPr/>
                    <a:lstStyle/>
                    <a:p>
                      <a:pPr algn="l" fontAlgn="ctr"/>
                      <a:r>
                        <a:rPr lang="en-US" sz="1200" u="none" strike="noStrike" dirty="0">
                          <a:effectLst/>
                        </a:rPr>
                        <a:t>Total number of zones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dirty="0">
                          <a:effectLst/>
                        </a:rPr>
                        <a:t>38</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38</a:t>
                      </a:r>
                      <a:endParaRPr lang="ru-RU"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48</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2"/>
                  </a:ext>
                </a:extLst>
              </a:tr>
              <a:tr h="249382">
                <a:tc>
                  <a:txBody>
                    <a:bodyPr/>
                    <a:lstStyle/>
                    <a:p>
                      <a:pPr algn="l" fontAlgn="ctr"/>
                      <a:r>
                        <a:rPr lang="en-US" sz="1200" u="none" strike="noStrike" dirty="0">
                          <a:effectLst/>
                        </a:rPr>
                        <a:t>Number of possible wireless zones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dirty="0">
                          <a:effectLst/>
                        </a:rPr>
                        <a:t>28</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48</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40</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3"/>
                  </a:ext>
                </a:extLst>
              </a:tr>
              <a:tr h="249382">
                <a:tc>
                  <a:txBody>
                    <a:bodyPr/>
                    <a:lstStyle/>
                    <a:p>
                      <a:pPr algn="l" fontAlgn="ctr"/>
                      <a:r>
                        <a:rPr lang="en-US" sz="1200" u="none" strike="noStrike" dirty="0">
                          <a:effectLst/>
                        </a:rPr>
                        <a:t>Number of areas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6</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6</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2</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4"/>
                  </a:ext>
                </a:extLst>
              </a:tr>
              <a:tr h="249382">
                <a:tc>
                  <a:txBody>
                    <a:bodyPr/>
                    <a:lstStyle/>
                    <a:p>
                      <a:pPr algn="l" fontAlgn="ctr"/>
                      <a:r>
                        <a:rPr lang="en-US" sz="1200" u="none" strike="noStrike" dirty="0">
                          <a:effectLst/>
                        </a:rPr>
                        <a:t>Number of user codes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30</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99</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48</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5"/>
                  </a:ext>
                </a:extLst>
              </a:tr>
              <a:tr h="249382">
                <a:tc>
                  <a:txBody>
                    <a:bodyPr/>
                    <a:lstStyle/>
                    <a:p>
                      <a:pPr algn="l" fontAlgn="ctr"/>
                      <a:r>
                        <a:rPr lang="en-US" sz="1200" u="none" strike="noStrike" dirty="0">
                          <a:effectLst/>
                        </a:rPr>
                        <a:t>Number of supervised keypads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4</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6"/>
                  </a:ext>
                </a:extLst>
              </a:tr>
              <a:tr h="249382">
                <a:tc>
                  <a:txBody>
                    <a:bodyPr/>
                    <a:lstStyle/>
                    <a:p>
                      <a:pPr algn="l" fontAlgn="ctr"/>
                      <a:r>
                        <a:rPr lang="en-US" sz="1200" u="none" strike="noStrike" dirty="0">
                          <a:effectLst/>
                        </a:rPr>
                        <a:t>Number of door access points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0</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7"/>
                  </a:ext>
                </a:extLst>
              </a:tr>
              <a:tr h="249382">
                <a:tc>
                  <a:txBody>
                    <a:bodyPr/>
                    <a:lstStyle/>
                    <a:p>
                      <a:pPr algn="l" fontAlgn="ctr"/>
                      <a:r>
                        <a:rPr lang="en-US" sz="1200" u="none" strike="noStrike" dirty="0">
                          <a:effectLst/>
                        </a:rPr>
                        <a:t>Remote firmware update</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8"/>
                  </a:ext>
                </a:extLst>
              </a:tr>
              <a:tr h="249382">
                <a:tc>
                  <a:txBody>
                    <a:bodyPr/>
                    <a:lstStyle/>
                    <a:p>
                      <a:pPr algn="l" fontAlgn="ctr"/>
                      <a:r>
                        <a:rPr lang="en-US" sz="1200" u="none" strike="noStrike" dirty="0">
                          <a:effectLst/>
                        </a:rPr>
                        <a:t>Wireless receiver on Keypad Bus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dirty="0">
                          <a:effectLst/>
                        </a:rPr>
                        <a:t>1100D</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Built-in</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6150RF</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9"/>
                  </a:ext>
                </a:extLst>
              </a:tr>
              <a:tr h="249382">
                <a:tc>
                  <a:txBody>
                    <a:bodyPr/>
                    <a:lstStyle/>
                    <a:p>
                      <a:pPr algn="l" fontAlgn="ctr"/>
                      <a:r>
                        <a:rPr lang="en-US" sz="1200" u="none" strike="noStrike" dirty="0">
                          <a:effectLst/>
                        </a:rPr>
                        <a:t>Wireless range, line of sight in feet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dirty="0">
                          <a:effectLst/>
                        </a:rPr>
                        <a:t>1,200</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1,200</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300</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00067821"/>
              </p:ext>
            </p:extLst>
          </p:nvPr>
        </p:nvGraphicFramePr>
        <p:xfrm>
          <a:off x="2525406" y="1625448"/>
          <a:ext cx="7141188" cy="274320"/>
        </p:xfrm>
        <a:graphic>
          <a:graphicData uri="http://schemas.openxmlformats.org/drawingml/2006/table">
            <a:tbl>
              <a:tblPr bandRow="1">
                <a:tableStyleId>{775DCB02-9BB8-47FD-8907-85C794F793BA}</a:tableStyleId>
              </a:tblPr>
              <a:tblGrid>
                <a:gridCol w="3026388">
                  <a:extLst>
                    <a:ext uri="{9D8B030D-6E8A-4147-A177-3AD203B41FA5}">
                      <a16:colId xmlns:a16="http://schemas.microsoft.com/office/drawing/2014/main" val="20000"/>
                    </a:ext>
                  </a:extLst>
                </a:gridCol>
                <a:gridCol w="2741761">
                  <a:extLst>
                    <a:ext uri="{9D8B030D-6E8A-4147-A177-3AD203B41FA5}">
                      <a16:colId xmlns:a16="http://schemas.microsoft.com/office/drawing/2014/main" val="20001"/>
                    </a:ext>
                  </a:extLst>
                </a:gridCol>
                <a:gridCol w="1373039">
                  <a:extLst>
                    <a:ext uri="{9D8B030D-6E8A-4147-A177-3AD203B41FA5}">
                      <a16:colId xmlns:a16="http://schemas.microsoft.com/office/drawing/2014/main" val="20002"/>
                    </a:ext>
                  </a:extLst>
                </a:gridCol>
              </a:tblGrid>
              <a:tr h="274320">
                <a:tc>
                  <a:txBody>
                    <a:bodyPr/>
                    <a:lstStyle/>
                    <a:p>
                      <a:endParaRPr lang="en-US" sz="1200" b="1" dirty="0">
                        <a:solidFill>
                          <a:schemeClr val="bg1"/>
                        </a:solidFill>
                        <a:latin typeface="Arial" charset="0"/>
                        <a:ea typeface="Arial" charset="0"/>
                        <a:cs typeface="Arial"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err="1">
                          <a:solidFill>
                            <a:schemeClr val="bg1"/>
                          </a:solidFill>
                          <a:effectLst/>
                        </a:rPr>
                        <a:t>DMP</a:t>
                      </a:r>
                      <a:r>
                        <a:rPr lang="en-US" sz="1200" b="1" u="none" strike="noStrike" baseline="0" dirty="0">
                          <a:solidFill>
                            <a:schemeClr val="bg1"/>
                          </a:solidFill>
                          <a:effectLst/>
                        </a:rPr>
                        <a:t> Solution</a:t>
                      </a:r>
                      <a:endParaRPr lang="en-US" sz="12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solidFill>
                            <a:schemeClr val="bg1"/>
                          </a:solidFill>
                          <a:effectLst/>
                        </a:rPr>
                        <a:t>Other </a:t>
                      </a:r>
                      <a:r>
                        <a:rPr lang="en-US" sz="1200" b="1" u="none" strike="noStrike" baseline="0" dirty="0">
                          <a:solidFill>
                            <a:schemeClr val="bg1"/>
                          </a:solidFill>
                          <a:effectLst/>
                        </a:rPr>
                        <a:t>Solution</a:t>
                      </a:r>
                      <a:endParaRPr lang="en-US" sz="12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0095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18" y="355457"/>
            <a:ext cx="11253564" cy="548437"/>
          </a:xfrm>
        </p:spPr>
        <p:txBody>
          <a:bodyPr/>
          <a:lstStyle/>
          <a:p>
            <a:r>
              <a:rPr lang="en-US" altLang="en-US" dirty="0"/>
              <a:t>MAIN STREET SECURITY – WIRELESS SOLUTIONS – XT SERIES</a:t>
            </a:r>
            <a:endParaRPr lang="en-US" altLang="en-US" dirty="0">
              <a:ea typeface="ＭＳ Ｐゴシック" panose="020B0600070205080204" pitchFamily="34" charset="-128"/>
            </a:endParaRPr>
          </a:p>
        </p:txBody>
      </p:sp>
      <p:graphicFrame>
        <p:nvGraphicFramePr>
          <p:cNvPr id="6" name="Table 5"/>
          <p:cNvGraphicFramePr>
            <a:graphicFrameLocks noGrp="1"/>
          </p:cNvGraphicFramePr>
          <p:nvPr>
            <p:extLst>
              <p:ext uri="{D42A27DB-BD31-4B8C-83A1-F6EECF244321}">
                <p14:modId xmlns:p14="http://schemas.microsoft.com/office/powerpoint/2010/main" val="3285658611"/>
              </p:ext>
            </p:extLst>
          </p:nvPr>
        </p:nvGraphicFramePr>
        <p:xfrm>
          <a:off x="2215158" y="2057401"/>
          <a:ext cx="7763256" cy="2743197"/>
        </p:xfrm>
        <a:graphic>
          <a:graphicData uri="http://schemas.openxmlformats.org/drawingml/2006/table">
            <a:tbl>
              <a:tblPr firstRow="1" bandRow="1">
                <a:tableStyleId>{F5AB1C69-6EDB-4FF4-983F-18BD219EF322}</a:tableStyleId>
              </a:tblPr>
              <a:tblGrid>
                <a:gridCol w="3737901">
                  <a:extLst>
                    <a:ext uri="{9D8B030D-6E8A-4147-A177-3AD203B41FA5}">
                      <a16:colId xmlns:a16="http://schemas.microsoft.com/office/drawing/2014/main" val="20000"/>
                    </a:ext>
                  </a:extLst>
                </a:gridCol>
                <a:gridCol w="1341785">
                  <a:extLst>
                    <a:ext uri="{9D8B030D-6E8A-4147-A177-3AD203B41FA5}">
                      <a16:colId xmlns:a16="http://schemas.microsoft.com/office/drawing/2014/main" val="20001"/>
                    </a:ext>
                  </a:extLst>
                </a:gridCol>
                <a:gridCol w="1341785">
                  <a:extLst>
                    <a:ext uri="{9D8B030D-6E8A-4147-A177-3AD203B41FA5}">
                      <a16:colId xmlns:a16="http://schemas.microsoft.com/office/drawing/2014/main" val="20002"/>
                    </a:ext>
                  </a:extLst>
                </a:gridCol>
                <a:gridCol w="1341785">
                  <a:extLst>
                    <a:ext uri="{9D8B030D-6E8A-4147-A177-3AD203B41FA5}">
                      <a16:colId xmlns:a16="http://schemas.microsoft.com/office/drawing/2014/main" val="20003"/>
                    </a:ext>
                  </a:extLst>
                </a:gridCol>
              </a:tblGrid>
              <a:tr h="300505">
                <a:tc>
                  <a:txBody>
                    <a:bodyPr/>
                    <a:lstStyle/>
                    <a:p>
                      <a:r>
                        <a:rPr lang="en-US" sz="1200" dirty="0"/>
                        <a:t>Panel</a:t>
                      </a:r>
                      <a:r>
                        <a:rPr lang="en-US" sz="1200" baseline="0" dirty="0"/>
                        <a:t> Specification</a:t>
                      </a:r>
                      <a:endParaRPr lang="en-US" sz="1200" b="0" i="0" dirty="0">
                        <a:solidFill>
                          <a:schemeClr val="bg1"/>
                        </a:solidFill>
                        <a:latin typeface="Arial" charset="0"/>
                        <a:ea typeface="Arial" charset="0"/>
                        <a:cs typeface="Arial" charset="0"/>
                      </a:endParaRPr>
                    </a:p>
                  </a:txBody>
                  <a:tcPr anchor="ctr"/>
                </a:tc>
                <a:tc>
                  <a:txBody>
                    <a:bodyPr/>
                    <a:lstStyle/>
                    <a:p>
                      <a:pPr algn="ctr" fontAlgn="ctr"/>
                      <a:r>
                        <a:rPr lang="en-US" sz="1200" u="none" strike="noStrike" dirty="0">
                          <a:effectLst/>
                        </a:rPr>
                        <a:t>XT30</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XT50</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Vista 20P</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0"/>
                  </a:ext>
                </a:extLst>
              </a:tr>
              <a:tr h="469749">
                <a:tc>
                  <a:txBody>
                    <a:bodyPr/>
                    <a:lstStyle/>
                    <a:p>
                      <a:pPr algn="l" fontAlgn="ctr"/>
                      <a:r>
                        <a:rPr lang="en-US" sz="1200" u="none" strike="noStrike" dirty="0">
                          <a:effectLst/>
                        </a:rPr>
                        <a:t>Cellular &amp; IP communications direct from protected premises to central station (no NOC redirect)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dirty="0">
                          <a:effectLst/>
                        </a:rPr>
                        <a:t>Yes</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Yes</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1"/>
                  </a:ext>
                </a:extLst>
              </a:tr>
              <a:tr h="281849">
                <a:tc>
                  <a:txBody>
                    <a:bodyPr/>
                    <a:lstStyle/>
                    <a:p>
                      <a:pPr algn="l" fontAlgn="b"/>
                      <a:r>
                        <a:rPr lang="en-US" sz="1200" u="none" strike="noStrike" dirty="0">
                          <a:effectLst/>
                        </a:rPr>
                        <a:t>Wi-Fi communication option</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2"/>
                  </a:ext>
                </a:extLst>
              </a:tr>
              <a:tr h="281849">
                <a:tc>
                  <a:txBody>
                    <a:bodyPr/>
                    <a:lstStyle/>
                    <a:p>
                      <a:pPr algn="l" fontAlgn="b"/>
                      <a:r>
                        <a:rPr lang="en-US" sz="1200" u="none" strike="noStrike" dirty="0">
                          <a:effectLst/>
                        </a:rPr>
                        <a:t>Wi-Fi communication with cellular backup</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3"/>
                  </a:ext>
                </a:extLst>
              </a:tr>
              <a:tr h="281849">
                <a:tc>
                  <a:txBody>
                    <a:bodyPr/>
                    <a:lstStyle/>
                    <a:p>
                      <a:pPr algn="l" fontAlgn="b"/>
                      <a:r>
                        <a:rPr lang="en-US" sz="1200" u="none" strike="noStrike" dirty="0">
                          <a:effectLst/>
                        </a:rPr>
                        <a:t>Multi site app support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4"/>
                  </a:ext>
                </a:extLst>
              </a:tr>
              <a:tr h="281849">
                <a:tc>
                  <a:txBody>
                    <a:bodyPr/>
                    <a:lstStyle/>
                    <a:p>
                      <a:pPr algn="l" fontAlgn="b"/>
                      <a:r>
                        <a:rPr lang="en-US" sz="1200" u="none" strike="noStrike" dirty="0">
                          <a:effectLst/>
                        </a:rPr>
                        <a:t>Multi partition/area app support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5"/>
                  </a:ext>
                </a:extLst>
              </a:tr>
              <a:tr h="281849">
                <a:tc>
                  <a:txBody>
                    <a:bodyPr/>
                    <a:lstStyle/>
                    <a:p>
                      <a:pPr algn="l" fontAlgn="b"/>
                      <a:r>
                        <a:rPr lang="en-US" sz="1200" u="none" strike="noStrike" dirty="0">
                          <a:effectLst/>
                        </a:rPr>
                        <a:t>Access control app support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6"/>
                  </a:ext>
                </a:extLst>
              </a:tr>
              <a:tr h="281849">
                <a:tc>
                  <a:txBody>
                    <a:bodyPr/>
                    <a:lstStyle/>
                    <a:p>
                      <a:pPr algn="l" fontAlgn="ctr"/>
                      <a:r>
                        <a:rPr lang="en-US" sz="1200" u="none" strike="noStrike" dirty="0">
                          <a:effectLst/>
                        </a:rPr>
                        <a:t>Edit user code, profiles at app</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7"/>
                  </a:ext>
                </a:extLst>
              </a:tr>
              <a:tr h="281849">
                <a:tc>
                  <a:txBody>
                    <a:bodyPr/>
                    <a:lstStyle/>
                    <a:p>
                      <a:pPr algn="l" fontAlgn="b"/>
                      <a:r>
                        <a:rPr lang="en-US" sz="1200" u="none" strike="noStrike" dirty="0">
                          <a:effectLst/>
                        </a:rPr>
                        <a:t>Video app support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Yes</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864161343"/>
              </p:ext>
            </p:extLst>
          </p:nvPr>
        </p:nvGraphicFramePr>
        <p:xfrm>
          <a:off x="2215157" y="1762609"/>
          <a:ext cx="7761684" cy="274320"/>
        </p:xfrm>
        <a:graphic>
          <a:graphicData uri="http://schemas.openxmlformats.org/drawingml/2006/table">
            <a:tbl>
              <a:tblPr bandRow="1">
                <a:tableStyleId>{775DCB02-9BB8-47FD-8907-85C794F793BA}</a:tableStyleId>
              </a:tblPr>
              <a:tblGrid>
                <a:gridCol w="3739233">
                  <a:extLst>
                    <a:ext uri="{9D8B030D-6E8A-4147-A177-3AD203B41FA5}">
                      <a16:colId xmlns:a16="http://schemas.microsoft.com/office/drawing/2014/main" val="20000"/>
                    </a:ext>
                  </a:extLst>
                </a:gridCol>
                <a:gridCol w="2698031">
                  <a:extLst>
                    <a:ext uri="{9D8B030D-6E8A-4147-A177-3AD203B41FA5}">
                      <a16:colId xmlns:a16="http://schemas.microsoft.com/office/drawing/2014/main" val="20001"/>
                    </a:ext>
                  </a:extLst>
                </a:gridCol>
                <a:gridCol w="1324420">
                  <a:extLst>
                    <a:ext uri="{9D8B030D-6E8A-4147-A177-3AD203B41FA5}">
                      <a16:colId xmlns:a16="http://schemas.microsoft.com/office/drawing/2014/main" val="20002"/>
                    </a:ext>
                  </a:extLst>
                </a:gridCol>
              </a:tblGrid>
              <a:tr h="274320">
                <a:tc>
                  <a:txBody>
                    <a:bodyPr/>
                    <a:lstStyle/>
                    <a:p>
                      <a:endParaRPr lang="en-US" sz="1200" b="1" dirty="0">
                        <a:solidFill>
                          <a:schemeClr val="bg1"/>
                        </a:solidFill>
                        <a:latin typeface="Arial" charset="0"/>
                        <a:ea typeface="Arial" charset="0"/>
                        <a:cs typeface="Arial"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b="1" u="none" strike="noStrike" dirty="0" err="1">
                          <a:solidFill>
                            <a:schemeClr val="bg1"/>
                          </a:solidFill>
                          <a:effectLst/>
                        </a:rPr>
                        <a:t>DMP</a:t>
                      </a:r>
                      <a:r>
                        <a:rPr lang="en-US" sz="1200" b="1" u="none" strike="noStrike" dirty="0">
                          <a:solidFill>
                            <a:schemeClr val="bg1"/>
                          </a:solidFill>
                          <a:effectLst/>
                        </a:rPr>
                        <a:t> </a:t>
                      </a:r>
                      <a:r>
                        <a:rPr lang="en-US" sz="1200" b="1" u="none" strike="noStrike" baseline="0" dirty="0">
                          <a:solidFill>
                            <a:schemeClr val="bg1"/>
                          </a:solidFill>
                          <a:effectLst/>
                        </a:rPr>
                        <a:t>Solution</a:t>
                      </a:r>
                      <a:endParaRPr lang="en-US" sz="12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b="1" u="none" strike="noStrike" dirty="0">
                          <a:solidFill>
                            <a:schemeClr val="bg1"/>
                          </a:solidFill>
                          <a:effectLst/>
                        </a:rPr>
                        <a:t>Other </a:t>
                      </a:r>
                      <a:r>
                        <a:rPr lang="en-US" sz="1200" b="1" u="none" strike="noStrike" baseline="0" dirty="0">
                          <a:solidFill>
                            <a:schemeClr val="bg1"/>
                          </a:solidFill>
                          <a:effectLst/>
                        </a:rPr>
                        <a:t>Solution</a:t>
                      </a:r>
                      <a:endParaRPr lang="en-US" sz="12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34350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marL="0" indent="0">
              <a:buNone/>
            </a:pPr>
            <a:r>
              <a:rPr lang="en-US" dirty="0">
                <a:solidFill>
                  <a:schemeClr val="accent2"/>
                </a:solidFill>
              </a:rPr>
              <a:t>Questions to Ask</a:t>
            </a:r>
          </a:p>
          <a:p>
            <a:r>
              <a:rPr lang="en-US" altLang="en-US" dirty="0"/>
              <a:t>Do you have any plans for expansion that I should know about?</a:t>
            </a:r>
          </a:p>
          <a:p>
            <a:r>
              <a:rPr lang="en-US" altLang="en-US" dirty="0"/>
              <a:t>Are there structural concerns to adding points of protection? </a:t>
            </a:r>
            <a:br>
              <a:rPr lang="en-US" altLang="en-US" dirty="0"/>
            </a:br>
            <a:r>
              <a:rPr lang="en-US" altLang="en-US" dirty="0"/>
              <a:t>(Examples: Historic building, concrete walls with no conduits, or distance)</a:t>
            </a:r>
          </a:p>
          <a:p>
            <a:r>
              <a:rPr lang="en-US" altLang="en-US" dirty="0"/>
              <a:t>Are there business interruption concerns with the time/duration of installation?</a:t>
            </a:r>
          </a:p>
          <a:p>
            <a:r>
              <a:rPr lang="en-US" altLang="en-US" dirty="0"/>
              <a:t>Do you need a system that can grow with your needs?</a:t>
            </a:r>
          </a:p>
          <a:p>
            <a:r>
              <a:rPr lang="en-US" altLang="en-US" dirty="0"/>
              <a:t>Do you need more sensors, HD video, or automation?</a:t>
            </a:r>
          </a:p>
          <a:p>
            <a:r>
              <a:rPr lang="en-US" altLang="en-US" dirty="0"/>
              <a:t>Do employees have access to all areas of your business?</a:t>
            </a:r>
          </a:p>
          <a:p>
            <a:r>
              <a:rPr lang="en-US" altLang="en-US" dirty="0"/>
              <a:t>Would you like to restrict employee access?</a:t>
            </a:r>
          </a:p>
          <a:p>
            <a:r>
              <a:rPr lang="en-US" altLang="en-US" dirty="0"/>
              <a:t>Do you want remote control of your security system to add, edit, and delete user codes, arm/disarm by area, and manage multiple locations from one app?</a:t>
            </a:r>
          </a:p>
        </p:txBody>
      </p:sp>
      <p:sp>
        <p:nvSpPr>
          <p:cNvPr id="2" name="Title 1"/>
          <p:cNvSpPr>
            <a:spLocks noGrp="1"/>
          </p:cNvSpPr>
          <p:nvPr>
            <p:ph type="title"/>
          </p:nvPr>
        </p:nvSpPr>
        <p:spPr/>
        <p:txBody>
          <a:bodyPr/>
          <a:lstStyle/>
          <a:p>
            <a:r>
              <a:rPr lang="en-US" altLang="en-US" dirty="0"/>
              <a:t>MAIN STREET SECURITY – WIRELESS SOLUTIONS – XT SERIES</a:t>
            </a:r>
          </a:p>
        </p:txBody>
      </p:sp>
    </p:spTree>
    <p:extLst>
      <p:ext uri="{BB962C8B-B14F-4D97-AF65-F5344CB8AC3E}">
        <p14:creationId xmlns:p14="http://schemas.microsoft.com/office/powerpoint/2010/main" val="799922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6B0165-C4E9-8E4A-9F7D-488F71598B3F}"/>
              </a:ext>
            </a:extLst>
          </p:cNvPr>
          <p:cNvSpPr>
            <a:spLocks noGrp="1"/>
          </p:cNvSpPr>
          <p:nvPr>
            <p:ph type="body" sz="quarter" idx="10"/>
          </p:nvPr>
        </p:nvSpPr>
        <p:spPr/>
        <p:txBody>
          <a:bodyPr/>
          <a:lstStyle/>
          <a:p>
            <a:pPr marL="0" indent="0">
              <a:buNone/>
            </a:pPr>
            <a:r>
              <a:rPr lang="en-US" dirty="0">
                <a:solidFill>
                  <a:schemeClr val="tx2"/>
                </a:solidFill>
              </a:rPr>
              <a:t>DMP Features</a:t>
            </a:r>
          </a:p>
          <a:p>
            <a:r>
              <a:rPr lang="en-US" dirty="0"/>
              <a:t>DMP </a:t>
            </a:r>
            <a:r>
              <a:rPr lang="en-US" dirty="0" err="1"/>
              <a:t>900MHz</a:t>
            </a:r>
            <a:r>
              <a:rPr lang="en-US" dirty="0"/>
              <a:t> spread spectrum wireless</a:t>
            </a:r>
          </a:p>
          <a:p>
            <a:r>
              <a:rPr lang="en-US" dirty="0"/>
              <a:t>Hi-gain wireless receiver with 9,000’ range</a:t>
            </a:r>
          </a:p>
          <a:p>
            <a:r>
              <a:rPr lang="en-US" dirty="0"/>
              <a:t>Take over existing hardwire devices and </a:t>
            </a:r>
            <a:br>
              <a:rPr lang="en-US" dirty="0"/>
            </a:br>
            <a:r>
              <a:rPr lang="en-US" dirty="0"/>
              <a:t>grow with wireless solutions</a:t>
            </a:r>
          </a:p>
        </p:txBody>
      </p:sp>
      <p:sp>
        <p:nvSpPr>
          <p:cNvPr id="2" name="Title 1"/>
          <p:cNvSpPr>
            <a:spLocks noGrp="1"/>
          </p:cNvSpPr>
          <p:nvPr>
            <p:ph type="title"/>
          </p:nvPr>
        </p:nvSpPr>
        <p:spPr/>
        <p:txBody>
          <a:bodyPr/>
          <a:lstStyle/>
          <a:p>
            <a:r>
              <a:rPr lang="en-US" altLang="en-US" dirty="0"/>
              <a:t>MAIN STREET SECURITY – WIRELESS SOLUTIONS – XT SERIES</a:t>
            </a:r>
          </a:p>
        </p:txBody>
      </p:sp>
      <p:sp>
        <p:nvSpPr>
          <p:cNvPr id="4" name="Text Placeholder 3">
            <a:extLst>
              <a:ext uri="{FF2B5EF4-FFF2-40B4-BE49-F238E27FC236}">
                <a16:creationId xmlns:a16="http://schemas.microsoft.com/office/drawing/2014/main" id="{3BD4C43D-D712-F244-8E38-3B12D77E32A3}"/>
              </a:ext>
            </a:extLst>
          </p:cNvPr>
          <p:cNvSpPr>
            <a:spLocks noGrp="1"/>
          </p:cNvSpPr>
          <p:nvPr>
            <p:ph type="body" sz="quarter" idx="11"/>
          </p:nvPr>
        </p:nvSpPr>
        <p:spPr/>
        <p:txBody>
          <a:bodyPr/>
          <a:lstStyle/>
          <a:p>
            <a:pPr marL="0" indent="0">
              <a:buNone/>
            </a:pPr>
            <a:r>
              <a:rPr lang="en-US" dirty="0">
                <a:solidFill>
                  <a:schemeClr val="tx2"/>
                </a:solidFill>
              </a:rPr>
              <a:t>DMP Benefits</a:t>
            </a:r>
          </a:p>
          <a:p>
            <a:r>
              <a:rPr lang="en-US" dirty="0"/>
              <a:t>Superior wireless range and security</a:t>
            </a:r>
          </a:p>
          <a:p>
            <a:r>
              <a:rPr lang="en-US" dirty="0"/>
              <a:t>Wireless keypads, sirens, lights, and </a:t>
            </a:r>
            <a:br>
              <a:rPr lang="en-US" dirty="0"/>
            </a:br>
            <a:r>
              <a:rPr lang="en-US" dirty="0"/>
              <a:t>outputs available</a:t>
            </a:r>
          </a:p>
          <a:p>
            <a:r>
              <a:rPr lang="en-US" dirty="0"/>
              <a:t>Still offers full commercial features of </a:t>
            </a:r>
            <a:br>
              <a:rPr lang="en-US" dirty="0"/>
            </a:br>
            <a:r>
              <a:rPr lang="en-US" dirty="0"/>
              <a:t>area arming</a:t>
            </a:r>
          </a:p>
          <a:p>
            <a:r>
              <a:rPr lang="en-US" dirty="0"/>
              <a:t>Control multiple locations from a single mobile app</a:t>
            </a:r>
          </a:p>
        </p:txBody>
      </p:sp>
    </p:spTree>
    <p:extLst>
      <p:ext uri="{BB962C8B-B14F-4D97-AF65-F5344CB8AC3E}">
        <p14:creationId xmlns:p14="http://schemas.microsoft.com/office/powerpoint/2010/main" val="1484261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pc="-50" dirty="0"/>
              <a:t>INTRODUCTIONS</a:t>
            </a:r>
            <a:endParaRPr lang="en-US" dirty="0"/>
          </a:p>
        </p:txBody>
      </p:sp>
      <p:sp>
        <p:nvSpPr>
          <p:cNvPr id="13" name="Text Placeholder 4">
            <a:extLst>
              <a:ext uri="{FF2B5EF4-FFF2-40B4-BE49-F238E27FC236}">
                <a16:creationId xmlns:a16="http://schemas.microsoft.com/office/drawing/2014/main" id="{F3DA2F23-B06A-4342-B535-B9026C324755}"/>
              </a:ext>
            </a:extLst>
          </p:cNvPr>
          <p:cNvSpPr txBox="1">
            <a:spLocks/>
          </p:cNvSpPr>
          <p:nvPr/>
        </p:nvSpPr>
        <p:spPr bwMode="auto">
          <a:xfrm>
            <a:off x="1499548" y="4772689"/>
            <a:ext cx="2655093" cy="77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ts val="600"/>
              </a:spcBef>
              <a:buFont typeface="Arial" panose="020B0604020202020204" pitchFamily="34" charset="0"/>
              <a:buNone/>
            </a:pPr>
            <a:r>
              <a:rPr lang="en-US" altLang="en-US" sz="2000" kern="1200" dirty="0">
                <a:solidFill>
                  <a:schemeClr val="tx2"/>
                </a:solidFill>
                <a:latin typeface="Arial" panose="020B0604020202020204" pitchFamily="34" charset="0"/>
              </a:rPr>
              <a:t>Jeff </a:t>
            </a:r>
            <a:r>
              <a:rPr lang="en-US" altLang="en-US" sz="2000" kern="1200" dirty="0" err="1">
                <a:solidFill>
                  <a:schemeClr val="tx2"/>
                </a:solidFill>
                <a:latin typeface="Arial" panose="020B0604020202020204" pitchFamily="34" charset="0"/>
              </a:rPr>
              <a:t>Spatz</a:t>
            </a:r>
            <a:endParaRPr lang="en-US" altLang="en-US" sz="2000" kern="1200" dirty="0">
              <a:solidFill>
                <a:schemeClr val="tx2"/>
              </a:solidFill>
              <a:latin typeface="Arial" panose="020B0604020202020204" pitchFamily="34" charset="0"/>
            </a:endParaRPr>
          </a:p>
          <a:p>
            <a:pPr algn="ctr">
              <a:spcBef>
                <a:spcPts val="600"/>
              </a:spcBef>
              <a:buFont typeface="Arial" panose="020B0604020202020204" pitchFamily="34" charset="0"/>
              <a:buNone/>
            </a:pPr>
            <a:r>
              <a:rPr lang="en-US" altLang="en-US" sz="1600" kern="1200" dirty="0">
                <a:solidFill>
                  <a:schemeClr val="accent5"/>
                </a:solidFill>
                <a:latin typeface="Arial" panose="020B0604020202020204" pitchFamily="34" charset="0"/>
              </a:rPr>
              <a:t>Director of Sales, West</a:t>
            </a:r>
          </a:p>
        </p:txBody>
      </p:sp>
      <p:sp>
        <p:nvSpPr>
          <p:cNvPr id="15" name="Text Placeholder 4">
            <a:extLst>
              <a:ext uri="{FF2B5EF4-FFF2-40B4-BE49-F238E27FC236}">
                <a16:creationId xmlns:a16="http://schemas.microsoft.com/office/drawing/2014/main" id="{1ACEE1F4-AB1B-544F-AAF7-AA75E3A94683}"/>
              </a:ext>
            </a:extLst>
          </p:cNvPr>
          <p:cNvSpPr txBox="1">
            <a:spLocks/>
          </p:cNvSpPr>
          <p:nvPr/>
        </p:nvSpPr>
        <p:spPr bwMode="auto">
          <a:xfrm>
            <a:off x="4915149" y="4772689"/>
            <a:ext cx="2462208" cy="102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ts val="600"/>
              </a:spcBef>
              <a:buFont typeface="Arial" panose="020B0604020202020204" pitchFamily="34" charset="0"/>
              <a:buNone/>
            </a:pPr>
            <a:r>
              <a:rPr lang="en-US" sz="2000" dirty="0">
                <a:solidFill>
                  <a:schemeClr val="tx2"/>
                </a:solidFill>
                <a:latin typeface="Arial" charset="0"/>
                <a:ea typeface="Arial" charset="0"/>
                <a:cs typeface="Arial" charset="0"/>
              </a:rPr>
              <a:t>Derek </a:t>
            </a:r>
            <a:r>
              <a:rPr lang="en-US" sz="2000" dirty="0" err="1">
                <a:solidFill>
                  <a:schemeClr val="tx2"/>
                </a:solidFill>
                <a:latin typeface="Arial" charset="0"/>
                <a:ea typeface="Arial" charset="0"/>
                <a:cs typeface="Arial" charset="0"/>
              </a:rPr>
              <a:t>Ottman</a:t>
            </a:r>
            <a:endParaRPr lang="en-US" sz="2000" dirty="0">
              <a:solidFill>
                <a:schemeClr val="tx2"/>
              </a:solidFill>
              <a:latin typeface="Arial" charset="0"/>
              <a:ea typeface="Arial" charset="0"/>
              <a:cs typeface="Arial" charset="0"/>
            </a:endParaRPr>
          </a:p>
          <a:p>
            <a:pPr algn="ctr">
              <a:spcBef>
                <a:spcPts val="600"/>
              </a:spcBef>
              <a:buFont typeface="Arial" panose="020B0604020202020204" pitchFamily="34" charset="0"/>
              <a:buNone/>
            </a:pPr>
            <a:r>
              <a:rPr lang="en-US" altLang="en-US" sz="1600" dirty="0">
                <a:solidFill>
                  <a:schemeClr val="accent5"/>
                </a:solidFill>
                <a:latin typeface="Arial" panose="020B0604020202020204" pitchFamily="34" charset="0"/>
              </a:rPr>
              <a:t>Director of Sales, Central</a:t>
            </a:r>
          </a:p>
        </p:txBody>
      </p:sp>
      <p:sp>
        <p:nvSpPr>
          <p:cNvPr id="16" name="Text Placeholder 4">
            <a:extLst>
              <a:ext uri="{FF2B5EF4-FFF2-40B4-BE49-F238E27FC236}">
                <a16:creationId xmlns:a16="http://schemas.microsoft.com/office/drawing/2014/main" id="{4E43D01C-84D0-984F-9456-84AC3153E74C}"/>
              </a:ext>
            </a:extLst>
          </p:cNvPr>
          <p:cNvSpPr txBox="1">
            <a:spLocks/>
          </p:cNvSpPr>
          <p:nvPr/>
        </p:nvSpPr>
        <p:spPr bwMode="auto">
          <a:xfrm>
            <a:off x="7903088" y="4772689"/>
            <a:ext cx="3126081" cy="77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ts val="600"/>
              </a:spcBef>
              <a:buFont typeface="Arial" panose="020B0604020202020204" pitchFamily="34" charset="0"/>
              <a:buNone/>
            </a:pPr>
            <a:r>
              <a:rPr lang="en-US" sz="2000" dirty="0">
                <a:solidFill>
                  <a:schemeClr val="tx2"/>
                </a:solidFill>
                <a:latin typeface="Arial" charset="0"/>
                <a:ea typeface="Arial" charset="0"/>
                <a:cs typeface="Arial" charset="0"/>
              </a:rPr>
              <a:t>Ken Nelson</a:t>
            </a:r>
          </a:p>
          <a:p>
            <a:pPr algn="ctr" fontAlgn="base">
              <a:spcBef>
                <a:spcPts val="600"/>
              </a:spcBef>
            </a:pPr>
            <a:r>
              <a:rPr lang="en-US" sz="1600" dirty="0">
                <a:solidFill>
                  <a:schemeClr val="accent5"/>
                </a:solidFill>
                <a:latin typeface="+mn-lt"/>
              </a:rPr>
              <a:t>Director of Sales, East</a:t>
            </a:r>
          </a:p>
          <a:p>
            <a:pPr algn="ctr" fontAlgn="base">
              <a:spcBef>
                <a:spcPts val="600"/>
              </a:spcBef>
            </a:pPr>
            <a:endParaRPr lang="en-US" sz="1600" dirty="0">
              <a:solidFill>
                <a:schemeClr val="accent5"/>
              </a:solidFill>
              <a:latin typeface="+mn-lt"/>
            </a:endParaRPr>
          </a:p>
        </p:txBody>
      </p:sp>
      <p:pic>
        <p:nvPicPr>
          <p:cNvPr id="3" name="Picture 2">
            <a:extLst>
              <a:ext uri="{FF2B5EF4-FFF2-40B4-BE49-F238E27FC236}">
                <a16:creationId xmlns:a16="http://schemas.microsoft.com/office/drawing/2014/main" id="{DD6D4FF1-EEB2-A94F-91AC-7BFA05307C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5999" y="1479436"/>
            <a:ext cx="1964727" cy="2947091"/>
          </a:xfrm>
          <a:prstGeom prst="rect">
            <a:avLst/>
          </a:prstGeom>
        </p:spPr>
      </p:pic>
      <p:pic>
        <p:nvPicPr>
          <p:cNvPr id="4" name="Picture 3">
            <a:extLst>
              <a:ext uri="{FF2B5EF4-FFF2-40B4-BE49-F238E27FC236}">
                <a16:creationId xmlns:a16="http://schemas.microsoft.com/office/drawing/2014/main" id="{0C38BC98-5D67-8F47-923B-074C8C6A77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9808" y="1479438"/>
            <a:ext cx="1964726" cy="2947089"/>
          </a:xfrm>
          <a:prstGeom prst="rect">
            <a:avLst/>
          </a:prstGeom>
        </p:spPr>
      </p:pic>
      <p:pic>
        <p:nvPicPr>
          <p:cNvPr id="5" name="Picture 4">
            <a:extLst>
              <a:ext uri="{FF2B5EF4-FFF2-40B4-BE49-F238E27FC236}">
                <a16:creationId xmlns:a16="http://schemas.microsoft.com/office/drawing/2014/main" id="{21DF685E-7B66-0E43-9C47-BDF9593B4F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3637" y="1479439"/>
            <a:ext cx="1964725" cy="2947088"/>
          </a:xfrm>
          <a:prstGeom prst="rect">
            <a:avLst/>
          </a:prstGeom>
        </p:spPr>
      </p:pic>
    </p:spTree>
    <p:extLst>
      <p:ext uri="{BB962C8B-B14F-4D97-AF65-F5344CB8AC3E}">
        <p14:creationId xmlns:p14="http://schemas.microsoft.com/office/powerpoint/2010/main" val="782703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r>
              <a:rPr lang="en-US" altLang="en-US" dirty="0">
                <a:solidFill>
                  <a:schemeClr val="accent2"/>
                </a:solidFill>
              </a:rPr>
              <a:t>DMP provides midrange integrated solutions </a:t>
            </a:r>
          </a:p>
          <a:p>
            <a:r>
              <a:rPr lang="en-US" altLang="en-US" dirty="0"/>
              <a:t>Commercial security features  </a:t>
            </a:r>
          </a:p>
          <a:p>
            <a:pPr lvl="1"/>
            <a:r>
              <a:rPr lang="en-US" altLang="en-US" dirty="0"/>
              <a:t>Area intrusion systems </a:t>
            </a:r>
          </a:p>
          <a:p>
            <a:pPr lvl="1"/>
            <a:r>
              <a:rPr lang="en-US" altLang="en-US" dirty="0"/>
              <a:t>Integrated access control</a:t>
            </a:r>
          </a:p>
          <a:p>
            <a:pPr lvl="1"/>
            <a:r>
              <a:rPr lang="en-US" altLang="en-US" dirty="0"/>
              <a:t>Mobile control </a:t>
            </a:r>
          </a:p>
          <a:p>
            <a:pPr lvl="1"/>
            <a:r>
              <a:rPr lang="en-US" altLang="en-US" dirty="0"/>
              <a:t>Restaurants</a:t>
            </a:r>
          </a:p>
          <a:p>
            <a:pPr lvl="1"/>
            <a:r>
              <a:rPr lang="en-US" altLang="en-US" dirty="0"/>
              <a:t>Campus and K–12 education</a:t>
            </a:r>
          </a:p>
          <a:p>
            <a:pPr lvl="1"/>
            <a:r>
              <a:rPr lang="en-US" altLang="en-US" dirty="0"/>
              <a:t>Warehouses and light manufacturing</a:t>
            </a:r>
          </a:p>
          <a:p>
            <a:pPr lvl="1"/>
            <a:r>
              <a:rPr lang="en-US" altLang="en-US" dirty="0"/>
              <a:t>Retail</a:t>
            </a:r>
          </a:p>
          <a:p>
            <a:pPr lvl="1"/>
            <a:r>
              <a:rPr lang="en-US" altLang="en-US" dirty="0"/>
              <a:t>Multi-office complexes</a:t>
            </a:r>
          </a:p>
          <a:p>
            <a:pPr lvl="1"/>
            <a:r>
              <a:rPr lang="en-US" altLang="en-US" dirty="0"/>
              <a:t>Fire systems combined with intrusion</a:t>
            </a:r>
          </a:p>
        </p:txBody>
      </p:sp>
      <p:sp>
        <p:nvSpPr>
          <p:cNvPr id="6" name="Title 5"/>
          <p:cNvSpPr>
            <a:spLocks noGrp="1"/>
          </p:cNvSpPr>
          <p:nvPr>
            <p:ph type="title"/>
          </p:nvPr>
        </p:nvSpPr>
        <p:spPr/>
        <p:txBody>
          <a:bodyPr/>
          <a:lstStyle/>
          <a:p>
            <a:r>
              <a:rPr lang="en-US" altLang="en-US" dirty="0"/>
              <a:t>MIDRANGE SECURITY – INTEGRATED SOLUTIONS – </a:t>
            </a:r>
            <a:r>
              <a:rPr lang="en-US" altLang="en-US" dirty="0" err="1"/>
              <a:t>XR150</a:t>
            </a:r>
            <a:r>
              <a:rPr lang="en-US" altLang="en-US" dirty="0"/>
              <a:t> </a:t>
            </a:r>
          </a:p>
        </p:txBody>
      </p:sp>
      <p:pic>
        <p:nvPicPr>
          <p:cNvPr id="8" name="Picture 7">
            <a:extLst>
              <a:ext uri="{FF2B5EF4-FFF2-40B4-BE49-F238E27FC236}">
                <a16:creationId xmlns:a16="http://schemas.microsoft.com/office/drawing/2014/main" id="{ADC1BE86-FAB8-8B48-ABFF-E127FC9182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46722" y="2576994"/>
            <a:ext cx="4047257" cy="1763003"/>
          </a:xfrm>
          <a:prstGeom prst="rect">
            <a:avLst/>
          </a:prstGeom>
        </p:spPr>
      </p:pic>
    </p:spTree>
    <p:extLst>
      <p:ext uri="{BB962C8B-B14F-4D97-AF65-F5344CB8AC3E}">
        <p14:creationId xmlns:p14="http://schemas.microsoft.com/office/powerpoint/2010/main" val="1735478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dirty="0"/>
              <a:t>MIDRANGE SECURITY – INTEGRATED SOLUTIONS – </a:t>
            </a:r>
            <a:r>
              <a:rPr lang="en-US" altLang="en-US" dirty="0" err="1"/>
              <a:t>XR150</a:t>
            </a:r>
            <a:r>
              <a:rPr lang="en-US" altLang="en-US" dirty="0"/>
              <a:t> </a:t>
            </a:r>
            <a:endParaRPr lang="en-US" altLang="en-US" dirty="0">
              <a:ea typeface="ＭＳ Ｐゴシック" charset="-128"/>
            </a:endParaRPr>
          </a:p>
        </p:txBody>
      </p:sp>
      <p:grpSp>
        <p:nvGrpSpPr>
          <p:cNvPr id="3" name="Group 2">
            <a:extLst>
              <a:ext uri="{FF2B5EF4-FFF2-40B4-BE49-F238E27FC236}">
                <a16:creationId xmlns:a16="http://schemas.microsoft.com/office/drawing/2014/main" id="{A4C4BA82-67E5-A94B-A593-9FFB07413835}"/>
              </a:ext>
            </a:extLst>
          </p:cNvPr>
          <p:cNvGrpSpPr/>
          <p:nvPr/>
        </p:nvGrpSpPr>
        <p:grpSpPr>
          <a:xfrm>
            <a:off x="633478" y="895427"/>
            <a:ext cx="11679025" cy="5254197"/>
            <a:chOff x="335766" y="705394"/>
            <a:chExt cx="12309804" cy="5537974"/>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766" y="1618488"/>
              <a:ext cx="5567678" cy="371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1605" y="705394"/>
              <a:ext cx="7383965" cy="5537974"/>
            </a:xfrm>
            <a:prstGeom prst="rect">
              <a:avLst/>
            </a:prstGeom>
          </p:spPr>
        </p:pic>
      </p:grpSp>
    </p:spTree>
    <p:extLst>
      <p:ext uri="{BB962C8B-B14F-4D97-AF65-F5344CB8AC3E}">
        <p14:creationId xmlns:p14="http://schemas.microsoft.com/office/powerpoint/2010/main" val="886453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dirty="0"/>
              <a:t>MIDRANGE SECURITY – INTEGRATED SOLUTIONS – </a:t>
            </a:r>
            <a:r>
              <a:rPr lang="en-US" altLang="en-US" dirty="0" err="1"/>
              <a:t>XR150</a:t>
            </a:r>
            <a:r>
              <a:rPr lang="en-US" altLang="en-US" dirty="0"/>
              <a:t> </a:t>
            </a:r>
            <a:endParaRPr lang="en-US" altLang="en-US" dirty="0">
              <a:ea typeface="ＭＳ Ｐゴシック" charset="-128"/>
            </a:endParaRPr>
          </a:p>
        </p:txBody>
      </p:sp>
      <p:graphicFrame>
        <p:nvGraphicFramePr>
          <p:cNvPr id="11" name="Table 10">
            <a:extLst>
              <a:ext uri="{FF2B5EF4-FFF2-40B4-BE49-F238E27FC236}">
                <a16:creationId xmlns:a16="http://schemas.microsoft.com/office/drawing/2014/main" id="{494EDF6F-8A69-374F-BB14-A889399C4017}"/>
              </a:ext>
            </a:extLst>
          </p:cNvPr>
          <p:cNvGraphicFramePr>
            <a:graphicFrameLocks noGrp="1"/>
          </p:cNvGraphicFramePr>
          <p:nvPr>
            <p:extLst>
              <p:ext uri="{D42A27DB-BD31-4B8C-83A1-F6EECF244321}">
                <p14:modId xmlns:p14="http://schemas.microsoft.com/office/powerpoint/2010/main" val="2216659040"/>
              </p:ext>
            </p:extLst>
          </p:nvPr>
        </p:nvGraphicFramePr>
        <p:xfrm>
          <a:off x="1789376" y="2426837"/>
          <a:ext cx="8627938" cy="2025189"/>
        </p:xfrm>
        <a:graphic>
          <a:graphicData uri="http://schemas.openxmlformats.org/drawingml/2006/table">
            <a:tbl>
              <a:tblPr firstRow="1" bandRow="1">
                <a:tableStyleId>{5940675A-B579-460E-94D1-54222C63F5DA}</a:tableStyleId>
              </a:tblPr>
              <a:tblGrid>
                <a:gridCol w="1579715">
                  <a:extLst>
                    <a:ext uri="{9D8B030D-6E8A-4147-A177-3AD203B41FA5}">
                      <a16:colId xmlns:a16="http://schemas.microsoft.com/office/drawing/2014/main" val="2849187540"/>
                    </a:ext>
                  </a:extLst>
                </a:gridCol>
                <a:gridCol w="1752600">
                  <a:extLst>
                    <a:ext uri="{9D8B030D-6E8A-4147-A177-3AD203B41FA5}">
                      <a16:colId xmlns:a16="http://schemas.microsoft.com/office/drawing/2014/main" val="1911821641"/>
                    </a:ext>
                  </a:extLst>
                </a:gridCol>
                <a:gridCol w="1727200">
                  <a:extLst>
                    <a:ext uri="{9D8B030D-6E8A-4147-A177-3AD203B41FA5}">
                      <a16:colId xmlns:a16="http://schemas.microsoft.com/office/drawing/2014/main" val="3256934277"/>
                    </a:ext>
                  </a:extLst>
                </a:gridCol>
                <a:gridCol w="1727200">
                  <a:extLst>
                    <a:ext uri="{9D8B030D-6E8A-4147-A177-3AD203B41FA5}">
                      <a16:colId xmlns:a16="http://schemas.microsoft.com/office/drawing/2014/main" val="3519745013"/>
                    </a:ext>
                  </a:extLst>
                </a:gridCol>
                <a:gridCol w="1841223">
                  <a:extLst>
                    <a:ext uri="{9D8B030D-6E8A-4147-A177-3AD203B41FA5}">
                      <a16:colId xmlns:a16="http://schemas.microsoft.com/office/drawing/2014/main" val="356850675"/>
                    </a:ext>
                  </a:extLst>
                </a:gridCol>
              </a:tblGrid>
              <a:tr h="2025189">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218859"/>
                  </a:ext>
                </a:extLst>
              </a:tr>
            </a:tbl>
          </a:graphicData>
        </a:graphic>
      </p:graphicFrame>
      <p:pic>
        <p:nvPicPr>
          <p:cNvPr id="23" name="Picture 22">
            <a:extLst>
              <a:ext uri="{FF2B5EF4-FFF2-40B4-BE49-F238E27FC236}">
                <a16:creationId xmlns:a16="http://schemas.microsoft.com/office/drawing/2014/main" id="{8BB34C80-4156-F142-A574-AF1211DD1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22878" y="2426837"/>
            <a:ext cx="1346791" cy="1859425"/>
          </a:xfrm>
          <a:prstGeom prst="rect">
            <a:avLst/>
          </a:prstGeom>
        </p:spPr>
      </p:pic>
      <p:pic>
        <p:nvPicPr>
          <p:cNvPr id="25" name="Picture 24">
            <a:extLst>
              <a:ext uri="{FF2B5EF4-FFF2-40B4-BE49-F238E27FC236}">
                <a16:creationId xmlns:a16="http://schemas.microsoft.com/office/drawing/2014/main" id="{1C1522F1-9216-E74E-A842-76DE79CB76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0496" y="2530960"/>
            <a:ext cx="1285657" cy="1812583"/>
          </a:xfrm>
          <a:prstGeom prst="rect">
            <a:avLst/>
          </a:prstGeom>
        </p:spPr>
      </p:pic>
      <p:pic>
        <p:nvPicPr>
          <p:cNvPr id="27" name="Picture 26">
            <a:extLst>
              <a:ext uri="{FF2B5EF4-FFF2-40B4-BE49-F238E27FC236}">
                <a16:creationId xmlns:a16="http://schemas.microsoft.com/office/drawing/2014/main" id="{276F199D-AD09-AC47-B6D5-3A5D3DADCD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85332" y="2517409"/>
            <a:ext cx="1407588" cy="1859425"/>
          </a:xfrm>
          <a:prstGeom prst="rect">
            <a:avLst/>
          </a:prstGeom>
        </p:spPr>
      </p:pic>
      <p:pic>
        <p:nvPicPr>
          <p:cNvPr id="29" name="Picture 28">
            <a:extLst>
              <a:ext uri="{FF2B5EF4-FFF2-40B4-BE49-F238E27FC236}">
                <a16:creationId xmlns:a16="http://schemas.microsoft.com/office/drawing/2014/main" id="{EDABF788-5D09-9643-B761-97B409D592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79042" y="2705401"/>
            <a:ext cx="1463702" cy="1463702"/>
          </a:xfrm>
          <a:prstGeom prst="rect">
            <a:avLst/>
          </a:prstGeom>
        </p:spPr>
      </p:pic>
      <p:pic>
        <p:nvPicPr>
          <p:cNvPr id="31" name="Picture 30">
            <a:extLst>
              <a:ext uri="{FF2B5EF4-FFF2-40B4-BE49-F238E27FC236}">
                <a16:creationId xmlns:a16="http://schemas.microsoft.com/office/drawing/2014/main" id="{98B0FC1E-F340-F14F-B45E-4C863B9020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85720" y="2742688"/>
            <a:ext cx="1620129" cy="1620129"/>
          </a:xfrm>
          <a:prstGeom prst="rect">
            <a:avLst/>
          </a:prstGeom>
        </p:spPr>
      </p:pic>
    </p:spTree>
    <p:extLst>
      <p:ext uri="{BB962C8B-B14F-4D97-AF65-F5344CB8AC3E}">
        <p14:creationId xmlns:p14="http://schemas.microsoft.com/office/powerpoint/2010/main" val="732799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MIDRANGE SECURITY – INTEGRATED SOLUTIONS – </a:t>
            </a:r>
            <a:r>
              <a:rPr lang="en-US" altLang="en-US" dirty="0" err="1"/>
              <a:t>XR150</a:t>
            </a:r>
            <a:r>
              <a:rPr lang="en-US" altLang="en-US" dirty="0"/>
              <a:t> </a:t>
            </a:r>
            <a:endParaRPr lang="en-US" dirty="0"/>
          </a:p>
        </p:txBody>
      </p:sp>
      <p:graphicFrame>
        <p:nvGraphicFramePr>
          <p:cNvPr id="12" name="Table 11">
            <a:extLst>
              <a:ext uri="{FF2B5EF4-FFF2-40B4-BE49-F238E27FC236}">
                <a16:creationId xmlns:a16="http://schemas.microsoft.com/office/drawing/2014/main" id="{0A1F2C4E-C390-AC42-A8DC-DE82708BC6A0}"/>
              </a:ext>
            </a:extLst>
          </p:cNvPr>
          <p:cNvGraphicFramePr>
            <a:graphicFrameLocks noGrp="1"/>
          </p:cNvGraphicFramePr>
          <p:nvPr>
            <p:extLst>
              <p:ext uri="{D42A27DB-BD31-4B8C-83A1-F6EECF244321}">
                <p14:modId xmlns:p14="http://schemas.microsoft.com/office/powerpoint/2010/main" val="1718837020"/>
              </p:ext>
            </p:extLst>
          </p:nvPr>
        </p:nvGraphicFramePr>
        <p:xfrm>
          <a:off x="495759" y="2513098"/>
          <a:ext cx="11127036" cy="1831803"/>
        </p:xfrm>
        <a:graphic>
          <a:graphicData uri="http://schemas.openxmlformats.org/drawingml/2006/table">
            <a:tbl>
              <a:tblPr firstRow="1" bandRow="1">
                <a:tableStyleId>{5940675A-B579-460E-94D1-54222C63F5DA}</a:tableStyleId>
              </a:tblPr>
              <a:tblGrid>
                <a:gridCol w="1851667">
                  <a:extLst>
                    <a:ext uri="{9D8B030D-6E8A-4147-A177-3AD203B41FA5}">
                      <a16:colId xmlns:a16="http://schemas.microsoft.com/office/drawing/2014/main" val="2849187540"/>
                    </a:ext>
                  </a:extLst>
                </a:gridCol>
                <a:gridCol w="1133904">
                  <a:extLst>
                    <a:ext uri="{9D8B030D-6E8A-4147-A177-3AD203B41FA5}">
                      <a16:colId xmlns:a16="http://schemas.microsoft.com/office/drawing/2014/main" val="1911821641"/>
                    </a:ext>
                  </a:extLst>
                </a:gridCol>
                <a:gridCol w="2787268">
                  <a:extLst>
                    <a:ext uri="{9D8B030D-6E8A-4147-A177-3AD203B41FA5}">
                      <a16:colId xmlns:a16="http://schemas.microsoft.com/office/drawing/2014/main" val="3256934277"/>
                    </a:ext>
                  </a:extLst>
                </a:gridCol>
                <a:gridCol w="2357609">
                  <a:extLst>
                    <a:ext uri="{9D8B030D-6E8A-4147-A177-3AD203B41FA5}">
                      <a16:colId xmlns:a16="http://schemas.microsoft.com/office/drawing/2014/main" val="2538575674"/>
                    </a:ext>
                  </a:extLst>
                </a:gridCol>
                <a:gridCol w="2996588">
                  <a:extLst>
                    <a:ext uri="{9D8B030D-6E8A-4147-A177-3AD203B41FA5}">
                      <a16:colId xmlns:a16="http://schemas.microsoft.com/office/drawing/2014/main" val="3519745013"/>
                    </a:ext>
                  </a:extLst>
                </a:gridCol>
              </a:tblGrid>
              <a:tr h="1831803">
                <a:tc>
                  <a:txBody>
                    <a:bodyPr/>
                    <a:lstStyle/>
                    <a:p>
                      <a:endParaRPr lang="en-US" sz="1700" dirty="0"/>
                    </a:p>
                  </a:txBody>
                  <a:tcPr marL="85708" marR="85708" marT="42854" marB="42854">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700" dirty="0"/>
                    </a:p>
                  </a:txBody>
                  <a:tcPr marL="85708" marR="85708" marT="42854" marB="42854">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700" dirty="0"/>
                    </a:p>
                  </a:txBody>
                  <a:tcPr marL="85708" marR="85708" marT="42854" marB="42854">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700" dirty="0"/>
                    </a:p>
                  </a:txBody>
                  <a:tcPr marL="85708" marR="85708" marT="42854" marB="42854">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700" dirty="0"/>
                    </a:p>
                  </a:txBody>
                  <a:tcPr marL="85708" marR="85708" marT="42854" marB="42854">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218859"/>
                  </a:ext>
                </a:extLst>
              </a:tr>
            </a:tbl>
          </a:graphicData>
        </a:graphic>
      </p:graphicFrame>
      <p:pic>
        <p:nvPicPr>
          <p:cNvPr id="6" name="Picture 5">
            <a:extLst>
              <a:ext uri="{FF2B5EF4-FFF2-40B4-BE49-F238E27FC236}">
                <a16:creationId xmlns:a16="http://schemas.microsoft.com/office/drawing/2014/main" id="{6F4C759C-2527-A749-A2E9-66B954E5AA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4048" y="2693553"/>
            <a:ext cx="883558" cy="1470892"/>
          </a:xfrm>
          <a:prstGeom prst="rect">
            <a:avLst/>
          </a:prstGeom>
        </p:spPr>
      </p:pic>
      <p:pic>
        <p:nvPicPr>
          <p:cNvPr id="11" name="Picture 10">
            <a:extLst>
              <a:ext uri="{FF2B5EF4-FFF2-40B4-BE49-F238E27FC236}">
                <a16:creationId xmlns:a16="http://schemas.microsoft.com/office/drawing/2014/main" id="{CFF24B54-2DBA-704D-A92B-80F7DC9817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709" y="2629187"/>
            <a:ext cx="1449796" cy="1570177"/>
          </a:xfrm>
          <a:prstGeom prst="rect">
            <a:avLst/>
          </a:prstGeom>
        </p:spPr>
      </p:pic>
      <p:pic>
        <p:nvPicPr>
          <p:cNvPr id="10" name="Picture 9">
            <a:extLst>
              <a:ext uri="{FF2B5EF4-FFF2-40B4-BE49-F238E27FC236}">
                <a16:creationId xmlns:a16="http://schemas.microsoft.com/office/drawing/2014/main" id="{97801DE6-2DEE-7343-B43F-85E5688039A0}"/>
              </a:ext>
            </a:extLst>
          </p:cNvPr>
          <p:cNvPicPr>
            <a:picLocks noChangeAspect="1"/>
          </p:cNvPicPr>
          <p:nvPr/>
        </p:nvPicPr>
        <p:blipFill>
          <a:blip r:embed="rId5"/>
          <a:stretch>
            <a:fillRect/>
          </a:stretch>
        </p:blipFill>
        <p:spPr>
          <a:xfrm>
            <a:off x="3579599" y="3431752"/>
            <a:ext cx="2599441" cy="526469"/>
          </a:xfrm>
          <a:prstGeom prst="rect">
            <a:avLst/>
          </a:prstGeom>
        </p:spPr>
      </p:pic>
      <p:pic>
        <p:nvPicPr>
          <p:cNvPr id="4" name="Picture 3">
            <a:extLst>
              <a:ext uri="{FF2B5EF4-FFF2-40B4-BE49-F238E27FC236}">
                <a16:creationId xmlns:a16="http://schemas.microsoft.com/office/drawing/2014/main" id="{C23426D8-2FB6-7C48-8721-33EC856C17AE}"/>
              </a:ext>
            </a:extLst>
          </p:cNvPr>
          <p:cNvPicPr>
            <a:picLocks noChangeAspect="1"/>
          </p:cNvPicPr>
          <p:nvPr/>
        </p:nvPicPr>
        <p:blipFill>
          <a:blip r:embed="rId6"/>
          <a:stretch>
            <a:fillRect/>
          </a:stretch>
        </p:blipFill>
        <p:spPr>
          <a:xfrm>
            <a:off x="6384332" y="2934250"/>
            <a:ext cx="2145994" cy="960050"/>
          </a:xfrm>
          <a:prstGeom prst="rect">
            <a:avLst/>
          </a:prstGeom>
        </p:spPr>
      </p:pic>
      <p:sp>
        <p:nvSpPr>
          <p:cNvPr id="8" name="Rectangle 7">
            <a:extLst>
              <a:ext uri="{FF2B5EF4-FFF2-40B4-BE49-F238E27FC236}">
                <a16:creationId xmlns:a16="http://schemas.microsoft.com/office/drawing/2014/main" id="{715A6A05-59E2-C94F-90A0-729E847B1B86}"/>
              </a:ext>
            </a:extLst>
          </p:cNvPr>
          <p:cNvSpPr/>
          <p:nvPr/>
        </p:nvSpPr>
        <p:spPr>
          <a:xfrm>
            <a:off x="2893741" y="3958221"/>
            <a:ext cx="356839" cy="145428"/>
          </a:xfrm>
          <a:prstGeom prst="rect">
            <a:avLst/>
          </a:prstGeom>
          <a:solidFill>
            <a:srgbClr val="697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EF4B82-283A-2D4A-A8C5-84317511DBC7}"/>
              </a:ext>
            </a:extLst>
          </p:cNvPr>
          <p:cNvPicPr>
            <a:picLocks noChangeAspect="1"/>
          </p:cNvPicPr>
          <p:nvPr/>
        </p:nvPicPr>
        <p:blipFill>
          <a:blip r:embed="rId7"/>
          <a:stretch>
            <a:fillRect/>
          </a:stretch>
        </p:blipFill>
        <p:spPr>
          <a:xfrm>
            <a:off x="8824396" y="2665239"/>
            <a:ext cx="2689340" cy="1534125"/>
          </a:xfrm>
          <a:prstGeom prst="rect">
            <a:avLst/>
          </a:prstGeom>
        </p:spPr>
      </p:pic>
    </p:spTree>
    <p:extLst>
      <p:ext uri="{BB962C8B-B14F-4D97-AF65-F5344CB8AC3E}">
        <p14:creationId xmlns:p14="http://schemas.microsoft.com/office/powerpoint/2010/main" val="2029451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18" y="346990"/>
            <a:ext cx="11253564" cy="548437"/>
          </a:xfrm>
        </p:spPr>
        <p:txBody>
          <a:bodyPr/>
          <a:lstStyle/>
          <a:p>
            <a:r>
              <a:rPr lang="en-US" altLang="en-US" dirty="0"/>
              <a:t>MIDRANGE SECURITY – INTEGRATED SOLUTIONS – </a:t>
            </a:r>
            <a:r>
              <a:rPr lang="en-US" altLang="en-US" dirty="0" err="1"/>
              <a:t>XR150</a:t>
            </a:r>
            <a:r>
              <a:rPr lang="en-US" altLang="en-US" dirty="0"/>
              <a:t> </a:t>
            </a:r>
            <a:endParaRPr lang="en-US" altLang="en-US" dirty="0">
              <a:ea typeface="ＭＳ Ｐゴシック" panose="020B0600070205080204" pitchFamily="34" charset="-128"/>
            </a:endParaRPr>
          </a:p>
        </p:txBody>
      </p:sp>
      <p:graphicFrame>
        <p:nvGraphicFramePr>
          <p:cNvPr id="3" name="Table 2"/>
          <p:cNvGraphicFramePr>
            <a:graphicFrameLocks noGrp="1"/>
          </p:cNvGraphicFramePr>
          <p:nvPr>
            <p:extLst>
              <p:ext uri="{D42A27DB-BD31-4B8C-83A1-F6EECF244321}">
                <p14:modId xmlns:p14="http://schemas.microsoft.com/office/powerpoint/2010/main" val="102689921"/>
              </p:ext>
            </p:extLst>
          </p:nvPr>
        </p:nvGraphicFramePr>
        <p:xfrm>
          <a:off x="3211206" y="1920240"/>
          <a:ext cx="5769588" cy="3017520"/>
        </p:xfrm>
        <a:graphic>
          <a:graphicData uri="http://schemas.openxmlformats.org/drawingml/2006/table">
            <a:tbl>
              <a:tblPr firstRow="1" bandRow="1">
                <a:tableStyleId>{7DF18680-E054-41AD-8BC1-D1AEF772440D}</a:tableStyleId>
              </a:tblPr>
              <a:tblGrid>
                <a:gridCol w="302638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3"/>
                    </a:ext>
                  </a:extLst>
                </a:gridCol>
              </a:tblGrid>
              <a:tr h="266007">
                <a:tc>
                  <a:txBody>
                    <a:bodyPr/>
                    <a:lstStyle/>
                    <a:p>
                      <a:r>
                        <a:rPr lang="en-US" sz="1200" dirty="0"/>
                        <a:t>Panel Specification</a:t>
                      </a:r>
                      <a:endParaRPr lang="en-US" sz="1200" b="0" dirty="0">
                        <a:solidFill>
                          <a:schemeClr val="bg1"/>
                        </a:solidFill>
                        <a:latin typeface="Arial" charset="0"/>
                        <a:ea typeface="Arial" charset="0"/>
                        <a:cs typeface="Arial" charset="0"/>
                      </a:endParaRPr>
                    </a:p>
                  </a:txBody>
                  <a:tcPr anchor="ctr"/>
                </a:tc>
                <a:tc>
                  <a:txBody>
                    <a:bodyPr/>
                    <a:lstStyle/>
                    <a:p>
                      <a:pPr algn="ctr" fontAlgn="ctr"/>
                      <a:r>
                        <a:rPr lang="en-US" sz="1200" u="none" strike="noStrike" dirty="0">
                          <a:effectLst/>
                        </a:rPr>
                        <a:t>XR150</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Vista 128P</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0"/>
                  </a:ext>
                </a:extLst>
              </a:tr>
              <a:tr h="266007">
                <a:tc>
                  <a:txBody>
                    <a:bodyPr/>
                    <a:lstStyle/>
                    <a:p>
                      <a:pPr algn="l" fontAlgn="ctr"/>
                      <a:r>
                        <a:rPr lang="en-US" sz="1200" u="none" strike="noStrike" dirty="0">
                          <a:effectLst/>
                        </a:rPr>
                        <a:t>Number of possible hardwire zones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142</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1"/>
                  </a:ext>
                </a:extLst>
              </a:tr>
              <a:tr h="266007">
                <a:tc>
                  <a:txBody>
                    <a:bodyPr/>
                    <a:lstStyle/>
                    <a:p>
                      <a:pPr algn="l" fontAlgn="ctr"/>
                      <a:r>
                        <a:rPr lang="en-US" sz="1200" u="none" strike="noStrike" dirty="0">
                          <a:effectLst/>
                        </a:rPr>
                        <a:t>Total number of zones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a:effectLst/>
                        </a:rPr>
                        <a:t>142</a:t>
                      </a:r>
                      <a:endParaRPr lang="is-IS" sz="1200" b="0" i="0" u="none" strike="noStrike">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128</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2"/>
                  </a:ext>
                </a:extLst>
              </a:tr>
              <a:tr h="266007">
                <a:tc>
                  <a:txBody>
                    <a:bodyPr/>
                    <a:lstStyle/>
                    <a:p>
                      <a:pPr algn="l" fontAlgn="ctr"/>
                      <a:r>
                        <a:rPr lang="en-US" sz="1200" u="none" strike="noStrike" dirty="0">
                          <a:effectLst/>
                        </a:rPr>
                        <a:t>Number of possible wireless zones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a:effectLst/>
                        </a:rPr>
                        <a:t>100</a:t>
                      </a:r>
                      <a:endParaRPr lang="is-IS" sz="1200" b="0" i="0" u="none" strike="noStrike">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cs-CZ" sz="1200" u="none" strike="noStrike" dirty="0">
                          <a:effectLst/>
                        </a:rPr>
                        <a:t>119</a:t>
                      </a:r>
                      <a:endParaRPr lang="cs-CZ"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3"/>
                  </a:ext>
                </a:extLst>
              </a:tr>
              <a:tr h="266007">
                <a:tc>
                  <a:txBody>
                    <a:bodyPr/>
                    <a:lstStyle/>
                    <a:p>
                      <a:pPr algn="l" fontAlgn="ctr"/>
                      <a:r>
                        <a:rPr lang="en-US" sz="1200" u="none" strike="noStrike" dirty="0">
                          <a:effectLst/>
                        </a:rPr>
                        <a:t>Number of areas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4"/>
                  </a:ext>
                </a:extLst>
              </a:tr>
              <a:tr h="266007">
                <a:tc>
                  <a:txBody>
                    <a:bodyPr/>
                    <a:lstStyle/>
                    <a:p>
                      <a:pPr algn="l" fontAlgn="ctr"/>
                      <a:r>
                        <a:rPr lang="en-US" sz="1200" u="none" strike="noStrike" dirty="0">
                          <a:effectLst/>
                        </a:rPr>
                        <a:t>Number of user codes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10,000</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150</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5"/>
                  </a:ext>
                </a:extLst>
              </a:tr>
              <a:tr h="266007">
                <a:tc>
                  <a:txBody>
                    <a:bodyPr/>
                    <a:lstStyle/>
                    <a:p>
                      <a:pPr algn="l" fontAlgn="ctr"/>
                      <a:r>
                        <a:rPr lang="en-US" sz="1200" u="none" strike="noStrike" dirty="0">
                          <a:effectLst/>
                        </a:rPr>
                        <a:t>Number of supervised keypads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31</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6"/>
                  </a:ext>
                </a:extLst>
              </a:tr>
              <a:tr h="266007">
                <a:tc>
                  <a:txBody>
                    <a:bodyPr/>
                    <a:lstStyle/>
                    <a:p>
                      <a:pPr algn="l" fontAlgn="ctr"/>
                      <a:r>
                        <a:rPr lang="en-US" sz="1200" u="none" strike="noStrike" dirty="0">
                          <a:effectLst/>
                        </a:rPr>
                        <a:t>Number of door access points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7"/>
                  </a:ext>
                </a:extLst>
              </a:tr>
              <a:tr h="266007">
                <a:tc>
                  <a:txBody>
                    <a:bodyPr/>
                    <a:lstStyle/>
                    <a:p>
                      <a:pPr algn="l" fontAlgn="ctr"/>
                      <a:r>
                        <a:rPr lang="en-US" sz="1200" u="none" strike="noStrike" dirty="0">
                          <a:effectLst/>
                        </a:rPr>
                        <a:t>Remote firmware update</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8"/>
                  </a:ext>
                </a:extLst>
              </a:tr>
              <a:tr h="266007">
                <a:tc>
                  <a:txBody>
                    <a:bodyPr/>
                    <a:lstStyle/>
                    <a:p>
                      <a:pPr algn="l" fontAlgn="ctr"/>
                      <a:r>
                        <a:rPr lang="en-US" sz="1200" u="none" strike="noStrike" dirty="0">
                          <a:effectLst/>
                        </a:rPr>
                        <a:t>Wireless receiver on Keypad Bus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LX bus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6160RF</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9"/>
                  </a:ext>
                </a:extLst>
              </a:tr>
              <a:tr h="266007">
                <a:tc>
                  <a:txBody>
                    <a:bodyPr/>
                    <a:lstStyle/>
                    <a:p>
                      <a:pPr algn="l" fontAlgn="ctr"/>
                      <a:r>
                        <a:rPr lang="en-US" sz="1200" u="none" strike="noStrike" dirty="0">
                          <a:effectLst/>
                        </a:rPr>
                        <a:t>Wireless range, line of sight in feet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9,000</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300</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0861071"/>
              </p:ext>
            </p:extLst>
          </p:nvPr>
        </p:nvGraphicFramePr>
        <p:xfrm>
          <a:off x="3211206" y="1625448"/>
          <a:ext cx="5769588" cy="274320"/>
        </p:xfrm>
        <a:graphic>
          <a:graphicData uri="http://schemas.openxmlformats.org/drawingml/2006/table">
            <a:tbl>
              <a:tblPr bandRow="1">
                <a:tableStyleId>{775DCB02-9BB8-47FD-8907-85C794F793BA}</a:tableStyleId>
              </a:tblPr>
              <a:tblGrid>
                <a:gridCol w="3027669">
                  <a:extLst>
                    <a:ext uri="{9D8B030D-6E8A-4147-A177-3AD203B41FA5}">
                      <a16:colId xmlns:a16="http://schemas.microsoft.com/office/drawing/2014/main" val="20000"/>
                    </a:ext>
                  </a:extLst>
                </a:gridCol>
                <a:gridCol w="1373164">
                  <a:extLst>
                    <a:ext uri="{9D8B030D-6E8A-4147-A177-3AD203B41FA5}">
                      <a16:colId xmlns:a16="http://schemas.microsoft.com/office/drawing/2014/main" val="20001"/>
                    </a:ext>
                  </a:extLst>
                </a:gridCol>
                <a:gridCol w="1368755">
                  <a:extLst>
                    <a:ext uri="{9D8B030D-6E8A-4147-A177-3AD203B41FA5}">
                      <a16:colId xmlns:a16="http://schemas.microsoft.com/office/drawing/2014/main" val="20002"/>
                    </a:ext>
                  </a:extLst>
                </a:gridCol>
              </a:tblGrid>
              <a:tr h="274320">
                <a:tc>
                  <a:txBody>
                    <a:bodyPr/>
                    <a:lstStyle/>
                    <a:p>
                      <a:endParaRPr lang="en-US" sz="1100" b="1" dirty="0">
                        <a:solidFill>
                          <a:schemeClr val="bg1"/>
                        </a:solidFill>
                        <a:latin typeface="Arial" charset="0"/>
                        <a:ea typeface="Arial" charset="0"/>
                        <a:cs typeface="Arial"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100" b="1" u="none" strike="noStrike" dirty="0" err="1">
                          <a:solidFill>
                            <a:schemeClr val="bg1"/>
                          </a:solidFill>
                          <a:effectLst/>
                        </a:rPr>
                        <a:t>DMP</a:t>
                      </a:r>
                      <a:r>
                        <a:rPr lang="en-US" sz="1100" b="1" u="none" strike="noStrike" baseline="0" dirty="0">
                          <a:solidFill>
                            <a:schemeClr val="bg1"/>
                          </a:solidFill>
                          <a:effectLst/>
                        </a:rPr>
                        <a:t> Solution</a:t>
                      </a:r>
                      <a:endParaRPr lang="en-US" sz="11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100" b="1" u="none" strike="noStrike" dirty="0">
                          <a:solidFill>
                            <a:schemeClr val="bg1"/>
                          </a:solidFill>
                          <a:effectLst/>
                        </a:rPr>
                        <a:t>Other</a:t>
                      </a:r>
                      <a:r>
                        <a:rPr lang="en-US" sz="1100" b="1" u="none" strike="noStrike" baseline="0" dirty="0">
                          <a:solidFill>
                            <a:schemeClr val="bg1"/>
                          </a:solidFill>
                          <a:effectLst/>
                        </a:rPr>
                        <a:t> Solution</a:t>
                      </a:r>
                      <a:endParaRPr lang="en-US" sz="11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02127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049829697"/>
              </p:ext>
            </p:extLst>
          </p:nvPr>
        </p:nvGraphicFramePr>
        <p:xfrm>
          <a:off x="2859811" y="2103120"/>
          <a:ext cx="6472378" cy="2651760"/>
        </p:xfrm>
        <a:graphic>
          <a:graphicData uri="http://schemas.openxmlformats.org/drawingml/2006/table">
            <a:tbl>
              <a:tblPr firstRow="1" bandRow="1">
                <a:tableStyleId>{7DF18680-E054-41AD-8BC1-D1AEF772440D}</a:tableStyleId>
              </a:tblPr>
              <a:tblGrid>
                <a:gridCol w="3739896">
                  <a:extLst>
                    <a:ext uri="{9D8B030D-6E8A-4147-A177-3AD203B41FA5}">
                      <a16:colId xmlns:a16="http://schemas.microsoft.com/office/drawing/2014/main" val="20000"/>
                    </a:ext>
                  </a:extLst>
                </a:gridCol>
                <a:gridCol w="1366241">
                  <a:extLst>
                    <a:ext uri="{9D8B030D-6E8A-4147-A177-3AD203B41FA5}">
                      <a16:colId xmlns:a16="http://schemas.microsoft.com/office/drawing/2014/main" val="20001"/>
                    </a:ext>
                  </a:extLst>
                </a:gridCol>
                <a:gridCol w="1366241">
                  <a:extLst>
                    <a:ext uri="{9D8B030D-6E8A-4147-A177-3AD203B41FA5}">
                      <a16:colId xmlns:a16="http://schemas.microsoft.com/office/drawing/2014/main" val="20003"/>
                    </a:ext>
                  </a:extLst>
                </a:gridCol>
              </a:tblGrid>
              <a:tr h="274320">
                <a:tc>
                  <a:txBody>
                    <a:bodyPr/>
                    <a:lstStyle/>
                    <a:p>
                      <a:r>
                        <a:rPr lang="en-US" sz="1200" dirty="0"/>
                        <a:t>Panel Specification</a:t>
                      </a:r>
                      <a:endParaRPr lang="en-US" sz="1200" b="0" i="0" dirty="0">
                        <a:solidFill>
                          <a:schemeClr val="bg1"/>
                        </a:solidFill>
                        <a:latin typeface="Arial" charset="0"/>
                        <a:ea typeface="Arial" charset="0"/>
                        <a:cs typeface="Arial" charset="0"/>
                      </a:endParaRPr>
                    </a:p>
                  </a:txBody>
                  <a:tcPr anchor="ctr"/>
                </a:tc>
                <a:tc>
                  <a:txBody>
                    <a:bodyPr/>
                    <a:lstStyle/>
                    <a:p>
                      <a:pPr algn="ctr" fontAlgn="ctr"/>
                      <a:r>
                        <a:rPr lang="en-US" sz="1200" u="none" strike="noStrike" dirty="0">
                          <a:effectLst/>
                        </a:rPr>
                        <a:t>XR150</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Vista 128BP</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0"/>
                  </a:ext>
                </a:extLst>
              </a:tr>
              <a:tr h="274320">
                <a:tc>
                  <a:txBody>
                    <a:bodyPr/>
                    <a:lstStyle/>
                    <a:p>
                      <a:pPr algn="l" fontAlgn="ctr"/>
                      <a:r>
                        <a:rPr lang="en-US" sz="1200" u="none" strike="noStrike" dirty="0">
                          <a:effectLst/>
                        </a:rPr>
                        <a:t>Cellular &amp; IP communications direct from protected premises to central station (no NOC redirect)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dirty="0">
                          <a:effectLst/>
                        </a:rPr>
                        <a:t>Yes</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1"/>
                  </a:ext>
                </a:extLst>
              </a:tr>
              <a:tr h="274320">
                <a:tc>
                  <a:txBody>
                    <a:bodyPr/>
                    <a:lstStyle/>
                    <a:p>
                      <a:pPr algn="l" fontAlgn="b"/>
                      <a:r>
                        <a:rPr lang="en-US" sz="1200" u="none" strike="noStrike" dirty="0">
                          <a:effectLst/>
                        </a:rPr>
                        <a:t>Wi-Fi communication option</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2"/>
                  </a:ext>
                </a:extLst>
              </a:tr>
              <a:tr h="274320">
                <a:tc>
                  <a:txBody>
                    <a:bodyPr/>
                    <a:lstStyle/>
                    <a:p>
                      <a:pPr algn="l" fontAlgn="b"/>
                      <a:r>
                        <a:rPr lang="en-US" sz="1200" u="none" strike="noStrike" dirty="0">
                          <a:effectLst/>
                        </a:rPr>
                        <a:t>Wi-Fi communication with cellular backup</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3"/>
                  </a:ext>
                </a:extLst>
              </a:tr>
              <a:tr h="274320">
                <a:tc>
                  <a:txBody>
                    <a:bodyPr/>
                    <a:lstStyle/>
                    <a:p>
                      <a:pPr algn="l" fontAlgn="b"/>
                      <a:r>
                        <a:rPr lang="en-US" sz="1200" u="none" strike="noStrike" dirty="0">
                          <a:effectLst/>
                        </a:rPr>
                        <a:t>Multi site app support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4"/>
                  </a:ext>
                </a:extLst>
              </a:tr>
              <a:tr h="274320">
                <a:tc>
                  <a:txBody>
                    <a:bodyPr/>
                    <a:lstStyle/>
                    <a:p>
                      <a:pPr algn="l" fontAlgn="b"/>
                      <a:r>
                        <a:rPr lang="en-US" sz="1200" u="none" strike="noStrike" dirty="0">
                          <a:effectLst/>
                        </a:rPr>
                        <a:t>Multi partition/area app support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5"/>
                  </a:ext>
                </a:extLst>
              </a:tr>
              <a:tr h="274320">
                <a:tc>
                  <a:txBody>
                    <a:bodyPr/>
                    <a:lstStyle/>
                    <a:p>
                      <a:pPr algn="l" fontAlgn="b"/>
                      <a:r>
                        <a:rPr lang="en-US" sz="1200" u="none" strike="noStrike" dirty="0">
                          <a:effectLst/>
                        </a:rPr>
                        <a:t>Access control app support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6"/>
                  </a:ext>
                </a:extLst>
              </a:tr>
              <a:tr h="274320">
                <a:tc>
                  <a:txBody>
                    <a:bodyPr/>
                    <a:lstStyle/>
                    <a:p>
                      <a:pPr algn="l" fontAlgn="ctr"/>
                      <a:r>
                        <a:rPr lang="en-US" sz="1200" u="none" strike="noStrike" dirty="0">
                          <a:effectLst/>
                        </a:rPr>
                        <a:t>Edit user code, profiles at app</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7"/>
                  </a:ext>
                </a:extLst>
              </a:tr>
              <a:tr h="274320">
                <a:tc>
                  <a:txBody>
                    <a:bodyPr/>
                    <a:lstStyle/>
                    <a:p>
                      <a:pPr algn="l" fontAlgn="b"/>
                      <a:r>
                        <a:rPr lang="en-US" sz="1200" u="none" strike="noStrike" dirty="0">
                          <a:effectLst/>
                        </a:rPr>
                        <a:t>Video app support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Yes</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730665226"/>
              </p:ext>
            </p:extLst>
          </p:nvPr>
        </p:nvGraphicFramePr>
        <p:xfrm>
          <a:off x="2859924" y="1811481"/>
          <a:ext cx="6472265" cy="274320"/>
        </p:xfrm>
        <a:graphic>
          <a:graphicData uri="http://schemas.openxmlformats.org/drawingml/2006/table">
            <a:tbl>
              <a:tblPr bandRow="1">
                <a:tableStyleId>{775DCB02-9BB8-47FD-8907-85C794F793BA}</a:tableStyleId>
              </a:tblPr>
              <a:tblGrid>
                <a:gridCol w="3733879">
                  <a:extLst>
                    <a:ext uri="{9D8B030D-6E8A-4147-A177-3AD203B41FA5}">
                      <a16:colId xmlns:a16="http://schemas.microsoft.com/office/drawing/2014/main" val="20000"/>
                    </a:ext>
                  </a:extLst>
                </a:gridCol>
                <a:gridCol w="1367942">
                  <a:extLst>
                    <a:ext uri="{9D8B030D-6E8A-4147-A177-3AD203B41FA5}">
                      <a16:colId xmlns:a16="http://schemas.microsoft.com/office/drawing/2014/main" val="20001"/>
                    </a:ext>
                  </a:extLst>
                </a:gridCol>
                <a:gridCol w="1370444">
                  <a:extLst>
                    <a:ext uri="{9D8B030D-6E8A-4147-A177-3AD203B41FA5}">
                      <a16:colId xmlns:a16="http://schemas.microsoft.com/office/drawing/2014/main" val="20002"/>
                    </a:ext>
                  </a:extLst>
                </a:gridCol>
              </a:tblGrid>
              <a:tr h="274320">
                <a:tc>
                  <a:txBody>
                    <a:bodyPr/>
                    <a:lstStyle/>
                    <a:p>
                      <a:endParaRPr lang="en-US" sz="1200" b="1" dirty="0">
                        <a:solidFill>
                          <a:schemeClr val="bg1"/>
                        </a:solidFill>
                        <a:latin typeface="Arial" charset="0"/>
                        <a:ea typeface="Arial" charset="0"/>
                        <a:cs typeface="Arial"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b="1" u="none" strike="noStrike" dirty="0" err="1">
                          <a:solidFill>
                            <a:schemeClr val="bg1"/>
                          </a:solidFill>
                          <a:effectLst/>
                        </a:rPr>
                        <a:t>DMP</a:t>
                      </a:r>
                      <a:r>
                        <a:rPr lang="en-US" sz="1200" b="1" u="none" strike="noStrike" dirty="0">
                          <a:solidFill>
                            <a:schemeClr val="bg1"/>
                          </a:solidFill>
                          <a:effectLst/>
                        </a:rPr>
                        <a:t> </a:t>
                      </a:r>
                      <a:r>
                        <a:rPr lang="en-US" sz="1200" b="1" u="none" strike="noStrike" baseline="0" dirty="0">
                          <a:solidFill>
                            <a:schemeClr val="bg1"/>
                          </a:solidFill>
                          <a:effectLst/>
                        </a:rPr>
                        <a:t>Solution</a:t>
                      </a:r>
                      <a:endParaRPr lang="en-US" sz="12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b="1" u="none" strike="noStrike" dirty="0">
                          <a:solidFill>
                            <a:schemeClr val="bg1"/>
                          </a:solidFill>
                          <a:effectLst/>
                        </a:rPr>
                        <a:t>Other</a:t>
                      </a:r>
                      <a:r>
                        <a:rPr lang="en-US" sz="1200" b="1" u="none" strike="noStrike" baseline="0" dirty="0">
                          <a:solidFill>
                            <a:schemeClr val="bg1"/>
                          </a:solidFill>
                          <a:effectLst/>
                        </a:rPr>
                        <a:t> Solution</a:t>
                      </a:r>
                      <a:endParaRPr lang="en-US" sz="12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0" name="Title 1"/>
          <p:cNvSpPr>
            <a:spLocks noGrp="1"/>
          </p:cNvSpPr>
          <p:nvPr>
            <p:ph type="title"/>
          </p:nvPr>
        </p:nvSpPr>
        <p:spPr/>
        <p:txBody>
          <a:bodyPr/>
          <a:lstStyle/>
          <a:p>
            <a:r>
              <a:rPr lang="en-US" altLang="en-US" dirty="0"/>
              <a:t>MIDRANGE SECURITY – INTEGRATED SOLUTIONS – </a:t>
            </a:r>
            <a:r>
              <a:rPr lang="en-US" altLang="en-US" dirty="0" err="1"/>
              <a:t>XR150</a:t>
            </a:r>
            <a:r>
              <a:rPr lang="en-US" altLang="en-US" dirty="0"/>
              <a:t> </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27327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C10257-CF9D-F84C-8B32-77872A183DAB}"/>
              </a:ext>
            </a:extLst>
          </p:cNvPr>
          <p:cNvSpPr>
            <a:spLocks noGrp="1"/>
          </p:cNvSpPr>
          <p:nvPr>
            <p:ph type="body" sz="quarter" idx="10"/>
          </p:nvPr>
        </p:nvSpPr>
        <p:spPr>
          <a:xfrm>
            <a:off x="469218" y="1156272"/>
            <a:ext cx="6538744" cy="4604448"/>
          </a:xfrm>
        </p:spPr>
        <p:txBody>
          <a:bodyPr/>
          <a:lstStyle/>
          <a:p>
            <a:pPr marL="0" indent="0">
              <a:buNone/>
            </a:pPr>
            <a:r>
              <a:rPr lang="en-US" dirty="0">
                <a:solidFill>
                  <a:schemeClr val="tx2"/>
                </a:solidFill>
              </a:rPr>
              <a:t>Customer Problem – Managers Need Control</a:t>
            </a:r>
          </a:p>
          <a:p>
            <a:r>
              <a:rPr lang="en-US" dirty="0"/>
              <a:t>Multiple-location customers (schools, businesses) have different needs at different locations </a:t>
            </a:r>
          </a:p>
          <a:p>
            <a:r>
              <a:rPr lang="en-US" dirty="0"/>
              <a:t>High employee turnover requires continual updating of access rights by user, area, schedule</a:t>
            </a:r>
          </a:p>
          <a:p>
            <a:r>
              <a:rPr lang="en-US" dirty="0"/>
              <a:t>Managers need to receive alerts and </a:t>
            </a:r>
            <a:br>
              <a:rPr lang="en-US" dirty="0"/>
            </a:br>
            <a:r>
              <a:rPr lang="en-US" dirty="0"/>
              <a:t>access systems remotely</a:t>
            </a:r>
          </a:p>
          <a:p>
            <a:endParaRPr lang="en-US" dirty="0"/>
          </a:p>
        </p:txBody>
      </p:sp>
      <p:sp>
        <p:nvSpPr>
          <p:cNvPr id="2" name="Title 1"/>
          <p:cNvSpPr>
            <a:spLocks noGrp="1"/>
          </p:cNvSpPr>
          <p:nvPr>
            <p:ph type="title"/>
          </p:nvPr>
        </p:nvSpPr>
        <p:spPr/>
        <p:txBody>
          <a:bodyPr/>
          <a:lstStyle/>
          <a:p>
            <a:r>
              <a:rPr lang="en-US" altLang="en-US" dirty="0"/>
              <a:t>MIDRANGE SECURITY – INTEGRATED SOLUTIONS – </a:t>
            </a:r>
            <a:r>
              <a:rPr lang="en-US" altLang="en-US" dirty="0" err="1"/>
              <a:t>XR150</a:t>
            </a:r>
            <a:r>
              <a:rPr lang="en-US" altLang="en-US" dirty="0"/>
              <a:t> </a:t>
            </a:r>
          </a:p>
        </p:txBody>
      </p:sp>
      <p:sp>
        <p:nvSpPr>
          <p:cNvPr id="4" name="Text Placeholder 3">
            <a:extLst>
              <a:ext uri="{FF2B5EF4-FFF2-40B4-BE49-F238E27FC236}">
                <a16:creationId xmlns:a16="http://schemas.microsoft.com/office/drawing/2014/main" id="{8F8D2C68-C187-2A4B-A8F4-DD8AEF6A6F6D}"/>
              </a:ext>
            </a:extLst>
          </p:cNvPr>
          <p:cNvSpPr>
            <a:spLocks noGrp="1"/>
          </p:cNvSpPr>
          <p:nvPr>
            <p:ph type="body" sz="quarter" idx="11"/>
          </p:nvPr>
        </p:nvSpPr>
        <p:spPr>
          <a:xfrm>
            <a:off x="7381036" y="1156272"/>
            <a:ext cx="4341745" cy="4604448"/>
          </a:xfrm>
        </p:spPr>
        <p:txBody>
          <a:bodyPr/>
          <a:lstStyle/>
          <a:p>
            <a:pPr marL="0" indent="0">
              <a:buNone/>
            </a:pPr>
            <a:r>
              <a:rPr lang="en-US" dirty="0">
                <a:solidFill>
                  <a:schemeClr val="tx2"/>
                </a:solidFill>
              </a:rPr>
              <a:t>DMP Solution</a:t>
            </a:r>
          </a:p>
          <a:p>
            <a:r>
              <a:rPr lang="en-US" dirty="0"/>
              <a:t>Multi-site management</a:t>
            </a:r>
          </a:p>
          <a:p>
            <a:r>
              <a:rPr lang="en-US" dirty="0"/>
              <a:t>Remote panel management</a:t>
            </a:r>
          </a:p>
          <a:p>
            <a:r>
              <a:rPr lang="en-US" dirty="0"/>
              <a:t>Virtual Keypad</a:t>
            </a:r>
            <a:r>
              <a:rPr lang="en-US" baseline="30000" dirty="0"/>
              <a:t>™</a:t>
            </a:r>
          </a:p>
        </p:txBody>
      </p:sp>
    </p:spTree>
    <p:extLst>
      <p:ext uri="{BB962C8B-B14F-4D97-AF65-F5344CB8AC3E}">
        <p14:creationId xmlns:p14="http://schemas.microsoft.com/office/powerpoint/2010/main" val="496617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C2A738-B500-EC4C-AD18-25846E4377AF}"/>
              </a:ext>
            </a:extLst>
          </p:cNvPr>
          <p:cNvSpPr>
            <a:spLocks noGrp="1"/>
          </p:cNvSpPr>
          <p:nvPr>
            <p:ph type="body" sz="quarter" idx="10"/>
          </p:nvPr>
        </p:nvSpPr>
        <p:spPr>
          <a:xfrm>
            <a:off x="469218" y="1156272"/>
            <a:ext cx="6538744" cy="4604448"/>
          </a:xfrm>
        </p:spPr>
        <p:txBody>
          <a:bodyPr/>
          <a:lstStyle/>
          <a:p>
            <a:pPr marL="0" indent="0">
              <a:buNone/>
            </a:pPr>
            <a:r>
              <a:rPr lang="en-US" dirty="0">
                <a:solidFill>
                  <a:schemeClr val="tx2"/>
                </a:solidFill>
              </a:rPr>
              <a:t>Customer Problem – Changes Happen</a:t>
            </a:r>
          </a:p>
          <a:p>
            <a:r>
              <a:rPr lang="en-US" dirty="0"/>
              <a:t>Retail customer may make frequent changes to the layout of their space by adding displays, partitions, </a:t>
            </a:r>
            <a:br>
              <a:rPr lang="en-US" dirty="0"/>
            </a:br>
            <a:r>
              <a:rPr lang="en-US" dirty="0"/>
              <a:t>or even walls</a:t>
            </a:r>
          </a:p>
          <a:p>
            <a:r>
              <a:rPr lang="en-US" dirty="0"/>
              <a:t>Company is growing and adding space, needing </a:t>
            </a:r>
            <a:br>
              <a:rPr lang="en-US" dirty="0"/>
            </a:br>
            <a:r>
              <a:rPr lang="en-US" dirty="0"/>
              <a:t>to extend the communications range of sensors</a:t>
            </a:r>
          </a:p>
          <a:p>
            <a:r>
              <a:rPr lang="en-US" dirty="0"/>
              <a:t>Some buildings are older buildings with concrete </a:t>
            </a:r>
            <a:br>
              <a:rPr lang="en-US" dirty="0"/>
            </a:br>
            <a:r>
              <a:rPr lang="en-US" dirty="0"/>
              <a:t>walls and no conduits</a:t>
            </a:r>
          </a:p>
        </p:txBody>
      </p:sp>
      <p:sp>
        <p:nvSpPr>
          <p:cNvPr id="2" name="Title 1"/>
          <p:cNvSpPr>
            <a:spLocks noGrp="1"/>
          </p:cNvSpPr>
          <p:nvPr>
            <p:ph type="title"/>
          </p:nvPr>
        </p:nvSpPr>
        <p:spPr/>
        <p:txBody>
          <a:bodyPr/>
          <a:lstStyle/>
          <a:p>
            <a:r>
              <a:rPr lang="en-US" altLang="en-US" dirty="0"/>
              <a:t>MIDRANGE SECURITY – INTEGRATED SOLUTIONS – </a:t>
            </a:r>
            <a:r>
              <a:rPr lang="en-US" altLang="en-US" dirty="0" err="1"/>
              <a:t>XR150</a:t>
            </a:r>
            <a:r>
              <a:rPr lang="en-US" altLang="en-US" dirty="0"/>
              <a:t> </a:t>
            </a:r>
          </a:p>
        </p:txBody>
      </p:sp>
      <p:sp>
        <p:nvSpPr>
          <p:cNvPr id="4" name="Text Placeholder 3">
            <a:extLst>
              <a:ext uri="{FF2B5EF4-FFF2-40B4-BE49-F238E27FC236}">
                <a16:creationId xmlns:a16="http://schemas.microsoft.com/office/drawing/2014/main" id="{016D3479-DD6A-E749-B80E-85660B3DF104}"/>
              </a:ext>
            </a:extLst>
          </p:cNvPr>
          <p:cNvSpPr>
            <a:spLocks noGrp="1"/>
          </p:cNvSpPr>
          <p:nvPr>
            <p:ph type="body" sz="quarter" idx="11"/>
          </p:nvPr>
        </p:nvSpPr>
        <p:spPr>
          <a:xfrm>
            <a:off x="7381036" y="1156272"/>
            <a:ext cx="4341745" cy="4604448"/>
          </a:xfrm>
        </p:spPr>
        <p:txBody>
          <a:bodyPr/>
          <a:lstStyle/>
          <a:p>
            <a:pPr marL="0" indent="0">
              <a:buNone/>
            </a:pPr>
            <a:r>
              <a:rPr lang="en-US" dirty="0">
                <a:solidFill>
                  <a:schemeClr val="tx2"/>
                </a:solidFill>
              </a:rPr>
              <a:t>DMP Solution</a:t>
            </a:r>
          </a:p>
          <a:p>
            <a:r>
              <a:rPr lang="en-US" dirty="0"/>
              <a:t>Wireless sensors</a:t>
            </a:r>
          </a:p>
          <a:p>
            <a:r>
              <a:rPr lang="en-US" dirty="0"/>
              <a:t>Wireless repeaters</a:t>
            </a:r>
          </a:p>
          <a:p>
            <a:r>
              <a:rPr lang="en-US" dirty="0" err="1"/>
              <a:t>900MHz</a:t>
            </a:r>
            <a:r>
              <a:rPr lang="en-US" dirty="0"/>
              <a:t>, two-way, spread spectrum wireless</a:t>
            </a:r>
          </a:p>
        </p:txBody>
      </p:sp>
    </p:spTree>
    <p:extLst>
      <p:ext uri="{BB962C8B-B14F-4D97-AF65-F5344CB8AC3E}">
        <p14:creationId xmlns:p14="http://schemas.microsoft.com/office/powerpoint/2010/main" val="2342168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p:txBody>
          <a:bodyPr/>
          <a:lstStyle/>
          <a:p>
            <a:pPr marL="0" indent="0">
              <a:buNone/>
            </a:pPr>
            <a:r>
              <a:rPr lang="en-US" dirty="0">
                <a:solidFill>
                  <a:schemeClr val="accent2"/>
                </a:solidFill>
              </a:rPr>
              <a:t>Questions to ask</a:t>
            </a:r>
          </a:p>
          <a:p>
            <a:r>
              <a:rPr lang="en-US" altLang="en-US" dirty="0"/>
              <a:t>Do you have any plans for expansion that I should know about?</a:t>
            </a:r>
          </a:p>
          <a:p>
            <a:r>
              <a:rPr lang="en-US" altLang="en-US" dirty="0"/>
              <a:t>Are there structural concerns to adding points of protection? </a:t>
            </a:r>
            <a:br>
              <a:rPr lang="en-US" altLang="en-US" dirty="0"/>
            </a:br>
            <a:r>
              <a:rPr lang="en-US" altLang="en-US" dirty="0"/>
              <a:t>(Examples: Historic building, concrete walls with no conduits, or distance)</a:t>
            </a:r>
          </a:p>
          <a:p>
            <a:r>
              <a:rPr lang="en-US" altLang="en-US" dirty="0"/>
              <a:t>Are there business interruption concerns with the time/duration of installation?</a:t>
            </a:r>
          </a:p>
          <a:p>
            <a:r>
              <a:rPr lang="en-US" altLang="en-US" dirty="0"/>
              <a:t>Do you need a system that can grow with your needs?</a:t>
            </a:r>
          </a:p>
          <a:p>
            <a:r>
              <a:rPr lang="en-US" altLang="en-US" dirty="0"/>
              <a:t>Do you need more sensors, HD video, automation?</a:t>
            </a:r>
          </a:p>
          <a:p>
            <a:r>
              <a:rPr lang="en-US" altLang="en-US" dirty="0"/>
              <a:t>Do employees have access to all areas of your business?</a:t>
            </a:r>
          </a:p>
          <a:p>
            <a:r>
              <a:rPr lang="en-US" altLang="en-US" dirty="0"/>
              <a:t>Would you like to restrict employee access?</a:t>
            </a:r>
          </a:p>
          <a:p>
            <a:r>
              <a:rPr lang="en-US" altLang="en-US" dirty="0"/>
              <a:t>Do you want remote control of your security system to add, edit, and delete user codes, arm/disarm by area, and manage multiple locations from one app?</a:t>
            </a:r>
          </a:p>
          <a:p>
            <a:endParaRPr lang="en-US" dirty="0"/>
          </a:p>
        </p:txBody>
      </p:sp>
      <p:sp>
        <p:nvSpPr>
          <p:cNvPr id="2" name="Title 1"/>
          <p:cNvSpPr>
            <a:spLocks noGrp="1"/>
          </p:cNvSpPr>
          <p:nvPr>
            <p:ph type="title"/>
          </p:nvPr>
        </p:nvSpPr>
        <p:spPr/>
        <p:txBody>
          <a:bodyPr/>
          <a:lstStyle/>
          <a:p>
            <a:r>
              <a:rPr lang="en-US" altLang="en-US" dirty="0"/>
              <a:t>MIDRANGE SECURITY – INTEGRATED SOLUTIONS – </a:t>
            </a:r>
            <a:r>
              <a:rPr lang="en-US" altLang="en-US" dirty="0" err="1"/>
              <a:t>XR150</a:t>
            </a:r>
            <a:r>
              <a:rPr lang="en-US" altLang="en-US" dirty="0"/>
              <a:t> </a:t>
            </a:r>
          </a:p>
        </p:txBody>
      </p:sp>
    </p:spTree>
    <p:extLst>
      <p:ext uri="{BB962C8B-B14F-4D97-AF65-F5344CB8AC3E}">
        <p14:creationId xmlns:p14="http://schemas.microsoft.com/office/powerpoint/2010/main" val="1470766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573C42-FBD9-9145-A559-161EE4D60AB8}"/>
              </a:ext>
            </a:extLst>
          </p:cNvPr>
          <p:cNvSpPr>
            <a:spLocks noGrp="1"/>
          </p:cNvSpPr>
          <p:nvPr>
            <p:ph type="body" sz="quarter" idx="10"/>
          </p:nvPr>
        </p:nvSpPr>
        <p:spPr/>
        <p:txBody>
          <a:bodyPr/>
          <a:lstStyle/>
          <a:p>
            <a:pPr marL="0" indent="0">
              <a:buNone/>
            </a:pPr>
            <a:r>
              <a:rPr lang="en-US" dirty="0">
                <a:solidFill>
                  <a:schemeClr val="tx2"/>
                </a:solidFill>
              </a:rPr>
              <a:t>DMP Features</a:t>
            </a:r>
          </a:p>
          <a:p>
            <a:r>
              <a:rPr lang="en-US" dirty="0"/>
              <a:t>DMP </a:t>
            </a:r>
            <a:r>
              <a:rPr lang="en-US" dirty="0" err="1"/>
              <a:t>900MHz</a:t>
            </a:r>
            <a:r>
              <a:rPr lang="en-US" dirty="0"/>
              <a:t> spread spectrum wireless</a:t>
            </a:r>
          </a:p>
          <a:p>
            <a:r>
              <a:rPr lang="en-US" dirty="0"/>
              <a:t>Hi-gain wireless receiver with 9,000’ range</a:t>
            </a:r>
          </a:p>
          <a:p>
            <a:r>
              <a:rPr lang="en-US" dirty="0"/>
              <a:t>Take over existing hardwire devices and </a:t>
            </a:r>
            <a:br>
              <a:rPr lang="en-US" dirty="0"/>
            </a:br>
            <a:r>
              <a:rPr lang="en-US" dirty="0"/>
              <a:t>grow with wireless solutions</a:t>
            </a:r>
          </a:p>
        </p:txBody>
      </p:sp>
      <p:sp>
        <p:nvSpPr>
          <p:cNvPr id="2" name="Title 1"/>
          <p:cNvSpPr>
            <a:spLocks noGrp="1"/>
          </p:cNvSpPr>
          <p:nvPr>
            <p:ph type="title"/>
          </p:nvPr>
        </p:nvSpPr>
        <p:spPr/>
        <p:txBody>
          <a:bodyPr/>
          <a:lstStyle/>
          <a:p>
            <a:r>
              <a:rPr lang="en-US" altLang="en-US" dirty="0"/>
              <a:t>MIDRANGE SECURITY – INTEGRATED SOLUTIONS – </a:t>
            </a:r>
            <a:r>
              <a:rPr lang="en-US" altLang="en-US" dirty="0" err="1"/>
              <a:t>XR150</a:t>
            </a:r>
            <a:r>
              <a:rPr lang="en-US" altLang="en-US" dirty="0"/>
              <a:t> </a:t>
            </a:r>
          </a:p>
        </p:txBody>
      </p:sp>
      <p:sp>
        <p:nvSpPr>
          <p:cNvPr id="4" name="Text Placeholder 3">
            <a:extLst>
              <a:ext uri="{FF2B5EF4-FFF2-40B4-BE49-F238E27FC236}">
                <a16:creationId xmlns:a16="http://schemas.microsoft.com/office/drawing/2014/main" id="{8AE8E0FD-C822-4043-9C63-690C1D13B0E9}"/>
              </a:ext>
            </a:extLst>
          </p:cNvPr>
          <p:cNvSpPr>
            <a:spLocks noGrp="1"/>
          </p:cNvSpPr>
          <p:nvPr>
            <p:ph type="body" sz="quarter" idx="11"/>
          </p:nvPr>
        </p:nvSpPr>
        <p:spPr/>
        <p:txBody>
          <a:bodyPr/>
          <a:lstStyle/>
          <a:p>
            <a:pPr marL="0" indent="0">
              <a:buNone/>
            </a:pPr>
            <a:r>
              <a:rPr lang="en-US" dirty="0">
                <a:solidFill>
                  <a:schemeClr val="tx2"/>
                </a:solidFill>
              </a:rPr>
              <a:t>DMP Benefits</a:t>
            </a:r>
          </a:p>
          <a:p>
            <a:r>
              <a:rPr lang="en-US" dirty="0"/>
              <a:t>Superior wireless range and security</a:t>
            </a:r>
          </a:p>
          <a:p>
            <a:r>
              <a:rPr lang="en-US" dirty="0"/>
              <a:t>Wireless keypads, sirens, lights, </a:t>
            </a:r>
            <a:br>
              <a:rPr lang="en-US" dirty="0"/>
            </a:br>
            <a:r>
              <a:rPr lang="en-US" dirty="0"/>
              <a:t>outputs available</a:t>
            </a:r>
          </a:p>
          <a:p>
            <a:r>
              <a:rPr lang="en-US" dirty="0"/>
              <a:t>Full commercial features of </a:t>
            </a:r>
            <a:br>
              <a:rPr lang="en-US" dirty="0"/>
            </a:br>
            <a:r>
              <a:rPr lang="en-US" dirty="0"/>
              <a:t>area arming</a:t>
            </a:r>
          </a:p>
          <a:p>
            <a:r>
              <a:rPr lang="en-US" dirty="0"/>
              <a:t>Control multiple locations from a single mobile app</a:t>
            </a:r>
          </a:p>
        </p:txBody>
      </p:sp>
    </p:spTree>
    <p:extLst>
      <p:ext uri="{BB962C8B-B14F-4D97-AF65-F5344CB8AC3E}">
        <p14:creationId xmlns:p14="http://schemas.microsoft.com/office/powerpoint/2010/main" val="848355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altLang="en-US" dirty="0"/>
              <a:t>Name</a:t>
            </a:r>
          </a:p>
          <a:p>
            <a:r>
              <a:rPr lang="en-US" altLang="en-US" dirty="0"/>
              <a:t>What do you do?</a:t>
            </a:r>
          </a:p>
          <a:p>
            <a:r>
              <a:rPr lang="en-US" altLang="en-US" dirty="0"/>
              <a:t>How long?</a:t>
            </a:r>
          </a:p>
        </p:txBody>
      </p:sp>
      <p:sp>
        <p:nvSpPr>
          <p:cNvPr id="2" name="Title 1"/>
          <p:cNvSpPr>
            <a:spLocks noGrp="1"/>
          </p:cNvSpPr>
          <p:nvPr>
            <p:ph type="title"/>
          </p:nvPr>
        </p:nvSpPr>
        <p:spPr/>
        <p:txBody>
          <a:bodyPr/>
          <a:lstStyle/>
          <a:p>
            <a:r>
              <a:rPr lang="en-US"/>
              <a:t>INTRODUCTIONS</a:t>
            </a:r>
            <a:endParaRPr lang="en-US" dirty="0"/>
          </a:p>
        </p:txBody>
      </p:sp>
      <p:pic>
        <p:nvPicPr>
          <p:cNvPr id="8" name="Picture Placeholder 7">
            <a:extLst>
              <a:ext uri="{FF2B5EF4-FFF2-40B4-BE49-F238E27FC236}">
                <a16:creationId xmlns:a16="http://schemas.microsoft.com/office/drawing/2014/main" id="{B9130FA1-A22C-724A-A4BB-F3DB2D25AD5A}"/>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157"/>
          <a:stretch/>
        </p:blipFill>
        <p:spPr>
          <a:xfrm>
            <a:off x="4708476" y="1156272"/>
            <a:ext cx="6912591" cy="4605338"/>
          </a:xfrm>
        </p:spPr>
      </p:pic>
    </p:spTree>
    <p:extLst>
      <p:ext uri="{BB962C8B-B14F-4D97-AF65-F5344CB8AC3E}">
        <p14:creationId xmlns:p14="http://schemas.microsoft.com/office/powerpoint/2010/main" val="814222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9217" y="1156272"/>
            <a:ext cx="11368363" cy="4604448"/>
          </a:xfrm>
        </p:spPr>
        <p:txBody>
          <a:bodyPr/>
          <a:lstStyle/>
          <a:p>
            <a:pPr marL="0" indent="0">
              <a:buNone/>
            </a:pPr>
            <a:r>
              <a:rPr lang="en-US" altLang="en-US" dirty="0">
                <a:solidFill>
                  <a:schemeClr val="accent2"/>
                </a:solidFill>
              </a:rPr>
              <a:t>Questions to Ask</a:t>
            </a:r>
          </a:p>
          <a:p>
            <a:r>
              <a:rPr lang="en-US" altLang="en-US" dirty="0"/>
              <a:t>Do employees have access to all areas of your business now?  </a:t>
            </a:r>
          </a:p>
          <a:p>
            <a:r>
              <a:rPr lang="en-US" altLang="en-US" dirty="0"/>
              <a:t>Should all employees have access to the stock room, server room, personnel records, </a:t>
            </a:r>
            <a:br>
              <a:rPr lang="en-US" altLang="en-US" dirty="0"/>
            </a:br>
            <a:r>
              <a:rPr lang="en-US" altLang="en-US" dirty="0"/>
              <a:t>and/or warehouse?</a:t>
            </a:r>
          </a:p>
          <a:p>
            <a:r>
              <a:rPr lang="en-US" altLang="en-US" dirty="0"/>
              <a:t>How frequently does your business conduct physical inventory count?</a:t>
            </a:r>
          </a:p>
          <a:p>
            <a:r>
              <a:rPr lang="en-US" altLang="en-US" dirty="0"/>
              <a:t>Are you satisfied with your results?</a:t>
            </a:r>
          </a:p>
          <a:p>
            <a:r>
              <a:rPr lang="en-US" altLang="en-US" dirty="0"/>
              <a:t>Employee turnover – w</a:t>
            </a:r>
            <a:r>
              <a:rPr lang="en-US" altLang="en-US" sz="2000" dirty="0">
                <a:solidFill>
                  <a:schemeClr val="accent4"/>
                </a:solidFill>
              </a:rPr>
              <a:t>ho will manage employee user codes and access to the business?       </a:t>
            </a:r>
          </a:p>
          <a:p>
            <a:r>
              <a:rPr lang="en-US" altLang="en-US" dirty="0"/>
              <a:t>Would you like to know how many times your entry door is opened every day?</a:t>
            </a:r>
            <a:br>
              <a:rPr lang="en-US" altLang="en-US" dirty="0"/>
            </a:br>
            <a:r>
              <a:rPr lang="en-US" altLang="en-US" dirty="0"/>
              <a:t>(Sales, advertising dollars)</a:t>
            </a:r>
          </a:p>
          <a:p>
            <a:r>
              <a:rPr lang="en-US" altLang="en-US" dirty="0"/>
              <a:t>Do you want remote control of your security system to add, edit, and delete user codes, arm/disarm by area, and manage multiple locations from one app?</a:t>
            </a:r>
          </a:p>
        </p:txBody>
      </p:sp>
      <p:sp>
        <p:nvSpPr>
          <p:cNvPr id="2" name="Title 1"/>
          <p:cNvSpPr>
            <a:spLocks noGrp="1"/>
          </p:cNvSpPr>
          <p:nvPr>
            <p:ph type="title"/>
          </p:nvPr>
        </p:nvSpPr>
        <p:spPr/>
        <p:txBody>
          <a:bodyPr/>
          <a:lstStyle/>
          <a:p>
            <a:r>
              <a:rPr lang="en-US" altLang="en-US" dirty="0"/>
              <a:t>MIDRANGE SECURITY – INTEGRATED SOLUTIONS – </a:t>
            </a:r>
            <a:r>
              <a:rPr lang="en-US" altLang="en-US" dirty="0" err="1"/>
              <a:t>XR150</a:t>
            </a:r>
            <a:r>
              <a:rPr lang="en-US" altLang="en-US" dirty="0"/>
              <a:t> </a:t>
            </a:r>
          </a:p>
        </p:txBody>
      </p:sp>
    </p:spTree>
    <p:extLst>
      <p:ext uri="{BB962C8B-B14F-4D97-AF65-F5344CB8AC3E}">
        <p14:creationId xmlns:p14="http://schemas.microsoft.com/office/powerpoint/2010/main" val="447674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6DE1E1-3574-2C4B-9CB8-2338E8C40374}"/>
              </a:ext>
            </a:extLst>
          </p:cNvPr>
          <p:cNvSpPr>
            <a:spLocks noGrp="1"/>
          </p:cNvSpPr>
          <p:nvPr>
            <p:ph type="body" sz="quarter" idx="10"/>
          </p:nvPr>
        </p:nvSpPr>
        <p:spPr/>
        <p:txBody>
          <a:bodyPr/>
          <a:lstStyle/>
          <a:p>
            <a:pPr marL="0" indent="0">
              <a:buNone/>
            </a:pPr>
            <a:r>
              <a:rPr lang="en-US" dirty="0">
                <a:solidFill>
                  <a:schemeClr val="tx2"/>
                </a:solidFill>
              </a:rPr>
              <a:t>DMP Features</a:t>
            </a:r>
          </a:p>
          <a:p>
            <a:r>
              <a:rPr lang="en-US" dirty="0"/>
              <a:t>Multi-site management</a:t>
            </a:r>
          </a:p>
          <a:p>
            <a:r>
              <a:rPr lang="en-US" dirty="0"/>
              <a:t>Traffic count</a:t>
            </a:r>
          </a:p>
          <a:p>
            <a:r>
              <a:rPr lang="en-US" dirty="0"/>
              <a:t>Remote panel management and control</a:t>
            </a:r>
          </a:p>
        </p:txBody>
      </p:sp>
      <p:sp>
        <p:nvSpPr>
          <p:cNvPr id="2" name="Title 1"/>
          <p:cNvSpPr>
            <a:spLocks noGrp="1"/>
          </p:cNvSpPr>
          <p:nvPr>
            <p:ph type="title"/>
          </p:nvPr>
        </p:nvSpPr>
        <p:spPr/>
        <p:txBody>
          <a:bodyPr/>
          <a:lstStyle/>
          <a:p>
            <a:r>
              <a:rPr lang="en-US" altLang="en-US" dirty="0"/>
              <a:t>MIDRANGE SECURITY – INTEGRATED SOLUTIONS – </a:t>
            </a:r>
            <a:r>
              <a:rPr lang="en-US" altLang="en-US" dirty="0" err="1"/>
              <a:t>XR150</a:t>
            </a:r>
            <a:r>
              <a:rPr lang="en-US" altLang="en-US" dirty="0"/>
              <a:t> </a:t>
            </a:r>
          </a:p>
        </p:txBody>
      </p:sp>
      <p:sp>
        <p:nvSpPr>
          <p:cNvPr id="4" name="Text Placeholder 3">
            <a:extLst>
              <a:ext uri="{FF2B5EF4-FFF2-40B4-BE49-F238E27FC236}">
                <a16:creationId xmlns:a16="http://schemas.microsoft.com/office/drawing/2014/main" id="{DCA8F25F-9D3C-E84B-9247-36AEA7AF8E16}"/>
              </a:ext>
            </a:extLst>
          </p:cNvPr>
          <p:cNvSpPr>
            <a:spLocks noGrp="1"/>
          </p:cNvSpPr>
          <p:nvPr>
            <p:ph type="body" sz="quarter" idx="11"/>
          </p:nvPr>
        </p:nvSpPr>
        <p:spPr/>
        <p:txBody>
          <a:bodyPr/>
          <a:lstStyle/>
          <a:p>
            <a:pPr marL="0" indent="0">
              <a:buNone/>
            </a:pPr>
            <a:r>
              <a:rPr lang="en-US" dirty="0">
                <a:solidFill>
                  <a:schemeClr val="tx2"/>
                </a:solidFill>
              </a:rPr>
              <a:t>DMP Benefits</a:t>
            </a:r>
          </a:p>
          <a:p>
            <a:r>
              <a:rPr lang="en-US" dirty="0"/>
              <a:t>Remotely set up user codes, and </a:t>
            </a:r>
            <a:br>
              <a:rPr lang="en-US" dirty="0"/>
            </a:br>
            <a:r>
              <a:rPr lang="en-US" dirty="0"/>
              <a:t>add, edit, and delete users</a:t>
            </a:r>
          </a:p>
          <a:p>
            <a:r>
              <a:rPr lang="en-US" dirty="0"/>
              <a:t>Arm/disarm by area, and restrict </a:t>
            </a:r>
            <a:br>
              <a:rPr lang="en-US" dirty="0"/>
            </a:br>
            <a:r>
              <a:rPr lang="en-US" dirty="0"/>
              <a:t>employee access</a:t>
            </a:r>
          </a:p>
          <a:p>
            <a:r>
              <a:rPr lang="en-US" dirty="0"/>
              <a:t>Receive notifications based on system event</a:t>
            </a:r>
          </a:p>
          <a:p>
            <a:r>
              <a:rPr lang="en-US" dirty="0"/>
              <a:t>Control multiple locations from a single mobile app</a:t>
            </a:r>
          </a:p>
        </p:txBody>
      </p:sp>
    </p:spTree>
    <p:extLst>
      <p:ext uri="{BB962C8B-B14F-4D97-AF65-F5344CB8AC3E}">
        <p14:creationId xmlns:p14="http://schemas.microsoft.com/office/powerpoint/2010/main" val="97733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MIDRANGE SECURITY – INTEGRATED SOLUTIONS – </a:t>
            </a:r>
            <a:r>
              <a:rPr lang="en-US" altLang="en-US" dirty="0" err="1"/>
              <a:t>XR150</a:t>
            </a:r>
            <a:r>
              <a:rPr lang="en-US" altLang="en-US" dirty="0"/>
              <a:t> </a:t>
            </a:r>
            <a:endParaRPr lang="en-US" altLang="en-US" dirty="0">
              <a:ea typeface="ＭＳ Ｐゴシック" panose="020B0600070205080204" pitchFamily="34" charset="-128"/>
            </a:endParaRPr>
          </a:p>
        </p:txBody>
      </p:sp>
      <p:sp>
        <p:nvSpPr>
          <p:cNvPr id="11" name="Text Placeholder 1"/>
          <p:cNvSpPr>
            <a:spLocks noGrp="1"/>
          </p:cNvSpPr>
          <p:nvPr/>
        </p:nvSpPr>
        <p:spPr bwMode="auto">
          <a:xfrm>
            <a:off x="7096770" y="2936672"/>
            <a:ext cx="4804718" cy="10198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rgbClr r="0" g="0" b="0"/>
          </a:lnRef>
          <a:fillRef idx="0">
            <a:scrgbClr r="0" g="0" b="0"/>
          </a:fillRef>
          <a:effectRef idx="0">
            <a:scrgbClr r="0" g="0" b="0"/>
          </a:effectRef>
          <a:fontRef idx="major"/>
        </p:style>
        <p:txBody>
          <a:bodyPr vert="horz" wrap="square" lIns="91440" tIns="45720" rIns="91440" bIns="45720" numCol="1" anchor="t" anchorCtr="0" compatLnSpc="1">
            <a:prstTxWarp prst="textNoShape">
              <a:avLst/>
            </a:prstTxWarp>
          </a:bodyPr>
          <a:lstStyle>
            <a:lvl1pPr marL="284163" indent="-166688" algn="l" defTabSz="457200" rtl="0" eaLnBrk="0" fontAlgn="base" hangingPunct="0">
              <a:spcBef>
                <a:spcPct val="20000"/>
              </a:spcBef>
              <a:spcAft>
                <a:spcPct val="0"/>
              </a:spcAft>
              <a:buFont typeface="Arial" charset="0"/>
              <a:buChar char="•"/>
              <a:defRPr sz="1600" kern="1200" spc="0">
                <a:solidFill>
                  <a:srgbClr val="404040"/>
                </a:solidFill>
                <a:latin typeface="Arial"/>
                <a:ea typeface="+mj-ea"/>
                <a:cs typeface="Arial"/>
              </a:defRPr>
            </a:lvl1pPr>
            <a:lvl2pPr marL="746125" indent="-173038" algn="l" defTabSz="457200" rtl="0" eaLnBrk="0" fontAlgn="base" hangingPunct="0">
              <a:spcBef>
                <a:spcPct val="20000"/>
              </a:spcBef>
              <a:spcAft>
                <a:spcPct val="0"/>
              </a:spcAft>
              <a:buSzPct val="100000"/>
              <a:buFont typeface="Lucida Grande"/>
              <a:buChar char="−"/>
              <a:defRPr sz="1500" kern="1200">
                <a:solidFill>
                  <a:srgbClr val="404040"/>
                </a:solidFill>
                <a:latin typeface="Arial"/>
                <a:ea typeface="+mj-ea"/>
                <a:cs typeface="Arial"/>
              </a:defRPr>
            </a:lvl2pPr>
            <a:lvl3pPr marL="1084263" indent="-169863" algn="l" defTabSz="457200" rtl="0" eaLnBrk="0" fontAlgn="base" hangingPunct="0">
              <a:spcBef>
                <a:spcPct val="20000"/>
              </a:spcBef>
              <a:spcAft>
                <a:spcPct val="0"/>
              </a:spcAft>
              <a:buFont typeface="Arial" charset="0"/>
              <a:buChar char="•"/>
              <a:defRPr sz="1400" kern="1200">
                <a:solidFill>
                  <a:srgbClr val="404040"/>
                </a:solidFill>
                <a:latin typeface="Arial"/>
                <a:ea typeface="+mj-ea"/>
                <a:cs typeface="Arial"/>
              </a:defRPr>
            </a:lvl3pPr>
            <a:lvl4pPr marL="1541463" indent="-169863" algn="l" defTabSz="457200" rtl="0" eaLnBrk="0" fontAlgn="base" hangingPunct="0">
              <a:spcBef>
                <a:spcPct val="20000"/>
              </a:spcBef>
              <a:spcAft>
                <a:spcPct val="0"/>
              </a:spcAft>
              <a:buFont typeface="Arial" charset="0"/>
              <a:buChar char="–"/>
              <a:defRPr sz="1400" kern="1200">
                <a:solidFill>
                  <a:srgbClr val="404040"/>
                </a:solidFill>
                <a:latin typeface="+mj-lt"/>
                <a:ea typeface="+mj-ea"/>
                <a:cs typeface="+mj-cs"/>
              </a:defRPr>
            </a:lvl4pPr>
            <a:lvl5pPr marL="2057400" indent="-228600" algn="l" defTabSz="457200" rtl="0" eaLnBrk="0" fontAlgn="base" hangingPunct="0">
              <a:spcBef>
                <a:spcPct val="20000"/>
              </a:spcBef>
              <a:spcAft>
                <a:spcPct val="0"/>
              </a:spcAft>
              <a:buFont typeface="Arial" charset="0"/>
              <a:buChar char="»"/>
              <a:defRPr sz="1400" kern="1200">
                <a:solidFill>
                  <a:srgbClr val="404040"/>
                </a:solidFill>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j-lt"/>
                <a:ea typeface="+mj-ea"/>
                <a:cs typeface="+mj-cs"/>
              </a:defRPr>
            </a:lvl6pPr>
            <a:lvl7pPr marL="2971800" indent="-228600" algn="l" defTabSz="457200" rtl="0" eaLnBrk="1" latinLnBrk="0" hangingPunct="1">
              <a:spcBef>
                <a:spcPct val="20000"/>
              </a:spcBef>
              <a:buFont typeface="Arial"/>
              <a:buChar char="•"/>
              <a:defRPr sz="2000" kern="1200">
                <a:solidFill>
                  <a:schemeClr val="tx1"/>
                </a:solidFill>
                <a:latin typeface="+mj-lt"/>
                <a:ea typeface="+mj-ea"/>
                <a:cs typeface="+mj-cs"/>
              </a:defRPr>
            </a:lvl7pPr>
            <a:lvl8pPr marL="3429000" indent="-228600" algn="l" defTabSz="457200" rtl="0" eaLnBrk="1" latinLnBrk="0" hangingPunct="1">
              <a:spcBef>
                <a:spcPct val="20000"/>
              </a:spcBef>
              <a:buFont typeface="Arial"/>
              <a:buChar char="•"/>
              <a:defRPr sz="2000" kern="1200">
                <a:solidFill>
                  <a:schemeClr val="tx1"/>
                </a:solidFill>
                <a:latin typeface="+mj-lt"/>
                <a:ea typeface="+mj-ea"/>
                <a:cs typeface="+mj-cs"/>
              </a:defRPr>
            </a:lvl8pPr>
            <a:lvl9pPr marL="3886200" indent="-228600" algn="l" defTabSz="457200" rtl="0" eaLnBrk="1" latinLnBrk="0" hangingPunct="1">
              <a:spcBef>
                <a:spcPct val="20000"/>
              </a:spcBef>
              <a:buFont typeface="Arial"/>
              <a:buChar char="•"/>
              <a:defRPr sz="2000" kern="1200">
                <a:solidFill>
                  <a:schemeClr val="tx1"/>
                </a:solidFill>
                <a:latin typeface="+mj-lt"/>
                <a:ea typeface="+mj-ea"/>
                <a:cs typeface="+mj-cs"/>
              </a:defRPr>
            </a:lvl9pPr>
          </a:lstStyle>
          <a:p>
            <a:pPr marL="117475" indent="0" algn="ctr">
              <a:buNone/>
            </a:pPr>
            <a:endParaRPr lang="en-US" altLang="en-US" sz="1800" dirty="0">
              <a:latin typeface="Arial" panose="020B0604020202020204" pitchFamily="34" charset="0"/>
            </a:endParaRPr>
          </a:p>
        </p:txBody>
      </p:sp>
      <p:grpSp>
        <p:nvGrpSpPr>
          <p:cNvPr id="5" name="Group 4"/>
          <p:cNvGrpSpPr/>
          <p:nvPr/>
        </p:nvGrpSpPr>
        <p:grpSpPr>
          <a:xfrm>
            <a:off x="1797376" y="976304"/>
            <a:ext cx="8253936" cy="4829747"/>
            <a:chOff x="1384300" y="854077"/>
            <a:chExt cx="8763001" cy="5127624"/>
          </a:xfrm>
        </p:grpSpPr>
        <p:sp>
          <p:nvSpPr>
            <p:cNvPr id="4" name="Rectangle 3"/>
            <p:cNvSpPr/>
            <p:nvPr/>
          </p:nvSpPr>
          <p:spPr>
            <a:xfrm>
              <a:off x="6896100" y="854077"/>
              <a:ext cx="3035300" cy="250823"/>
            </a:xfrm>
            <a:prstGeom prst="rect">
              <a:avLst/>
            </a:prstGeom>
            <a:solidFill>
              <a:srgbClr val="ABE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84300" y="854077"/>
              <a:ext cx="8763001" cy="5127624"/>
            </a:xfrm>
            <a:prstGeom prst="rect">
              <a:avLst/>
            </a:prstGeom>
          </p:spPr>
        </p:pic>
      </p:grpSp>
    </p:spTree>
    <p:extLst>
      <p:ext uri="{BB962C8B-B14F-4D97-AF65-F5344CB8AC3E}">
        <p14:creationId xmlns:p14="http://schemas.microsoft.com/office/powerpoint/2010/main" val="548163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9218" y="1156272"/>
            <a:ext cx="11253564" cy="4604448"/>
          </a:xfrm>
        </p:spPr>
        <p:txBody>
          <a:bodyPr/>
          <a:lstStyle/>
          <a:p>
            <a:pPr marL="0" indent="0">
              <a:buNone/>
            </a:pPr>
            <a:r>
              <a:rPr lang="en-US" altLang="en-US" dirty="0">
                <a:solidFill>
                  <a:schemeClr val="accent2"/>
                </a:solidFill>
              </a:rPr>
              <a:t>DMP provides integrated security solutions with the most scalable security system in the industry </a:t>
            </a:r>
          </a:p>
          <a:p>
            <a:r>
              <a:rPr lang="en-US" altLang="en-US" dirty="0"/>
              <a:t>Government and national security assets</a:t>
            </a:r>
          </a:p>
          <a:p>
            <a:r>
              <a:rPr lang="en-US" altLang="en-US" dirty="0"/>
              <a:t>Banking and financial industry</a:t>
            </a:r>
          </a:p>
          <a:p>
            <a:r>
              <a:rPr lang="en-US" altLang="en-US" dirty="0"/>
              <a:t>Jewelry stores</a:t>
            </a:r>
          </a:p>
          <a:p>
            <a:r>
              <a:rPr lang="en-US" altLang="en-US" dirty="0"/>
              <a:t>Museums</a:t>
            </a:r>
          </a:p>
          <a:p>
            <a:r>
              <a:rPr lang="en-US" altLang="en-US" dirty="0"/>
              <a:t>Distribution centers</a:t>
            </a:r>
          </a:p>
          <a:p>
            <a:r>
              <a:rPr lang="en-US" altLang="en-US" dirty="0"/>
              <a:t>Big-box stores</a:t>
            </a:r>
          </a:p>
          <a:p>
            <a:r>
              <a:rPr lang="en-US" altLang="en-US" dirty="0"/>
              <a:t>Heavy manufacturing</a:t>
            </a:r>
          </a:p>
          <a:p>
            <a:r>
              <a:rPr lang="en-US" altLang="en-US" dirty="0"/>
              <a:t>Campus security</a:t>
            </a:r>
          </a:p>
          <a:p>
            <a:r>
              <a:rPr lang="en-US" altLang="en-US" dirty="0"/>
              <a:t>UL commercial security, access control, and fire for competitive quotes</a:t>
            </a:r>
          </a:p>
        </p:txBody>
      </p:sp>
      <p:sp>
        <p:nvSpPr>
          <p:cNvPr id="7" name="Title 1"/>
          <p:cNvSpPr>
            <a:spLocks noGrp="1"/>
          </p:cNvSpPr>
          <p:nvPr>
            <p:ph type="title"/>
          </p:nvPr>
        </p:nvSpPr>
        <p:spPr/>
        <p:txBody>
          <a:bodyPr/>
          <a:lstStyle/>
          <a:p>
            <a:r>
              <a:rPr lang="en-US" altLang="en-US" dirty="0"/>
              <a:t>HIGH SECURITY – INTEGRATED SOLUTION – </a:t>
            </a:r>
            <a:r>
              <a:rPr lang="en-US" altLang="en-US" dirty="0" err="1"/>
              <a:t>XR550</a:t>
            </a:r>
            <a:endParaRPr lang="en-US" altLang="en-US" dirty="0"/>
          </a:p>
        </p:txBody>
      </p:sp>
      <p:pic>
        <p:nvPicPr>
          <p:cNvPr id="6" name="Picture 5">
            <a:extLst>
              <a:ext uri="{FF2B5EF4-FFF2-40B4-BE49-F238E27FC236}">
                <a16:creationId xmlns:a16="http://schemas.microsoft.com/office/drawing/2014/main" id="{FA2B2289-E9EB-3448-8DB3-02F5EE62F2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2608" y="1900887"/>
            <a:ext cx="4455485" cy="3115217"/>
          </a:xfrm>
          <a:prstGeom prst="rect">
            <a:avLst/>
          </a:prstGeom>
        </p:spPr>
      </p:pic>
    </p:spTree>
    <p:extLst>
      <p:ext uri="{BB962C8B-B14F-4D97-AF65-F5344CB8AC3E}">
        <p14:creationId xmlns:p14="http://schemas.microsoft.com/office/powerpoint/2010/main" val="2481446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dirty="0"/>
              <a:t>HIGH SECURITY – INTEGRATED SOLUTION – </a:t>
            </a:r>
            <a:r>
              <a:rPr lang="en-US" altLang="en-US" dirty="0" err="1"/>
              <a:t>XR550</a:t>
            </a:r>
            <a:endParaRPr lang="en-US" altLang="en-US" dirty="0">
              <a:ea typeface="ＭＳ Ｐゴシック" charset="-128"/>
            </a:endParaRPr>
          </a:p>
        </p:txBody>
      </p:sp>
      <p:grpSp>
        <p:nvGrpSpPr>
          <p:cNvPr id="5" name="Group 4">
            <a:extLst>
              <a:ext uri="{FF2B5EF4-FFF2-40B4-BE49-F238E27FC236}">
                <a16:creationId xmlns:a16="http://schemas.microsoft.com/office/drawing/2014/main" id="{9E3619EE-E993-C240-8A01-6241FF281A78}"/>
              </a:ext>
            </a:extLst>
          </p:cNvPr>
          <p:cNvGrpSpPr/>
          <p:nvPr/>
        </p:nvGrpSpPr>
        <p:grpSpPr>
          <a:xfrm>
            <a:off x="823161" y="945564"/>
            <a:ext cx="10899621" cy="5105620"/>
            <a:chOff x="463039" y="727204"/>
            <a:chExt cx="11728961" cy="5494101"/>
          </a:xfrm>
        </p:grpSpPr>
        <p:pic>
          <p:nvPicPr>
            <p:cNvPr id="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3039" y="2427778"/>
              <a:ext cx="4297725" cy="28643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6939" y="2610094"/>
              <a:ext cx="5395061" cy="2994202"/>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17964" y="727204"/>
              <a:ext cx="4969040" cy="549410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93118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dirty="0"/>
              <a:t>HIGH SECURITY – INTEGRATED SOLUTION – </a:t>
            </a:r>
            <a:r>
              <a:rPr lang="en-US" altLang="en-US" dirty="0" err="1"/>
              <a:t>XR550</a:t>
            </a:r>
            <a:endParaRPr lang="en-US" altLang="en-US" dirty="0">
              <a:ea typeface="ＭＳ Ｐゴシック" charset="-128"/>
            </a:endParaRPr>
          </a:p>
        </p:txBody>
      </p:sp>
      <p:graphicFrame>
        <p:nvGraphicFramePr>
          <p:cNvPr id="9" name="Table 8">
            <a:extLst>
              <a:ext uri="{FF2B5EF4-FFF2-40B4-BE49-F238E27FC236}">
                <a16:creationId xmlns:a16="http://schemas.microsoft.com/office/drawing/2014/main" id="{EC0FBE42-4FC1-7C42-88D0-722C040C5755}"/>
              </a:ext>
            </a:extLst>
          </p:cNvPr>
          <p:cNvGraphicFramePr>
            <a:graphicFrameLocks noGrp="1"/>
          </p:cNvGraphicFramePr>
          <p:nvPr>
            <p:extLst>
              <p:ext uri="{D42A27DB-BD31-4B8C-83A1-F6EECF244321}">
                <p14:modId xmlns:p14="http://schemas.microsoft.com/office/powerpoint/2010/main" val="2024172560"/>
              </p:ext>
            </p:extLst>
          </p:nvPr>
        </p:nvGraphicFramePr>
        <p:xfrm>
          <a:off x="1696971" y="2416405"/>
          <a:ext cx="8798058" cy="2025189"/>
        </p:xfrm>
        <a:graphic>
          <a:graphicData uri="http://schemas.openxmlformats.org/drawingml/2006/table">
            <a:tbl>
              <a:tblPr firstRow="1" bandRow="1">
                <a:tableStyleId>{5940675A-B579-460E-94D1-54222C63F5DA}</a:tableStyleId>
              </a:tblPr>
              <a:tblGrid>
                <a:gridCol w="1546653">
                  <a:extLst>
                    <a:ext uri="{9D8B030D-6E8A-4147-A177-3AD203B41FA5}">
                      <a16:colId xmlns:a16="http://schemas.microsoft.com/office/drawing/2014/main" val="2849187540"/>
                    </a:ext>
                  </a:extLst>
                </a:gridCol>
                <a:gridCol w="1594884">
                  <a:extLst>
                    <a:ext uri="{9D8B030D-6E8A-4147-A177-3AD203B41FA5}">
                      <a16:colId xmlns:a16="http://schemas.microsoft.com/office/drawing/2014/main" val="1911821641"/>
                    </a:ext>
                  </a:extLst>
                </a:gridCol>
                <a:gridCol w="1694121">
                  <a:extLst>
                    <a:ext uri="{9D8B030D-6E8A-4147-A177-3AD203B41FA5}">
                      <a16:colId xmlns:a16="http://schemas.microsoft.com/office/drawing/2014/main" val="3256934277"/>
                    </a:ext>
                  </a:extLst>
                </a:gridCol>
                <a:gridCol w="2034363">
                  <a:extLst>
                    <a:ext uri="{9D8B030D-6E8A-4147-A177-3AD203B41FA5}">
                      <a16:colId xmlns:a16="http://schemas.microsoft.com/office/drawing/2014/main" val="3519745013"/>
                    </a:ext>
                  </a:extLst>
                </a:gridCol>
                <a:gridCol w="1928037">
                  <a:extLst>
                    <a:ext uri="{9D8B030D-6E8A-4147-A177-3AD203B41FA5}">
                      <a16:colId xmlns:a16="http://schemas.microsoft.com/office/drawing/2014/main" val="356850675"/>
                    </a:ext>
                  </a:extLst>
                </a:gridCol>
              </a:tblGrid>
              <a:tr h="2025189">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218859"/>
                  </a:ext>
                </a:extLst>
              </a:tr>
            </a:tbl>
          </a:graphicData>
        </a:graphic>
      </p:graphicFrame>
      <p:pic>
        <p:nvPicPr>
          <p:cNvPr id="4" name="Picture 3">
            <a:extLst>
              <a:ext uri="{FF2B5EF4-FFF2-40B4-BE49-F238E27FC236}">
                <a16:creationId xmlns:a16="http://schemas.microsoft.com/office/drawing/2014/main" id="{3FB3369C-D6C4-1042-B5D6-0855DD3558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25949" y="2561457"/>
            <a:ext cx="1283438" cy="1698441"/>
          </a:xfrm>
          <a:prstGeom prst="rect">
            <a:avLst/>
          </a:prstGeom>
        </p:spPr>
      </p:pic>
      <p:pic>
        <p:nvPicPr>
          <p:cNvPr id="7" name="Picture 6">
            <a:extLst>
              <a:ext uri="{FF2B5EF4-FFF2-40B4-BE49-F238E27FC236}">
                <a16:creationId xmlns:a16="http://schemas.microsoft.com/office/drawing/2014/main" id="{9DC5C5B4-52B7-6A40-B9C9-C6668BB2A4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8433" y="2494515"/>
            <a:ext cx="1407793" cy="1868967"/>
          </a:xfrm>
          <a:prstGeom prst="rect">
            <a:avLst/>
          </a:prstGeom>
        </p:spPr>
      </p:pic>
      <p:pic>
        <p:nvPicPr>
          <p:cNvPr id="10" name="Picture 9">
            <a:extLst>
              <a:ext uri="{FF2B5EF4-FFF2-40B4-BE49-F238E27FC236}">
                <a16:creationId xmlns:a16="http://schemas.microsoft.com/office/drawing/2014/main" id="{2D1BBEE0-52A2-F24F-B705-892667612D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1683" y="2488637"/>
            <a:ext cx="1771261" cy="1771261"/>
          </a:xfrm>
          <a:prstGeom prst="rect">
            <a:avLst/>
          </a:prstGeom>
        </p:spPr>
      </p:pic>
      <p:pic>
        <p:nvPicPr>
          <p:cNvPr id="12" name="Picture 11">
            <a:extLst>
              <a:ext uri="{FF2B5EF4-FFF2-40B4-BE49-F238E27FC236}">
                <a16:creationId xmlns:a16="http://schemas.microsoft.com/office/drawing/2014/main" id="{92EF224A-0E95-CB48-8C37-D1EF6EFBF6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85307" y="2456133"/>
            <a:ext cx="1360968" cy="1909088"/>
          </a:xfrm>
          <a:prstGeom prst="rect">
            <a:avLst/>
          </a:prstGeom>
        </p:spPr>
      </p:pic>
      <p:pic>
        <p:nvPicPr>
          <p:cNvPr id="14" name="Picture 13">
            <a:extLst>
              <a:ext uri="{FF2B5EF4-FFF2-40B4-BE49-F238E27FC236}">
                <a16:creationId xmlns:a16="http://schemas.microsoft.com/office/drawing/2014/main" id="{B61A28C6-94C6-8443-BC9D-ED92971567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38493" y="2628401"/>
            <a:ext cx="1856536" cy="1735081"/>
          </a:xfrm>
          <a:prstGeom prst="rect">
            <a:avLst/>
          </a:prstGeom>
        </p:spPr>
      </p:pic>
    </p:spTree>
    <p:extLst>
      <p:ext uri="{BB962C8B-B14F-4D97-AF65-F5344CB8AC3E}">
        <p14:creationId xmlns:p14="http://schemas.microsoft.com/office/powerpoint/2010/main" val="313929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dirty="0"/>
              <a:t>HIGH SECURITY – INTEGRATED SOLUTION – </a:t>
            </a:r>
            <a:r>
              <a:rPr lang="en-US" altLang="en-US" dirty="0" err="1"/>
              <a:t>XR550</a:t>
            </a:r>
            <a:endParaRPr lang="en-US" altLang="en-US" dirty="0">
              <a:ea typeface="ＭＳ Ｐゴシック" charset="-128"/>
            </a:endParaRPr>
          </a:p>
        </p:txBody>
      </p:sp>
      <p:graphicFrame>
        <p:nvGraphicFramePr>
          <p:cNvPr id="8" name="Table 7">
            <a:extLst>
              <a:ext uri="{FF2B5EF4-FFF2-40B4-BE49-F238E27FC236}">
                <a16:creationId xmlns:a16="http://schemas.microsoft.com/office/drawing/2014/main" id="{E1CE65CE-E43C-AC4E-9C5F-22F2412CFAED}"/>
              </a:ext>
            </a:extLst>
          </p:cNvPr>
          <p:cNvGraphicFramePr>
            <a:graphicFrameLocks noGrp="1"/>
          </p:cNvGraphicFramePr>
          <p:nvPr>
            <p:extLst>
              <p:ext uri="{D42A27DB-BD31-4B8C-83A1-F6EECF244321}">
                <p14:modId xmlns:p14="http://schemas.microsoft.com/office/powerpoint/2010/main" val="1431195308"/>
              </p:ext>
            </p:extLst>
          </p:nvPr>
        </p:nvGraphicFramePr>
        <p:xfrm>
          <a:off x="3138030" y="2416405"/>
          <a:ext cx="5915940" cy="2025189"/>
        </p:xfrm>
        <a:graphic>
          <a:graphicData uri="http://schemas.openxmlformats.org/drawingml/2006/table">
            <a:tbl>
              <a:tblPr firstRow="1" bandRow="1">
                <a:tableStyleId>{5940675A-B579-460E-94D1-54222C63F5DA}</a:tableStyleId>
              </a:tblPr>
              <a:tblGrid>
                <a:gridCol w="1769242">
                  <a:extLst>
                    <a:ext uri="{9D8B030D-6E8A-4147-A177-3AD203B41FA5}">
                      <a16:colId xmlns:a16="http://schemas.microsoft.com/office/drawing/2014/main" val="2849187540"/>
                    </a:ext>
                  </a:extLst>
                </a:gridCol>
                <a:gridCol w="1368056">
                  <a:extLst>
                    <a:ext uri="{9D8B030D-6E8A-4147-A177-3AD203B41FA5}">
                      <a16:colId xmlns:a16="http://schemas.microsoft.com/office/drawing/2014/main" val="1911821641"/>
                    </a:ext>
                  </a:extLst>
                </a:gridCol>
                <a:gridCol w="1516911">
                  <a:extLst>
                    <a:ext uri="{9D8B030D-6E8A-4147-A177-3AD203B41FA5}">
                      <a16:colId xmlns:a16="http://schemas.microsoft.com/office/drawing/2014/main" val="3256934277"/>
                    </a:ext>
                  </a:extLst>
                </a:gridCol>
                <a:gridCol w="1261731">
                  <a:extLst>
                    <a:ext uri="{9D8B030D-6E8A-4147-A177-3AD203B41FA5}">
                      <a16:colId xmlns:a16="http://schemas.microsoft.com/office/drawing/2014/main" val="3519745013"/>
                    </a:ext>
                  </a:extLst>
                </a:gridCol>
              </a:tblGrid>
              <a:tr h="2025189">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0218859"/>
                  </a:ext>
                </a:extLst>
              </a:tr>
            </a:tbl>
          </a:graphicData>
        </a:graphic>
      </p:graphicFrame>
      <p:pic>
        <p:nvPicPr>
          <p:cNvPr id="4" name="Picture 3">
            <a:extLst>
              <a:ext uri="{FF2B5EF4-FFF2-40B4-BE49-F238E27FC236}">
                <a16:creationId xmlns:a16="http://schemas.microsoft.com/office/drawing/2014/main" id="{03A5E925-E12D-934C-B09F-F631527F06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8030" y="2611919"/>
            <a:ext cx="1662818" cy="1662818"/>
          </a:xfrm>
          <a:prstGeom prst="rect">
            <a:avLst/>
          </a:prstGeom>
        </p:spPr>
      </p:pic>
      <p:pic>
        <p:nvPicPr>
          <p:cNvPr id="10" name="Picture 9">
            <a:extLst>
              <a:ext uri="{FF2B5EF4-FFF2-40B4-BE49-F238E27FC236}">
                <a16:creationId xmlns:a16="http://schemas.microsoft.com/office/drawing/2014/main" id="{1950922C-E9F7-AD49-ABE6-E8291280B4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49039" y="2586682"/>
            <a:ext cx="1105786" cy="1733395"/>
          </a:xfrm>
          <a:prstGeom prst="rect">
            <a:avLst/>
          </a:prstGeom>
        </p:spPr>
      </p:pic>
      <p:pic>
        <p:nvPicPr>
          <p:cNvPr id="13" name="Picture 12">
            <a:extLst>
              <a:ext uri="{FF2B5EF4-FFF2-40B4-BE49-F238E27FC236}">
                <a16:creationId xmlns:a16="http://schemas.microsoft.com/office/drawing/2014/main" id="{25B2639D-0FFD-2149-A0D5-381748DB5E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9847" y="2693617"/>
            <a:ext cx="1498709" cy="1519524"/>
          </a:xfrm>
          <a:prstGeom prst="rect">
            <a:avLst/>
          </a:prstGeom>
        </p:spPr>
      </p:pic>
      <p:pic>
        <p:nvPicPr>
          <p:cNvPr id="15" name="Picture 14">
            <a:extLst>
              <a:ext uri="{FF2B5EF4-FFF2-40B4-BE49-F238E27FC236}">
                <a16:creationId xmlns:a16="http://schemas.microsoft.com/office/drawing/2014/main" id="{3C67A6CC-0018-C04D-AAA8-122009788C4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7058" y="2635832"/>
            <a:ext cx="1610476" cy="1682920"/>
          </a:xfrm>
          <a:prstGeom prst="rect">
            <a:avLst/>
          </a:prstGeom>
        </p:spPr>
      </p:pic>
    </p:spTree>
    <p:extLst>
      <p:ext uri="{BB962C8B-B14F-4D97-AF65-F5344CB8AC3E}">
        <p14:creationId xmlns:p14="http://schemas.microsoft.com/office/powerpoint/2010/main" val="265823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7800425"/>
              </p:ext>
            </p:extLst>
          </p:nvPr>
        </p:nvGraphicFramePr>
        <p:xfrm>
          <a:off x="3211206" y="1920240"/>
          <a:ext cx="5769588" cy="3017520"/>
        </p:xfrm>
        <a:graphic>
          <a:graphicData uri="http://schemas.openxmlformats.org/drawingml/2006/table">
            <a:tbl>
              <a:tblPr firstRow="1" bandRow="1">
                <a:tableStyleId>{21E4AEA4-8DFA-4A89-87EB-49C32662AFE0}</a:tableStyleId>
              </a:tblPr>
              <a:tblGrid>
                <a:gridCol w="302638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tblGrid>
              <a:tr h="274320">
                <a:tc>
                  <a:txBody>
                    <a:bodyPr/>
                    <a:lstStyle/>
                    <a:p>
                      <a:r>
                        <a:rPr lang="en-US" sz="1200" dirty="0"/>
                        <a:t>Panel Specification</a:t>
                      </a:r>
                      <a:endParaRPr lang="en-US" sz="1200" b="0" i="0" dirty="0">
                        <a:solidFill>
                          <a:schemeClr val="accent5"/>
                        </a:solidFill>
                        <a:latin typeface="Arial" charset="0"/>
                        <a:ea typeface="Arial" charset="0"/>
                        <a:cs typeface="Arial" charset="0"/>
                      </a:endParaRPr>
                    </a:p>
                  </a:txBody>
                  <a:tcPr anchor="ctr"/>
                </a:tc>
                <a:tc>
                  <a:txBody>
                    <a:bodyPr/>
                    <a:lstStyle/>
                    <a:p>
                      <a:pPr algn="ctr" fontAlgn="ctr"/>
                      <a:r>
                        <a:rPr lang="en-US" sz="1200" u="none" strike="noStrike" dirty="0">
                          <a:effectLst/>
                        </a:rPr>
                        <a:t>XR550</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Vista 128P</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0"/>
                  </a:ext>
                </a:extLst>
              </a:tr>
              <a:tr h="274320">
                <a:tc>
                  <a:txBody>
                    <a:bodyPr/>
                    <a:lstStyle/>
                    <a:p>
                      <a:pPr algn="l" fontAlgn="ctr"/>
                      <a:r>
                        <a:rPr lang="en-US" sz="1200" u="none" strike="noStrike" dirty="0">
                          <a:effectLst/>
                        </a:rPr>
                        <a:t>Number of possible hardwire zones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574</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1"/>
                  </a:ext>
                </a:extLst>
              </a:tr>
              <a:tr h="274320">
                <a:tc>
                  <a:txBody>
                    <a:bodyPr/>
                    <a:lstStyle/>
                    <a:p>
                      <a:pPr algn="l" fontAlgn="ctr"/>
                      <a:r>
                        <a:rPr lang="en-US" sz="1200" u="none" strike="noStrike" dirty="0">
                          <a:effectLst/>
                        </a:rPr>
                        <a:t>Total number of zones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dirty="0">
                          <a:effectLst/>
                        </a:rPr>
                        <a:t>574</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128</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2"/>
                  </a:ext>
                </a:extLst>
              </a:tr>
              <a:tr h="274320">
                <a:tc>
                  <a:txBody>
                    <a:bodyPr/>
                    <a:lstStyle/>
                    <a:p>
                      <a:pPr algn="l" fontAlgn="ctr"/>
                      <a:r>
                        <a:rPr lang="en-US" sz="1200" u="none" strike="noStrike" dirty="0">
                          <a:effectLst/>
                        </a:rPr>
                        <a:t>Number of possible wireless zones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a:effectLst/>
                        </a:rPr>
                        <a:t>500</a:t>
                      </a:r>
                      <a:endParaRPr lang="is-IS" sz="1200" b="0" i="0" u="none" strike="noStrike">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cs-CZ" sz="1200" u="none" strike="noStrike" dirty="0">
                          <a:effectLst/>
                        </a:rPr>
                        <a:t>119</a:t>
                      </a:r>
                      <a:endParaRPr lang="cs-CZ"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3"/>
                  </a:ext>
                </a:extLst>
              </a:tr>
              <a:tr h="274320">
                <a:tc>
                  <a:txBody>
                    <a:bodyPr/>
                    <a:lstStyle/>
                    <a:p>
                      <a:pPr algn="l" fontAlgn="ctr"/>
                      <a:r>
                        <a:rPr lang="en-US" sz="1200" u="none" strike="noStrike" dirty="0">
                          <a:effectLst/>
                        </a:rPr>
                        <a:t>Number of areas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a:effectLst/>
                        </a:rPr>
                        <a:t>32</a:t>
                      </a:r>
                      <a:endParaRPr lang="is-IS" sz="1200" b="0" i="0" u="none" strike="noStrike">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4"/>
                  </a:ext>
                </a:extLst>
              </a:tr>
              <a:tr h="274320">
                <a:tc>
                  <a:txBody>
                    <a:bodyPr/>
                    <a:lstStyle/>
                    <a:p>
                      <a:pPr algn="l" fontAlgn="ctr"/>
                      <a:r>
                        <a:rPr lang="en-US" sz="1200" u="none" strike="noStrike" dirty="0">
                          <a:effectLst/>
                        </a:rPr>
                        <a:t>Number of user codes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10,000</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150</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5"/>
                  </a:ext>
                </a:extLst>
              </a:tr>
              <a:tr h="274320">
                <a:tc>
                  <a:txBody>
                    <a:bodyPr/>
                    <a:lstStyle/>
                    <a:p>
                      <a:pPr algn="l" fontAlgn="ctr"/>
                      <a:r>
                        <a:rPr lang="en-US" sz="1200" u="none" strike="noStrike" dirty="0">
                          <a:effectLst/>
                        </a:rPr>
                        <a:t>Number of supervised keypads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16</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31</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6"/>
                  </a:ext>
                </a:extLst>
              </a:tr>
              <a:tr h="274320">
                <a:tc>
                  <a:txBody>
                    <a:bodyPr/>
                    <a:lstStyle/>
                    <a:p>
                      <a:pPr algn="l" fontAlgn="ctr"/>
                      <a:r>
                        <a:rPr lang="en-US" sz="1200" u="none" strike="noStrike" dirty="0">
                          <a:effectLst/>
                        </a:rPr>
                        <a:t>Number of door access points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16</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8</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7"/>
                  </a:ext>
                </a:extLst>
              </a:tr>
              <a:tr h="274320">
                <a:tc>
                  <a:txBody>
                    <a:bodyPr/>
                    <a:lstStyle/>
                    <a:p>
                      <a:pPr algn="l" fontAlgn="ctr"/>
                      <a:r>
                        <a:rPr lang="en-US" sz="1200" u="none" strike="noStrike" dirty="0">
                          <a:effectLst/>
                        </a:rPr>
                        <a:t>Remote firmware update</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8"/>
                  </a:ext>
                </a:extLst>
              </a:tr>
              <a:tr h="274320">
                <a:tc>
                  <a:txBody>
                    <a:bodyPr/>
                    <a:lstStyle/>
                    <a:p>
                      <a:pPr algn="l" fontAlgn="ctr"/>
                      <a:r>
                        <a:rPr lang="en-US" sz="1200" u="none" strike="noStrike" dirty="0">
                          <a:effectLst/>
                        </a:rPr>
                        <a:t>Wireless receiver on Keypad Bus</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LX Bus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6150RF</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9"/>
                  </a:ext>
                </a:extLst>
              </a:tr>
              <a:tr h="274320">
                <a:tc>
                  <a:txBody>
                    <a:bodyPr/>
                    <a:lstStyle/>
                    <a:p>
                      <a:pPr algn="l" fontAlgn="ctr"/>
                      <a:r>
                        <a:rPr lang="en-US" sz="1200" u="none" strike="noStrike" dirty="0">
                          <a:effectLst/>
                        </a:rPr>
                        <a:t>Wireless range, line of sight in feet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9,000</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300</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49326888"/>
              </p:ext>
            </p:extLst>
          </p:nvPr>
        </p:nvGraphicFramePr>
        <p:xfrm>
          <a:off x="3211206" y="1625448"/>
          <a:ext cx="5769587" cy="274320"/>
        </p:xfrm>
        <a:graphic>
          <a:graphicData uri="http://schemas.openxmlformats.org/drawingml/2006/table">
            <a:tbl>
              <a:tblPr bandRow="1">
                <a:tableStyleId>{775DCB02-9BB8-47FD-8907-85C794F793BA}</a:tableStyleId>
              </a:tblPr>
              <a:tblGrid>
                <a:gridCol w="3028450">
                  <a:extLst>
                    <a:ext uri="{9D8B030D-6E8A-4147-A177-3AD203B41FA5}">
                      <a16:colId xmlns:a16="http://schemas.microsoft.com/office/drawing/2014/main" val="20000"/>
                    </a:ext>
                  </a:extLst>
                </a:gridCol>
                <a:gridCol w="1364105">
                  <a:extLst>
                    <a:ext uri="{9D8B030D-6E8A-4147-A177-3AD203B41FA5}">
                      <a16:colId xmlns:a16="http://schemas.microsoft.com/office/drawing/2014/main" val="20001"/>
                    </a:ext>
                  </a:extLst>
                </a:gridCol>
                <a:gridCol w="1377032">
                  <a:extLst>
                    <a:ext uri="{9D8B030D-6E8A-4147-A177-3AD203B41FA5}">
                      <a16:colId xmlns:a16="http://schemas.microsoft.com/office/drawing/2014/main" val="20002"/>
                    </a:ext>
                  </a:extLst>
                </a:gridCol>
              </a:tblGrid>
              <a:tr h="274320">
                <a:tc>
                  <a:txBody>
                    <a:bodyPr/>
                    <a:lstStyle/>
                    <a:p>
                      <a:endParaRPr lang="en-US" sz="1200" b="1" dirty="0">
                        <a:solidFill>
                          <a:schemeClr val="bg1"/>
                        </a:solidFill>
                        <a:latin typeface="Arial" charset="0"/>
                        <a:ea typeface="Arial" charset="0"/>
                        <a:cs typeface="Arial"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b="1" u="none" strike="noStrike" dirty="0" err="1">
                          <a:solidFill>
                            <a:schemeClr val="bg1"/>
                          </a:solidFill>
                          <a:effectLst/>
                        </a:rPr>
                        <a:t>DMP</a:t>
                      </a:r>
                      <a:r>
                        <a:rPr lang="en-US" sz="1200" b="1" u="none" strike="noStrike" baseline="0" dirty="0">
                          <a:solidFill>
                            <a:schemeClr val="bg1"/>
                          </a:solidFill>
                          <a:effectLst/>
                        </a:rPr>
                        <a:t> Solution</a:t>
                      </a:r>
                      <a:endParaRPr lang="en-US" sz="12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b="1" u="none" strike="noStrike" dirty="0">
                          <a:solidFill>
                            <a:schemeClr val="bg1"/>
                          </a:solidFill>
                          <a:effectLst/>
                        </a:rPr>
                        <a:t>Other </a:t>
                      </a:r>
                      <a:r>
                        <a:rPr lang="en-US" sz="1200" b="1" u="none" strike="noStrike" baseline="0" dirty="0">
                          <a:solidFill>
                            <a:schemeClr val="bg1"/>
                          </a:solidFill>
                          <a:effectLst/>
                        </a:rPr>
                        <a:t>Solution</a:t>
                      </a:r>
                      <a:endParaRPr lang="en-US" sz="12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 name="Title 1"/>
          <p:cNvSpPr>
            <a:spLocks noGrp="1"/>
          </p:cNvSpPr>
          <p:nvPr>
            <p:ph type="title"/>
          </p:nvPr>
        </p:nvSpPr>
        <p:spPr/>
        <p:txBody>
          <a:bodyPr/>
          <a:lstStyle/>
          <a:p>
            <a:r>
              <a:rPr lang="en-US" altLang="en-US" dirty="0"/>
              <a:t>HIGH SECURITY – INTEGRATED SOLUTION – </a:t>
            </a:r>
            <a:r>
              <a:rPr lang="en-US" altLang="en-US" dirty="0" err="1"/>
              <a:t>XR550</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373865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001344018"/>
              </p:ext>
            </p:extLst>
          </p:nvPr>
        </p:nvGraphicFramePr>
        <p:xfrm>
          <a:off x="2867013" y="2103120"/>
          <a:ext cx="6457973" cy="2651760"/>
        </p:xfrm>
        <a:graphic>
          <a:graphicData uri="http://schemas.openxmlformats.org/drawingml/2006/table">
            <a:tbl>
              <a:tblPr firstRow="1" bandRow="1">
                <a:tableStyleId>{21E4AEA4-8DFA-4A89-87EB-49C32662AFE0}</a:tableStyleId>
              </a:tblPr>
              <a:tblGrid>
                <a:gridCol w="3739896">
                  <a:extLst>
                    <a:ext uri="{9D8B030D-6E8A-4147-A177-3AD203B41FA5}">
                      <a16:colId xmlns:a16="http://schemas.microsoft.com/office/drawing/2014/main" val="20000"/>
                    </a:ext>
                  </a:extLst>
                </a:gridCol>
                <a:gridCol w="1355962">
                  <a:extLst>
                    <a:ext uri="{9D8B030D-6E8A-4147-A177-3AD203B41FA5}">
                      <a16:colId xmlns:a16="http://schemas.microsoft.com/office/drawing/2014/main" val="20002"/>
                    </a:ext>
                  </a:extLst>
                </a:gridCol>
                <a:gridCol w="1362115">
                  <a:extLst>
                    <a:ext uri="{9D8B030D-6E8A-4147-A177-3AD203B41FA5}">
                      <a16:colId xmlns:a16="http://schemas.microsoft.com/office/drawing/2014/main" val="20003"/>
                    </a:ext>
                  </a:extLst>
                </a:gridCol>
              </a:tblGrid>
              <a:tr h="274320">
                <a:tc>
                  <a:txBody>
                    <a:bodyPr/>
                    <a:lstStyle/>
                    <a:p>
                      <a:r>
                        <a:rPr lang="en-US" sz="1200" dirty="0"/>
                        <a:t>Panel Specification</a:t>
                      </a:r>
                      <a:endParaRPr lang="en-US" sz="1200" b="0" i="0" dirty="0">
                        <a:solidFill>
                          <a:schemeClr val="bg1"/>
                        </a:solidFill>
                        <a:latin typeface="Arial" charset="0"/>
                        <a:ea typeface="Arial" charset="0"/>
                        <a:cs typeface="Arial" charset="0"/>
                      </a:endParaRPr>
                    </a:p>
                  </a:txBody>
                  <a:tcPr anchor="ctr"/>
                </a:tc>
                <a:tc>
                  <a:txBody>
                    <a:bodyPr/>
                    <a:lstStyle/>
                    <a:p>
                      <a:pPr algn="ctr" fontAlgn="ctr"/>
                      <a:r>
                        <a:rPr lang="en-US" sz="1200" u="none" strike="noStrike" dirty="0">
                          <a:effectLst/>
                        </a:rPr>
                        <a:t>XR550</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Vista 128BP</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0"/>
                  </a:ext>
                </a:extLst>
              </a:tr>
              <a:tr h="274320">
                <a:tc>
                  <a:txBody>
                    <a:bodyPr/>
                    <a:lstStyle/>
                    <a:p>
                      <a:pPr algn="l" fontAlgn="ctr"/>
                      <a:r>
                        <a:rPr lang="en-US" sz="1200" u="none" strike="noStrike" dirty="0">
                          <a:effectLst/>
                        </a:rPr>
                        <a:t>Cellular &amp; IP communications direct from protected premises to central station (no NOC redirect)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dirty="0">
                          <a:effectLst/>
                        </a:rPr>
                        <a:t>Yes</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1"/>
                  </a:ext>
                </a:extLst>
              </a:tr>
              <a:tr h="274320">
                <a:tc>
                  <a:txBody>
                    <a:bodyPr/>
                    <a:lstStyle/>
                    <a:p>
                      <a:pPr algn="l" fontAlgn="b"/>
                      <a:r>
                        <a:rPr lang="en-US" sz="1200" u="none" strike="noStrike" dirty="0">
                          <a:effectLst/>
                        </a:rPr>
                        <a:t>Wi-Fi communication option</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2"/>
                  </a:ext>
                </a:extLst>
              </a:tr>
              <a:tr h="274320">
                <a:tc>
                  <a:txBody>
                    <a:bodyPr/>
                    <a:lstStyle/>
                    <a:p>
                      <a:pPr algn="l" fontAlgn="b"/>
                      <a:r>
                        <a:rPr lang="en-US" sz="1200" u="none" strike="noStrike" dirty="0">
                          <a:effectLst/>
                        </a:rPr>
                        <a:t>Wi-Fi communication with cellular backup</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3"/>
                  </a:ext>
                </a:extLst>
              </a:tr>
              <a:tr h="274320">
                <a:tc>
                  <a:txBody>
                    <a:bodyPr/>
                    <a:lstStyle/>
                    <a:p>
                      <a:pPr algn="l" fontAlgn="b"/>
                      <a:r>
                        <a:rPr lang="en-US" sz="1200" u="none" strike="noStrike" dirty="0">
                          <a:effectLst/>
                        </a:rPr>
                        <a:t>Multi site app support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4"/>
                  </a:ext>
                </a:extLst>
              </a:tr>
              <a:tr h="274320">
                <a:tc>
                  <a:txBody>
                    <a:bodyPr/>
                    <a:lstStyle/>
                    <a:p>
                      <a:pPr algn="l" fontAlgn="b"/>
                      <a:r>
                        <a:rPr lang="en-US" sz="1200" u="none" strike="noStrike" dirty="0">
                          <a:effectLst/>
                        </a:rPr>
                        <a:t>Multi partition/area app support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5"/>
                  </a:ext>
                </a:extLst>
              </a:tr>
              <a:tr h="274320">
                <a:tc>
                  <a:txBody>
                    <a:bodyPr/>
                    <a:lstStyle/>
                    <a:p>
                      <a:pPr algn="l" fontAlgn="b"/>
                      <a:r>
                        <a:rPr lang="en-US" sz="1200" u="none" strike="noStrike" dirty="0">
                          <a:effectLst/>
                        </a:rPr>
                        <a:t>Access control app support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6"/>
                  </a:ext>
                </a:extLst>
              </a:tr>
              <a:tr h="274320">
                <a:tc>
                  <a:txBody>
                    <a:bodyPr/>
                    <a:lstStyle/>
                    <a:p>
                      <a:pPr algn="l" fontAlgn="ctr"/>
                      <a:r>
                        <a:rPr lang="en-US" sz="1200" u="none" strike="noStrike" dirty="0">
                          <a:effectLst/>
                        </a:rPr>
                        <a:t>Edit user code, profiles at app</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No</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7"/>
                  </a:ext>
                </a:extLst>
              </a:tr>
              <a:tr h="274320">
                <a:tc>
                  <a:txBody>
                    <a:bodyPr/>
                    <a:lstStyle/>
                    <a:p>
                      <a:pPr algn="l" fontAlgn="b"/>
                      <a:r>
                        <a:rPr lang="en-US" sz="1200" u="none" strike="noStrike" dirty="0">
                          <a:effectLst/>
                        </a:rPr>
                        <a:t>Video app support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a:effectLst/>
                        </a:rPr>
                        <a:t>Yes</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Yes</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329413097"/>
              </p:ext>
            </p:extLst>
          </p:nvPr>
        </p:nvGraphicFramePr>
        <p:xfrm>
          <a:off x="2867013" y="1811896"/>
          <a:ext cx="6457973" cy="274320"/>
        </p:xfrm>
        <a:graphic>
          <a:graphicData uri="http://schemas.openxmlformats.org/drawingml/2006/table">
            <a:tbl>
              <a:tblPr bandRow="1">
                <a:tableStyleId>{775DCB02-9BB8-47FD-8907-85C794F793BA}</a:tableStyleId>
              </a:tblPr>
              <a:tblGrid>
                <a:gridCol w="3737222">
                  <a:extLst>
                    <a:ext uri="{9D8B030D-6E8A-4147-A177-3AD203B41FA5}">
                      <a16:colId xmlns:a16="http://schemas.microsoft.com/office/drawing/2014/main" val="20000"/>
                    </a:ext>
                  </a:extLst>
                </a:gridCol>
                <a:gridCol w="1356610">
                  <a:extLst>
                    <a:ext uri="{9D8B030D-6E8A-4147-A177-3AD203B41FA5}">
                      <a16:colId xmlns:a16="http://schemas.microsoft.com/office/drawing/2014/main" val="20001"/>
                    </a:ext>
                  </a:extLst>
                </a:gridCol>
                <a:gridCol w="1364141">
                  <a:extLst>
                    <a:ext uri="{9D8B030D-6E8A-4147-A177-3AD203B41FA5}">
                      <a16:colId xmlns:a16="http://schemas.microsoft.com/office/drawing/2014/main" val="20002"/>
                    </a:ext>
                  </a:extLst>
                </a:gridCol>
              </a:tblGrid>
              <a:tr h="274320">
                <a:tc>
                  <a:txBody>
                    <a:bodyPr/>
                    <a:lstStyle/>
                    <a:p>
                      <a:endParaRPr lang="en-US" sz="1200" b="1" dirty="0">
                        <a:solidFill>
                          <a:schemeClr val="bg1"/>
                        </a:solidFill>
                        <a:latin typeface="Arial" charset="0"/>
                        <a:ea typeface="Arial" charset="0"/>
                        <a:cs typeface="Arial"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b="1" u="none" strike="noStrike" dirty="0" err="1">
                          <a:solidFill>
                            <a:schemeClr val="bg1"/>
                          </a:solidFill>
                          <a:effectLst/>
                        </a:rPr>
                        <a:t>DMP</a:t>
                      </a:r>
                      <a:r>
                        <a:rPr lang="en-US" sz="1200" b="1" u="none" strike="noStrike" dirty="0">
                          <a:solidFill>
                            <a:schemeClr val="bg1"/>
                          </a:solidFill>
                          <a:effectLst/>
                        </a:rPr>
                        <a:t> </a:t>
                      </a:r>
                      <a:r>
                        <a:rPr lang="en-US" sz="1200" b="1" u="none" strike="noStrike" baseline="0" dirty="0">
                          <a:solidFill>
                            <a:schemeClr val="bg1"/>
                          </a:solidFill>
                          <a:effectLst/>
                        </a:rPr>
                        <a:t>Solution</a:t>
                      </a:r>
                      <a:endParaRPr lang="en-US" sz="12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b="1" u="none" strike="noStrike" dirty="0">
                          <a:solidFill>
                            <a:schemeClr val="bg1"/>
                          </a:solidFill>
                          <a:effectLst/>
                        </a:rPr>
                        <a:t>Other </a:t>
                      </a:r>
                      <a:r>
                        <a:rPr lang="en-US" sz="1200" b="1" u="none" strike="noStrike" baseline="0" dirty="0">
                          <a:solidFill>
                            <a:schemeClr val="bg1"/>
                          </a:solidFill>
                          <a:effectLst/>
                        </a:rPr>
                        <a:t>Solution</a:t>
                      </a:r>
                      <a:endParaRPr lang="en-US" sz="12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0" name="Title 1"/>
          <p:cNvSpPr>
            <a:spLocks noGrp="1"/>
          </p:cNvSpPr>
          <p:nvPr>
            <p:ph type="title"/>
          </p:nvPr>
        </p:nvSpPr>
        <p:spPr/>
        <p:txBody>
          <a:bodyPr/>
          <a:lstStyle/>
          <a:p>
            <a:r>
              <a:rPr lang="en-US" altLang="en-US" dirty="0">
                <a:ea typeface="ＭＳ Ｐゴシック" charset="-128"/>
              </a:rPr>
              <a:t>HIGH SECURITY – INTEGRATED SOLUTION</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12966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dirty="0">
                <a:ea typeface="ＭＳ Ｐゴシック" charset="-128"/>
              </a:rPr>
              <a:t>DMP CONTROL PANEL COMPARISON</a:t>
            </a:r>
            <a:endParaRPr lang="en-US" dirty="0"/>
          </a:p>
        </p:txBody>
      </p:sp>
      <p:graphicFrame>
        <p:nvGraphicFramePr>
          <p:cNvPr id="4" name="Table 3">
            <a:extLst>
              <a:ext uri="{FF2B5EF4-FFF2-40B4-BE49-F238E27FC236}">
                <a16:creationId xmlns:a16="http://schemas.microsoft.com/office/drawing/2014/main" id="{EDD359C4-3ACE-854E-A850-8038BD97C03F}"/>
              </a:ext>
            </a:extLst>
          </p:cNvPr>
          <p:cNvGraphicFramePr>
            <a:graphicFrameLocks noGrp="1"/>
          </p:cNvGraphicFramePr>
          <p:nvPr>
            <p:extLst>
              <p:ext uri="{D42A27DB-BD31-4B8C-83A1-F6EECF244321}">
                <p14:modId xmlns:p14="http://schemas.microsoft.com/office/powerpoint/2010/main" val="1666394595"/>
              </p:ext>
            </p:extLst>
          </p:nvPr>
        </p:nvGraphicFramePr>
        <p:xfrm>
          <a:off x="2255519" y="1234440"/>
          <a:ext cx="7680961" cy="4572000"/>
        </p:xfrm>
        <a:graphic>
          <a:graphicData uri="http://schemas.openxmlformats.org/drawingml/2006/table">
            <a:tbl>
              <a:tblPr firstRow="1" bandRow="1">
                <a:tableStyleId>{7DF18680-E054-41AD-8BC1-D1AEF772440D}</a:tableStyleId>
              </a:tblPr>
              <a:tblGrid>
                <a:gridCol w="310896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tblGrid>
              <a:tr h="268605">
                <a:tc>
                  <a:txBody>
                    <a:bodyPr/>
                    <a:lstStyle/>
                    <a:p>
                      <a:r>
                        <a:rPr lang="en-US" sz="1200" dirty="0"/>
                        <a:t>Panel Specifications</a:t>
                      </a:r>
                    </a:p>
                  </a:txBody>
                  <a:tcPr anchor="b"/>
                </a:tc>
                <a:tc>
                  <a:txBody>
                    <a:bodyPr/>
                    <a:lstStyle/>
                    <a:p>
                      <a:pPr algn="ctr"/>
                      <a:r>
                        <a:rPr lang="en-US" sz="1200" dirty="0" err="1"/>
                        <a:t>XTLplus</a:t>
                      </a:r>
                      <a:r>
                        <a:rPr lang="en-US" sz="1200" dirty="0"/>
                        <a:t>/</a:t>
                      </a:r>
                      <a:r>
                        <a:rPr lang="en-US" sz="1200" dirty="0" err="1"/>
                        <a:t>XTLtouch</a:t>
                      </a:r>
                      <a:endParaRPr lang="en-US" sz="1200" dirty="0"/>
                    </a:p>
                  </a:txBody>
                  <a:tcPr anchor="b"/>
                </a:tc>
                <a:tc>
                  <a:txBody>
                    <a:bodyPr/>
                    <a:lstStyle/>
                    <a:p>
                      <a:pPr algn="ctr"/>
                      <a:r>
                        <a:rPr lang="en-US" sz="1200" dirty="0" err="1"/>
                        <a:t>XT30</a:t>
                      </a:r>
                      <a:endParaRPr lang="en-US" sz="1200" dirty="0"/>
                    </a:p>
                  </a:txBody>
                  <a:tcPr anchor="b"/>
                </a:tc>
                <a:tc>
                  <a:txBody>
                    <a:bodyPr/>
                    <a:lstStyle/>
                    <a:p>
                      <a:pPr algn="ctr"/>
                      <a:r>
                        <a:rPr lang="en-US" sz="1200" dirty="0" err="1"/>
                        <a:t>XT50</a:t>
                      </a:r>
                      <a:endParaRPr lang="en-US" sz="1200" dirty="0"/>
                    </a:p>
                  </a:txBody>
                  <a:tcPr anchor="b"/>
                </a:tc>
                <a:tc>
                  <a:txBody>
                    <a:bodyPr/>
                    <a:lstStyle/>
                    <a:p>
                      <a:pPr algn="ctr"/>
                      <a:r>
                        <a:rPr lang="en-US" sz="1200" dirty="0" err="1"/>
                        <a:t>XR150</a:t>
                      </a:r>
                      <a:endParaRPr lang="en-US" sz="1200" dirty="0"/>
                    </a:p>
                  </a:txBody>
                  <a:tcPr anchor="b"/>
                </a:tc>
                <a:tc>
                  <a:txBody>
                    <a:bodyPr/>
                    <a:lstStyle/>
                    <a:p>
                      <a:pPr algn="ctr"/>
                      <a:r>
                        <a:rPr lang="en-US" sz="1200" dirty="0" err="1"/>
                        <a:t>XR550</a:t>
                      </a:r>
                      <a:endParaRPr lang="en-US" sz="1200" dirty="0"/>
                    </a:p>
                  </a:txBody>
                  <a:tcPr anchor="b"/>
                </a:tc>
                <a:extLst>
                  <a:ext uri="{0D108BD9-81ED-4DB2-BD59-A6C34878D82A}">
                    <a16:rowId xmlns:a16="http://schemas.microsoft.com/office/drawing/2014/main" val="10000"/>
                  </a:ext>
                </a:extLst>
              </a:tr>
              <a:tr h="268605">
                <a:tc>
                  <a:txBody>
                    <a:bodyPr/>
                    <a:lstStyle/>
                    <a:p>
                      <a:r>
                        <a:rPr lang="en-US" sz="1200" dirty="0"/>
                        <a:t>Total number of zones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99</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38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58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142</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574</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01"/>
                  </a:ext>
                </a:extLst>
              </a:tr>
              <a:tr h="268605">
                <a:tc>
                  <a:txBody>
                    <a:bodyPr/>
                    <a:lstStyle/>
                    <a:p>
                      <a:r>
                        <a:rPr lang="en-US" sz="1200" dirty="0"/>
                        <a:t>Number of possible native hardwired zones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38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38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142</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574</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02"/>
                  </a:ext>
                </a:extLst>
              </a:tr>
              <a:tr h="268605">
                <a:tc>
                  <a:txBody>
                    <a:bodyPr/>
                    <a:lstStyle/>
                    <a:p>
                      <a:r>
                        <a:rPr lang="en-US" sz="1200" dirty="0"/>
                        <a:t>Number of possible wireless zones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48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28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48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100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500</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03"/>
                  </a:ext>
                </a:extLst>
              </a:tr>
              <a:tr h="268605">
                <a:tc>
                  <a:txBody>
                    <a:bodyPr/>
                    <a:lstStyle/>
                    <a:p>
                      <a:r>
                        <a:rPr lang="en-US" sz="1200" dirty="0"/>
                        <a:t>Number of areas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6</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6</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6</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32</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04"/>
                  </a:ext>
                </a:extLst>
              </a:tr>
              <a:tr h="268605">
                <a:tc>
                  <a:txBody>
                    <a:bodyPr/>
                    <a:lstStyle/>
                    <a:p>
                      <a:r>
                        <a:rPr lang="en-US" sz="1200" dirty="0"/>
                        <a:t>Event buffer</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200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100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200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12,000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12,000</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05"/>
                  </a:ext>
                </a:extLst>
              </a:tr>
              <a:tr h="268605">
                <a:tc>
                  <a:txBody>
                    <a:bodyPr/>
                    <a:lstStyle/>
                    <a:p>
                      <a:r>
                        <a:rPr lang="en-US" sz="1200" dirty="0"/>
                        <a:t>Number of user codes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99</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30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99</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10,000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10,000</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06"/>
                  </a:ext>
                </a:extLst>
              </a:tr>
              <a:tr h="268605">
                <a:tc>
                  <a:txBody>
                    <a:bodyPr/>
                    <a:lstStyle/>
                    <a:p>
                      <a:r>
                        <a:rPr lang="en-US" sz="1200" dirty="0"/>
                        <a:t>Number</a:t>
                      </a:r>
                      <a:r>
                        <a:rPr lang="en-US" sz="1200" baseline="0" dirty="0"/>
                        <a:t> </a:t>
                      </a:r>
                      <a:r>
                        <a:rPr lang="en-US" sz="1200" dirty="0"/>
                        <a:t>of</a:t>
                      </a:r>
                      <a:r>
                        <a:rPr lang="en-US" sz="1200" baseline="0" dirty="0"/>
                        <a:t> door access points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16</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07"/>
                  </a:ext>
                </a:extLst>
              </a:tr>
              <a:tr h="268605">
                <a:tc>
                  <a:txBody>
                    <a:bodyPr/>
                    <a:lstStyle/>
                    <a:p>
                      <a:r>
                        <a:rPr lang="en-US" sz="1200" dirty="0"/>
                        <a:t>Number of supervised</a:t>
                      </a:r>
                      <a:r>
                        <a:rPr lang="en-US" sz="1200" baseline="0" dirty="0"/>
                        <a:t> keypads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b="0" i="0" dirty="0">
                          <a:solidFill>
                            <a:schemeClr val="accent4"/>
                          </a:solidFill>
                          <a:latin typeface="Arial" charset="0"/>
                          <a:ea typeface="Arial" charset="0"/>
                          <a:cs typeface="Arial" charset="0"/>
                        </a:rPr>
                        <a:t>7</a:t>
                      </a:r>
                    </a:p>
                  </a:txBody>
                  <a:tcPr anchor="ctr"/>
                </a:tc>
                <a:tc>
                  <a:txBody>
                    <a:bodyPr/>
                    <a:lstStyle/>
                    <a:p>
                      <a:pPr algn="ctr"/>
                      <a:r>
                        <a:rPr lang="en-US" sz="1200" dirty="0"/>
                        <a:t>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16</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08"/>
                  </a:ext>
                </a:extLst>
              </a:tr>
              <a:tr h="268605">
                <a:tc>
                  <a:txBody>
                    <a:bodyPr/>
                    <a:lstStyle/>
                    <a:p>
                      <a:r>
                        <a:rPr lang="en-US" sz="1200" dirty="0"/>
                        <a:t>Auxiliary power</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N/A</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err="1"/>
                        <a:t>500mA</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err="1"/>
                        <a:t>500mA</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1.5 Amps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1.5 Amps</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09"/>
                  </a:ext>
                </a:extLst>
              </a:tr>
              <a:tr h="268605">
                <a:tc>
                  <a:txBody>
                    <a:bodyPr/>
                    <a:lstStyle/>
                    <a:p>
                      <a:r>
                        <a:rPr lang="en-US" sz="1200" dirty="0"/>
                        <a:t>Switched 4-wire smoke detector power</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N/A</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err="1"/>
                        <a:t>100mA</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err="1"/>
                        <a:t>100mA</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Yes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Yes</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10"/>
                  </a:ext>
                </a:extLst>
              </a:tr>
              <a:tr h="268605">
                <a:tc>
                  <a:txBody>
                    <a:bodyPr/>
                    <a:lstStyle/>
                    <a:p>
                      <a:r>
                        <a:rPr lang="en-US" sz="1200" dirty="0"/>
                        <a:t>Bell power</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N/A</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1.5 Amps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1.5 Amps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1.5 Amps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1.5 Amps</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11"/>
                  </a:ext>
                </a:extLst>
              </a:tr>
              <a:tr h="268605">
                <a:tc>
                  <a:txBody>
                    <a:bodyPr/>
                    <a:lstStyle/>
                    <a:p>
                      <a:r>
                        <a:rPr lang="en-US" sz="1200" dirty="0"/>
                        <a:t>From C relay outputs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N/A</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2 to 106</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2 to 506</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12"/>
                  </a:ext>
                </a:extLst>
              </a:tr>
              <a:tr h="268605">
                <a:tc>
                  <a:txBody>
                    <a:bodyPr/>
                    <a:lstStyle/>
                    <a:p>
                      <a:r>
                        <a:rPr lang="en-US" sz="1200" dirty="0"/>
                        <a:t>Annunciator outputs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N/A</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4</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4</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4 to 178</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4 to 578</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13"/>
                  </a:ext>
                </a:extLst>
              </a:tr>
              <a:tr h="268605">
                <a:tc>
                  <a:txBody>
                    <a:bodyPr/>
                    <a:lstStyle/>
                    <a:p>
                      <a:r>
                        <a:rPr lang="en-US" sz="1200" dirty="0" err="1"/>
                        <a:t>24VDC</a:t>
                      </a:r>
                      <a:r>
                        <a:rPr lang="en-US" sz="1200" dirty="0"/>
                        <a:t> NAC</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N/A</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N/A</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N/A</a:t>
                      </a:r>
                      <a:endParaRPr lang="en-US" sz="1200" b="0" i="0" dirty="0">
                        <a:solidFill>
                          <a:schemeClr val="accent4"/>
                        </a:solidFill>
                        <a:latin typeface="Arial" charset="0"/>
                        <a:ea typeface="Arial" charset="0"/>
                        <a:cs typeface="Arial"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Optional</a:t>
                      </a:r>
                      <a:endParaRPr lang="en-US" sz="1200" b="0" i="0" dirty="0">
                        <a:solidFill>
                          <a:schemeClr val="accent4"/>
                        </a:solidFill>
                        <a:latin typeface="Arial" charset="0"/>
                        <a:ea typeface="Arial" charset="0"/>
                        <a:cs typeface="Arial"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Optional</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14"/>
                  </a:ext>
                </a:extLst>
              </a:tr>
              <a:tr h="268605">
                <a:tc>
                  <a:txBody>
                    <a:bodyPr/>
                    <a:lstStyle/>
                    <a:p>
                      <a:r>
                        <a:rPr lang="en-US" sz="1200" dirty="0"/>
                        <a:t>Number of possible Z-Wave</a:t>
                      </a:r>
                      <a:r>
                        <a:rPr lang="en-US" sz="1200" baseline="30000" dirty="0"/>
                        <a:t>®</a:t>
                      </a:r>
                      <a:r>
                        <a:rPr lang="en-US" sz="1200" baseline="0" dirty="0"/>
                        <a:t> devices</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140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140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140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140</a:t>
                      </a:r>
                      <a:endParaRPr lang="en-US" sz="1200" b="0" i="0" dirty="0">
                        <a:solidFill>
                          <a:schemeClr val="accent4"/>
                        </a:solidFill>
                        <a:latin typeface="Arial" charset="0"/>
                        <a:ea typeface="Arial" charset="0"/>
                        <a:cs typeface="Arial" charset="0"/>
                      </a:endParaRPr>
                    </a:p>
                  </a:txBody>
                  <a:tcPr anchor="ctr"/>
                </a:tc>
                <a:tc>
                  <a:txBody>
                    <a:bodyPr/>
                    <a:lstStyle/>
                    <a:p>
                      <a:pPr algn="ctr"/>
                      <a:r>
                        <a:rPr lang="en-US" sz="1200" dirty="0"/>
                        <a:t>140</a:t>
                      </a:r>
                      <a:endParaRPr lang="en-US" sz="1200" b="0" i="0" dirty="0">
                        <a:solidFill>
                          <a:schemeClr val="accent4"/>
                        </a:solidFill>
                        <a:latin typeface="Arial" charset="0"/>
                        <a:ea typeface="Arial" charset="0"/>
                        <a:cs typeface="Arial" charset="0"/>
                      </a:endParaRPr>
                    </a:p>
                  </a:txBody>
                  <a:tcPr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780016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altLang="en-US"/>
              <a:t>Unique security platform to meet evolving needs of your commercial clients; from small business </a:t>
            </a:r>
            <a:br>
              <a:rPr lang="en-US" altLang="en-US"/>
            </a:br>
            <a:r>
              <a:rPr lang="en-US" altLang="en-US"/>
              <a:t>to enterprise solutions.</a:t>
            </a:r>
            <a:endParaRPr lang="en-US" altLang="en-US" dirty="0"/>
          </a:p>
        </p:txBody>
      </p:sp>
      <p:sp>
        <p:nvSpPr>
          <p:cNvPr id="2" name="Title 1"/>
          <p:cNvSpPr>
            <a:spLocks noGrp="1"/>
          </p:cNvSpPr>
          <p:nvPr>
            <p:ph type="title"/>
          </p:nvPr>
        </p:nvSpPr>
        <p:spPr/>
        <p:txBody>
          <a:bodyPr/>
          <a:lstStyle/>
          <a:p>
            <a:r>
              <a:rPr lang="en-US"/>
              <a:t>WHY DMP?</a:t>
            </a:r>
            <a:endParaRPr lang="en-US" dirty="0"/>
          </a:p>
        </p:txBody>
      </p:sp>
      <p:sp>
        <p:nvSpPr>
          <p:cNvPr id="4" name="TextBox 3"/>
          <p:cNvSpPr txBox="1"/>
          <p:nvPr/>
        </p:nvSpPr>
        <p:spPr>
          <a:xfrm>
            <a:off x="4575453" y="4565521"/>
            <a:ext cx="2963690" cy="338554"/>
          </a:xfrm>
          <a:prstGeom prst="rect">
            <a:avLst/>
          </a:prstGeom>
          <a:noFill/>
        </p:spPr>
        <p:txBody>
          <a:bodyPr wrap="square" rtlCol="0">
            <a:spAutoFit/>
          </a:bodyPr>
          <a:lstStyle/>
          <a:p>
            <a:pPr algn="ctr"/>
            <a:r>
              <a:rPr lang="en-US" sz="1600" dirty="0">
                <a:solidFill>
                  <a:schemeClr val="accent2"/>
                </a:solidFill>
                <a:latin typeface="Arial" charset="0"/>
                <a:ea typeface="Arial" charset="0"/>
                <a:cs typeface="Arial" charset="0"/>
              </a:rPr>
              <a:t>Midrange Security Solutions</a:t>
            </a:r>
          </a:p>
        </p:txBody>
      </p:sp>
      <p:sp>
        <p:nvSpPr>
          <p:cNvPr id="11" name="TextBox 10"/>
          <p:cNvSpPr txBox="1"/>
          <p:nvPr/>
        </p:nvSpPr>
        <p:spPr>
          <a:xfrm>
            <a:off x="8554243" y="4565521"/>
            <a:ext cx="2398713" cy="338554"/>
          </a:xfrm>
          <a:prstGeom prst="rect">
            <a:avLst/>
          </a:prstGeom>
          <a:noFill/>
        </p:spPr>
        <p:txBody>
          <a:bodyPr wrap="square" rtlCol="0">
            <a:spAutoFit/>
          </a:bodyPr>
          <a:lstStyle/>
          <a:p>
            <a:pPr algn="ctr"/>
            <a:r>
              <a:rPr lang="en-US" sz="1600" dirty="0">
                <a:solidFill>
                  <a:schemeClr val="accent2"/>
                </a:solidFill>
                <a:latin typeface="Arial" charset="0"/>
                <a:ea typeface="Arial" charset="0"/>
                <a:cs typeface="Arial" charset="0"/>
              </a:rPr>
              <a:t>High Security Solutions</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54244" y="2773534"/>
            <a:ext cx="2398712" cy="1703085"/>
          </a:xfrm>
          <a:prstGeom prst="rect">
            <a:avLst/>
          </a:prstGeom>
        </p:spPr>
      </p:pic>
      <p:sp>
        <p:nvSpPr>
          <p:cNvPr id="3" name="TextBox 2"/>
          <p:cNvSpPr txBox="1"/>
          <p:nvPr/>
        </p:nvSpPr>
        <p:spPr>
          <a:xfrm>
            <a:off x="877689" y="4565521"/>
            <a:ext cx="2967146" cy="338554"/>
          </a:xfrm>
          <a:prstGeom prst="rect">
            <a:avLst/>
          </a:prstGeom>
          <a:noFill/>
        </p:spPr>
        <p:txBody>
          <a:bodyPr wrap="square" rtlCol="0">
            <a:spAutoFit/>
          </a:bodyPr>
          <a:lstStyle/>
          <a:p>
            <a:pPr algn="ctr"/>
            <a:r>
              <a:rPr lang="en-US" sz="1600" dirty="0">
                <a:solidFill>
                  <a:schemeClr val="accent2"/>
                </a:solidFill>
                <a:latin typeface="Arial" charset="0"/>
                <a:ea typeface="Arial" charset="0"/>
                <a:cs typeface="Arial" charset="0"/>
              </a:rPr>
              <a:t>Main Street Security Solutions</a:t>
            </a:r>
          </a:p>
        </p:txBody>
      </p:sp>
      <p:pic>
        <p:nvPicPr>
          <p:cNvPr id="16" name="Picture 15">
            <a:extLst>
              <a:ext uri="{FF2B5EF4-FFF2-40B4-BE49-F238E27FC236}">
                <a16:creationId xmlns:a16="http://schemas.microsoft.com/office/drawing/2014/main" id="{C9AB537D-F0DE-0C4B-BFD8-224F651EA1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49272" y="3466531"/>
            <a:ext cx="1009934" cy="1010088"/>
          </a:xfrm>
          <a:prstGeom prst="rect">
            <a:avLst/>
          </a:prstGeom>
        </p:spPr>
      </p:pic>
      <p:pic>
        <p:nvPicPr>
          <p:cNvPr id="17" name="Picture 16">
            <a:extLst>
              <a:ext uri="{FF2B5EF4-FFF2-40B4-BE49-F238E27FC236}">
                <a16:creationId xmlns:a16="http://schemas.microsoft.com/office/drawing/2014/main" id="{9CADB7B9-5E96-2C4C-8750-AAE6C5B5D5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38931" y="3330606"/>
            <a:ext cx="2630860" cy="1146014"/>
          </a:xfrm>
          <a:prstGeom prst="rect">
            <a:avLst/>
          </a:prstGeom>
        </p:spPr>
      </p:pic>
    </p:spTree>
    <p:extLst>
      <p:ext uri="{BB962C8B-B14F-4D97-AF65-F5344CB8AC3E}">
        <p14:creationId xmlns:p14="http://schemas.microsoft.com/office/powerpoint/2010/main" val="1276545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COMMERCIAL MARKET REQUIREMENTS</a:t>
            </a:r>
            <a:endParaRPr lang="en-US" altLang="en-US" dirty="0"/>
          </a:p>
        </p:txBody>
      </p:sp>
      <p:graphicFrame>
        <p:nvGraphicFramePr>
          <p:cNvPr id="4" name="Table 3"/>
          <p:cNvGraphicFramePr>
            <a:graphicFrameLocks noGrp="1"/>
          </p:cNvGraphicFramePr>
          <p:nvPr>
            <p:extLst>
              <p:ext uri="{D42A27DB-BD31-4B8C-83A1-F6EECF244321}">
                <p14:modId xmlns:p14="http://schemas.microsoft.com/office/powerpoint/2010/main" val="1425475306"/>
              </p:ext>
            </p:extLst>
          </p:nvPr>
        </p:nvGraphicFramePr>
        <p:xfrm>
          <a:off x="469218" y="1171951"/>
          <a:ext cx="11253564" cy="4696585"/>
        </p:xfrm>
        <a:graphic>
          <a:graphicData uri="http://schemas.openxmlformats.org/drawingml/2006/table">
            <a:tbl>
              <a:tblPr firstRow="1" bandRow="1">
                <a:tableStyleId>{2D5ABB26-0587-4C30-8999-92F81FD0307C}</a:tableStyleId>
              </a:tblPr>
              <a:tblGrid>
                <a:gridCol w="4921648">
                  <a:extLst>
                    <a:ext uri="{9D8B030D-6E8A-4147-A177-3AD203B41FA5}">
                      <a16:colId xmlns:a16="http://schemas.microsoft.com/office/drawing/2014/main" val="20000"/>
                    </a:ext>
                  </a:extLst>
                </a:gridCol>
                <a:gridCol w="3202367">
                  <a:extLst>
                    <a:ext uri="{9D8B030D-6E8A-4147-A177-3AD203B41FA5}">
                      <a16:colId xmlns:a16="http://schemas.microsoft.com/office/drawing/2014/main" val="20001"/>
                    </a:ext>
                  </a:extLst>
                </a:gridCol>
                <a:gridCol w="3129549">
                  <a:extLst>
                    <a:ext uri="{9D8B030D-6E8A-4147-A177-3AD203B41FA5}">
                      <a16:colId xmlns:a16="http://schemas.microsoft.com/office/drawing/2014/main" val="20002"/>
                    </a:ext>
                  </a:extLst>
                </a:gridCol>
              </a:tblGrid>
              <a:tr h="368360">
                <a:tc>
                  <a:txBody>
                    <a:bodyPr/>
                    <a:lstStyle/>
                    <a:p>
                      <a:pPr>
                        <a:lnSpc>
                          <a:spcPct val="100000"/>
                        </a:lnSpc>
                      </a:pPr>
                      <a:r>
                        <a:rPr lang="en-US" sz="1600" dirty="0">
                          <a:solidFill>
                            <a:schemeClr val="accent2"/>
                          </a:solidFill>
                        </a:rPr>
                        <a:t>Customer Needs</a:t>
                      </a:r>
                      <a:endParaRPr lang="en-US" sz="1600" b="0" i="0" dirty="0">
                        <a:solidFill>
                          <a:schemeClr val="accent2"/>
                        </a:solidFill>
                        <a:latin typeface="Arial" charset="0"/>
                        <a:ea typeface="Arial" charset="0"/>
                        <a:cs typeface="Arial" charset="0"/>
                      </a:endParaRPr>
                    </a:p>
                  </a:txBody>
                  <a:tcPr anchor="ctr"/>
                </a:tc>
                <a:tc>
                  <a:txBody>
                    <a:bodyPr/>
                    <a:lstStyle/>
                    <a:p>
                      <a:pPr>
                        <a:lnSpc>
                          <a:spcPct val="100000"/>
                        </a:lnSpc>
                      </a:pPr>
                      <a:r>
                        <a:rPr lang="en-US" sz="1600" dirty="0">
                          <a:solidFill>
                            <a:schemeClr val="accent2"/>
                          </a:solidFill>
                        </a:rPr>
                        <a:t>Target Customers</a:t>
                      </a:r>
                      <a:endParaRPr lang="en-US" sz="1600" b="0" i="0" dirty="0">
                        <a:solidFill>
                          <a:schemeClr val="accent2"/>
                        </a:solidFill>
                        <a:latin typeface="Arial" charset="0"/>
                        <a:ea typeface="Arial" charset="0"/>
                        <a:cs typeface="Arial" charset="0"/>
                      </a:endParaRPr>
                    </a:p>
                  </a:txBody>
                  <a:tcPr anchor="ctr"/>
                </a:tc>
                <a:tc>
                  <a:txBody>
                    <a:bodyPr/>
                    <a:lstStyle/>
                    <a:p>
                      <a:pPr>
                        <a:lnSpc>
                          <a:spcPct val="100000"/>
                        </a:lnSpc>
                      </a:pPr>
                      <a:r>
                        <a:rPr lang="en-US" sz="1600" dirty="0">
                          <a:solidFill>
                            <a:schemeClr val="accent2"/>
                          </a:solidFill>
                        </a:rPr>
                        <a:t>Commercial Features</a:t>
                      </a:r>
                      <a:endParaRPr lang="en-US" sz="1600" b="0" i="0" dirty="0">
                        <a:solidFill>
                          <a:schemeClr val="accent2"/>
                        </a:solidFill>
                        <a:latin typeface="Arial" charset="0"/>
                        <a:ea typeface="Arial" charset="0"/>
                        <a:cs typeface="Arial" charset="0"/>
                      </a:endParaRPr>
                    </a:p>
                  </a:txBody>
                  <a:tcPr anchor="ctr"/>
                </a:tc>
                <a:extLst>
                  <a:ext uri="{0D108BD9-81ED-4DB2-BD59-A6C34878D82A}">
                    <a16:rowId xmlns:a16="http://schemas.microsoft.com/office/drawing/2014/main" val="10000"/>
                  </a:ext>
                </a:extLst>
              </a:tr>
              <a:tr h="4328225">
                <a:tc>
                  <a:txBody>
                    <a:bodyPr/>
                    <a:lstStyle/>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Authorize access by area and function</a:t>
                      </a:r>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Efficient management of multiple locations</a:t>
                      </a:r>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Reliable, fast communications to central station</a:t>
                      </a:r>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Flexible addition of points of protection to </a:t>
                      </a:r>
                      <a:br>
                        <a:rPr lang="en-US" altLang="en-US" sz="1600" dirty="0"/>
                      </a:br>
                      <a:r>
                        <a:rPr lang="en-US" altLang="en-US" sz="1600" dirty="0"/>
                        <a:t>existing facilities</a:t>
                      </a:r>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Remote access and control</a:t>
                      </a:r>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Workplace safety</a:t>
                      </a:r>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Integrated intrusion, access control, and </a:t>
                      </a:r>
                      <a:br>
                        <a:rPr lang="en-US" altLang="en-US" sz="1600" dirty="0"/>
                      </a:br>
                      <a:r>
                        <a:rPr lang="en-US" altLang="en-US" sz="1600" dirty="0"/>
                        <a:t>fire systems</a:t>
                      </a:r>
                      <a:endParaRPr lang="en-US" altLang="en-US" sz="1600" b="0" i="0" dirty="0">
                        <a:solidFill>
                          <a:schemeClr val="accent5"/>
                        </a:solidFill>
                        <a:latin typeface="Arial" charset="0"/>
                        <a:ea typeface="Arial" charset="0"/>
                        <a:cs typeface="Arial" charset="0"/>
                      </a:endParaRPr>
                    </a:p>
                  </a:txBody>
                  <a:tcPr/>
                </a:tc>
                <a:tc>
                  <a:txBody>
                    <a:bodyPr/>
                    <a:lstStyle/>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Healthcare</a:t>
                      </a:r>
                      <a:endParaRPr lang="en-US" sz="1600" dirty="0"/>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Warehouses</a:t>
                      </a:r>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Restaurant and food service</a:t>
                      </a:r>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Retail</a:t>
                      </a:r>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Office buildings</a:t>
                      </a:r>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Schools</a:t>
                      </a:r>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Any growing business</a:t>
                      </a:r>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Multi-building complex</a:t>
                      </a:r>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Any remote user</a:t>
                      </a:r>
                    </a:p>
                    <a:p>
                      <a:pPr marL="283464" lvl="0" indent="-283464">
                        <a:lnSpc>
                          <a:spcPct val="100000"/>
                        </a:lnSpc>
                        <a:spcBef>
                          <a:spcPts val="500"/>
                        </a:spcBef>
                        <a:spcAft>
                          <a:spcPts val="500"/>
                        </a:spcAft>
                        <a:buClr>
                          <a:schemeClr val="accent2"/>
                        </a:buClr>
                        <a:buFont typeface="Arial" panose="020B0604020202020204" pitchFamily="34" charset="0"/>
                        <a:buChar char="•"/>
                      </a:pPr>
                      <a:r>
                        <a:rPr lang="en-US" altLang="en-US" sz="1600" dirty="0"/>
                        <a:t>Every business</a:t>
                      </a:r>
                      <a:endParaRPr lang="en-US" altLang="en-US" sz="1600" b="0" i="0" dirty="0">
                        <a:solidFill>
                          <a:schemeClr val="accent5"/>
                        </a:solidFill>
                        <a:latin typeface="Arial" charset="0"/>
                        <a:ea typeface="Arial" charset="0"/>
                        <a:cs typeface="Arial" charset="0"/>
                      </a:endParaRPr>
                    </a:p>
                  </a:txBody>
                  <a:tcPr/>
                </a:tc>
                <a:tc>
                  <a:txBody>
                    <a:bodyPr/>
                    <a:lstStyle/>
                    <a:p>
                      <a:pPr marL="283464" lvl="0" indent="-283464" algn="l" defTabSz="622300">
                        <a:lnSpc>
                          <a:spcPct val="100000"/>
                        </a:lnSpc>
                        <a:spcBef>
                          <a:spcPts val="500"/>
                        </a:spcBef>
                        <a:spcAft>
                          <a:spcPts val="500"/>
                        </a:spcAft>
                        <a:buClr>
                          <a:schemeClr val="accent2"/>
                        </a:buClr>
                        <a:buFont typeface="Arial" panose="020B0604020202020204" pitchFamily="34" charset="0"/>
                        <a:buChar char="•"/>
                      </a:pPr>
                      <a:r>
                        <a:rPr lang="en-US" altLang="en-US" sz="1600" dirty="0"/>
                        <a:t> Multi-partitions</a:t>
                      </a:r>
                      <a:endParaRPr lang="en-US" sz="1600" dirty="0"/>
                    </a:p>
                    <a:p>
                      <a:pPr marL="283464" lvl="0" indent="-283464" algn="l" defTabSz="622300">
                        <a:lnSpc>
                          <a:spcPct val="100000"/>
                        </a:lnSpc>
                        <a:spcBef>
                          <a:spcPts val="500"/>
                        </a:spcBef>
                        <a:spcAft>
                          <a:spcPts val="500"/>
                        </a:spcAft>
                        <a:buClr>
                          <a:schemeClr val="accent2"/>
                        </a:buClr>
                        <a:buFont typeface="Arial" panose="020B0604020202020204" pitchFamily="34" charset="0"/>
                        <a:buChar char="•"/>
                      </a:pPr>
                      <a:r>
                        <a:rPr lang="en-US" altLang="en-US" sz="1600" dirty="0"/>
                        <a:t> Access control</a:t>
                      </a:r>
                    </a:p>
                    <a:p>
                      <a:pPr marL="283464" lvl="0" indent="-283464" algn="l" defTabSz="622300">
                        <a:lnSpc>
                          <a:spcPct val="100000"/>
                        </a:lnSpc>
                        <a:spcBef>
                          <a:spcPts val="500"/>
                        </a:spcBef>
                        <a:spcAft>
                          <a:spcPts val="500"/>
                        </a:spcAft>
                        <a:buClr>
                          <a:schemeClr val="accent2"/>
                        </a:buClr>
                        <a:buFont typeface="Arial" panose="020B0604020202020204" pitchFamily="34" charset="0"/>
                        <a:buChar char="•"/>
                      </a:pPr>
                      <a:r>
                        <a:rPr lang="en-US" altLang="en-US" sz="1600" dirty="0"/>
                        <a:t> Multi-site management</a:t>
                      </a:r>
                    </a:p>
                    <a:p>
                      <a:pPr marL="283464" lvl="0" indent="-283464" algn="l" defTabSz="622300">
                        <a:lnSpc>
                          <a:spcPct val="100000"/>
                        </a:lnSpc>
                        <a:spcBef>
                          <a:spcPts val="500"/>
                        </a:spcBef>
                        <a:spcAft>
                          <a:spcPts val="500"/>
                        </a:spcAft>
                        <a:buClr>
                          <a:schemeClr val="accent2"/>
                        </a:buClr>
                        <a:buFont typeface="Arial" panose="020B0604020202020204" pitchFamily="34" charset="0"/>
                        <a:buChar char="•"/>
                      </a:pPr>
                      <a:r>
                        <a:rPr lang="en-US" altLang="en-US" sz="1600" dirty="0"/>
                        <a:t> Remote panel management</a:t>
                      </a:r>
                    </a:p>
                    <a:p>
                      <a:pPr marL="283464" lvl="0" indent="-283464" algn="l" defTabSz="622300">
                        <a:lnSpc>
                          <a:spcPct val="100000"/>
                        </a:lnSpc>
                        <a:spcBef>
                          <a:spcPts val="500"/>
                        </a:spcBef>
                        <a:spcAft>
                          <a:spcPts val="500"/>
                        </a:spcAft>
                        <a:buClr>
                          <a:schemeClr val="accent2"/>
                        </a:buClr>
                        <a:buFont typeface="Arial" panose="020B0604020202020204" pitchFamily="34" charset="0"/>
                        <a:buChar char="•"/>
                      </a:pPr>
                      <a:r>
                        <a:rPr lang="en-US" altLang="en-US" sz="1600" dirty="0"/>
                        <a:t> Network monitoring </a:t>
                      </a:r>
                    </a:p>
                    <a:p>
                      <a:pPr marL="283464" lvl="0" indent="-283464" algn="l" defTabSz="622300">
                        <a:lnSpc>
                          <a:spcPct val="100000"/>
                        </a:lnSpc>
                        <a:spcBef>
                          <a:spcPts val="500"/>
                        </a:spcBef>
                        <a:spcAft>
                          <a:spcPts val="500"/>
                        </a:spcAft>
                        <a:buClr>
                          <a:schemeClr val="accent2"/>
                        </a:buClr>
                        <a:buFont typeface="Arial" panose="020B0604020202020204" pitchFamily="34" charset="0"/>
                        <a:buChar char="•"/>
                      </a:pPr>
                      <a:r>
                        <a:rPr lang="en-US" altLang="en-US" sz="1600" dirty="0"/>
                        <a:t> Multi-layer</a:t>
                      </a:r>
                      <a:r>
                        <a:rPr lang="en-US" altLang="en-US" sz="1600" baseline="0" dirty="0"/>
                        <a:t> </a:t>
                      </a:r>
                      <a:r>
                        <a:rPr lang="en-US" altLang="en-US" sz="1600" dirty="0"/>
                        <a:t>communications</a:t>
                      </a:r>
                    </a:p>
                    <a:p>
                      <a:pPr marL="283464" lvl="0" indent="-283464" algn="l" defTabSz="622300">
                        <a:lnSpc>
                          <a:spcPct val="100000"/>
                        </a:lnSpc>
                        <a:spcBef>
                          <a:spcPts val="500"/>
                        </a:spcBef>
                        <a:spcAft>
                          <a:spcPts val="500"/>
                        </a:spcAft>
                        <a:buClr>
                          <a:schemeClr val="accent2"/>
                        </a:buClr>
                        <a:buFont typeface="Arial" panose="020B0604020202020204" pitchFamily="34" charset="0"/>
                        <a:buChar char="•"/>
                      </a:pPr>
                      <a:r>
                        <a:rPr lang="en-US" altLang="en-US" sz="1600" dirty="0"/>
                        <a:t> Wireless</a:t>
                      </a:r>
                    </a:p>
                    <a:p>
                      <a:pPr marL="283464" lvl="0" indent="-283464" algn="l" defTabSz="622300">
                        <a:lnSpc>
                          <a:spcPct val="100000"/>
                        </a:lnSpc>
                        <a:spcBef>
                          <a:spcPts val="500"/>
                        </a:spcBef>
                        <a:spcAft>
                          <a:spcPts val="500"/>
                        </a:spcAft>
                        <a:buClr>
                          <a:schemeClr val="accent2"/>
                        </a:buClr>
                        <a:buFont typeface="Arial" panose="020B0604020202020204" pitchFamily="34" charset="0"/>
                        <a:buChar char="•"/>
                      </a:pPr>
                      <a:r>
                        <a:rPr lang="en-US" altLang="en-US" sz="1600" dirty="0"/>
                        <a:t> Interactive services</a:t>
                      </a:r>
                    </a:p>
                    <a:p>
                      <a:pPr marL="283464" lvl="0" indent="-283464" algn="l" defTabSz="622300">
                        <a:lnSpc>
                          <a:spcPct val="100000"/>
                        </a:lnSpc>
                        <a:spcBef>
                          <a:spcPts val="500"/>
                        </a:spcBef>
                        <a:spcAft>
                          <a:spcPts val="500"/>
                        </a:spcAft>
                        <a:buClr>
                          <a:schemeClr val="accent2"/>
                        </a:buClr>
                        <a:buFont typeface="Arial" panose="020B0604020202020204" pitchFamily="34" charset="0"/>
                        <a:buChar char="•"/>
                      </a:pPr>
                      <a:r>
                        <a:rPr lang="en-US" altLang="en-US" sz="1600" dirty="0"/>
                        <a:t> System lockdown</a:t>
                      </a:r>
                    </a:p>
                    <a:p>
                      <a:pPr marL="283464" lvl="0" indent="-283464" algn="l" defTabSz="622300">
                        <a:lnSpc>
                          <a:spcPct val="100000"/>
                        </a:lnSpc>
                        <a:spcBef>
                          <a:spcPts val="500"/>
                        </a:spcBef>
                        <a:spcAft>
                          <a:spcPts val="500"/>
                        </a:spcAft>
                        <a:buClr>
                          <a:schemeClr val="accent2"/>
                        </a:buClr>
                        <a:buFont typeface="Arial" panose="020B0604020202020204" pitchFamily="34" charset="0"/>
                        <a:buChar char="•"/>
                      </a:pPr>
                      <a:r>
                        <a:rPr lang="en-US" altLang="en-US" sz="1600" dirty="0"/>
                        <a:t> Affordable, flexible solutions</a:t>
                      </a:r>
                      <a:endParaRPr lang="en-US" altLang="en-US" sz="1600" b="0" i="0" dirty="0">
                        <a:solidFill>
                          <a:schemeClr val="accent5"/>
                        </a:solidFill>
                        <a:latin typeface="Arial" charset="0"/>
                        <a:ea typeface="Arial" charset="0"/>
                        <a:cs typeface="Arial"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1114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altLang="en-US" dirty="0"/>
              <a:t>User code inactivity reporting </a:t>
            </a:r>
          </a:p>
          <a:p>
            <a:r>
              <a:rPr lang="en-US" altLang="en-US" dirty="0"/>
              <a:t>Adaptive Technology</a:t>
            </a:r>
            <a:r>
              <a:rPr lang="en-US" altLang="en-US" baseline="30000" dirty="0"/>
              <a:t>™</a:t>
            </a:r>
            <a:r>
              <a:rPr lang="en-US" altLang="en-US" dirty="0"/>
              <a:t> </a:t>
            </a:r>
          </a:p>
          <a:p>
            <a:r>
              <a:rPr lang="en-US" altLang="en-US" dirty="0"/>
              <a:t>Zone audits </a:t>
            </a:r>
          </a:p>
          <a:p>
            <a:r>
              <a:rPr lang="en-US" altLang="en-US" dirty="0"/>
              <a:t>Red keypad in alarm – intuitive danger</a:t>
            </a:r>
          </a:p>
          <a:p>
            <a:r>
              <a:rPr lang="en-US" altLang="en-US" dirty="0"/>
              <a:t>Late-to-open and early-to-close</a:t>
            </a:r>
          </a:p>
          <a:p>
            <a:r>
              <a:rPr lang="en-US" altLang="en-US" dirty="0"/>
              <a:t>Traffic count</a:t>
            </a:r>
          </a:p>
          <a:p>
            <a:r>
              <a:rPr lang="en-US" altLang="en-US" dirty="0"/>
              <a:t>Integrated security: </a:t>
            </a:r>
            <a:r>
              <a:rPr lang="en-US" dirty="0"/>
              <a:t>access/burglary/fire</a:t>
            </a:r>
          </a:p>
          <a:p>
            <a:r>
              <a:rPr lang="en-US" dirty="0"/>
              <a:t>Video Verification</a:t>
            </a:r>
          </a:p>
          <a:p>
            <a:r>
              <a:rPr lang="en-US" dirty="0"/>
              <a:t>Credential Arming</a:t>
            </a:r>
          </a:p>
          <a:p>
            <a:r>
              <a:rPr lang="en-US" altLang="en-US" dirty="0"/>
              <a:t>Backward-forward compatibility</a:t>
            </a:r>
          </a:p>
          <a:p>
            <a:pPr lvl="1"/>
            <a:r>
              <a:rPr lang="en-US" altLang="en-US" dirty="0"/>
              <a:t>All devices work with every panel</a:t>
            </a:r>
          </a:p>
        </p:txBody>
      </p:sp>
      <p:sp>
        <p:nvSpPr>
          <p:cNvPr id="2" name="Title 1"/>
          <p:cNvSpPr>
            <a:spLocks noGrp="1"/>
          </p:cNvSpPr>
          <p:nvPr>
            <p:ph type="title"/>
          </p:nvPr>
        </p:nvSpPr>
        <p:spPr/>
        <p:txBody>
          <a:bodyPr/>
          <a:lstStyle/>
          <a:p>
            <a:r>
              <a:rPr lang="en-US" altLang="en-US"/>
              <a:t>DISTINCT FEATURES FOR DMP</a:t>
            </a:r>
            <a:endParaRPr lang="en-US" alt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7721" y="1702116"/>
            <a:ext cx="2139901" cy="3512760"/>
          </a:xfrm>
          <a:prstGeom prst="rect">
            <a:avLst/>
          </a:prstGeom>
        </p:spPr>
      </p:pic>
    </p:spTree>
    <p:extLst>
      <p:ext uri="{BB962C8B-B14F-4D97-AF65-F5344CB8AC3E}">
        <p14:creationId xmlns:p14="http://schemas.microsoft.com/office/powerpoint/2010/main" val="2038087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1873ABD-8C26-F249-BE7D-47B538DED7C9}"/>
              </a:ext>
            </a:extLst>
          </p:cNvPr>
          <p:cNvGrpSpPr/>
          <p:nvPr/>
        </p:nvGrpSpPr>
        <p:grpSpPr>
          <a:xfrm>
            <a:off x="2971270" y="528554"/>
            <a:ext cx="6249460" cy="5114796"/>
            <a:chOff x="2971270" y="528554"/>
            <a:chExt cx="6249460" cy="5114796"/>
          </a:xfrm>
        </p:grpSpPr>
        <p:pic>
          <p:nvPicPr>
            <p:cNvPr id="13" name="Picture 12">
              <a:extLst>
                <a:ext uri="{FF2B5EF4-FFF2-40B4-BE49-F238E27FC236}">
                  <a16:creationId xmlns:a16="http://schemas.microsoft.com/office/drawing/2014/main" id="{B11AB380-0767-FA49-8FA5-68FC0FF211F8}"/>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541256" y="528554"/>
              <a:ext cx="1185246" cy="882043"/>
            </a:xfrm>
            <a:prstGeom prst="rect">
              <a:avLst/>
            </a:prstGeom>
          </p:spPr>
        </p:pic>
        <p:pic>
          <p:nvPicPr>
            <p:cNvPr id="14" name="Picture 13">
              <a:extLst>
                <a:ext uri="{FF2B5EF4-FFF2-40B4-BE49-F238E27FC236}">
                  <a16:creationId xmlns:a16="http://schemas.microsoft.com/office/drawing/2014/main" id="{104CA490-CAF3-3747-9F69-E654D0EF2FC0}"/>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8035484" y="1776763"/>
              <a:ext cx="1185246" cy="882043"/>
            </a:xfrm>
            <a:prstGeom prst="rect">
              <a:avLst/>
            </a:prstGeom>
          </p:spPr>
        </p:pic>
        <p:pic>
          <p:nvPicPr>
            <p:cNvPr id="15" name="Picture 14">
              <a:extLst>
                <a:ext uri="{FF2B5EF4-FFF2-40B4-BE49-F238E27FC236}">
                  <a16:creationId xmlns:a16="http://schemas.microsoft.com/office/drawing/2014/main" id="{B957DA72-E6DD-3B45-A679-3D03DF0EACC8}"/>
                </a:ext>
              </a:extLst>
            </p:cNvPr>
            <p:cNvPicPr>
              <a:picLocks noChangeAspect="1"/>
            </p:cNvPicPr>
            <p:nvPr/>
          </p:nvPicPr>
          <p:blipFill>
            <a:blip r:embed="rId4" cstate="screen">
              <a:alphaModFix amt="35000"/>
              <a:extLst>
                <a:ext uri="{28A0092B-C50C-407E-A947-70E740481C1C}">
                  <a14:useLocalDpi xmlns:a14="http://schemas.microsoft.com/office/drawing/2010/main"/>
                </a:ext>
              </a:extLst>
            </a:blip>
            <a:stretch>
              <a:fillRect/>
            </a:stretch>
          </p:blipFill>
          <p:spPr>
            <a:xfrm>
              <a:off x="6541256" y="4761307"/>
              <a:ext cx="1185246" cy="882043"/>
            </a:xfrm>
            <a:prstGeom prst="rect">
              <a:avLst/>
            </a:prstGeom>
          </p:spPr>
        </p:pic>
        <p:pic>
          <p:nvPicPr>
            <p:cNvPr id="16" name="Picture 15">
              <a:extLst>
                <a:ext uri="{FF2B5EF4-FFF2-40B4-BE49-F238E27FC236}">
                  <a16:creationId xmlns:a16="http://schemas.microsoft.com/office/drawing/2014/main" id="{E76D7828-8005-6546-A854-0AA53F64496B}"/>
                </a:ext>
              </a:extLst>
            </p:cNvPr>
            <p:cNvPicPr>
              <a:picLocks noChangeAspect="1"/>
            </p:cNvPicPr>
            <p:nvPr/>
          </p:nvPicPr>
          <p:blipFill>
            <a:blip r:embed="rId5" cstate="screen">
              <a:alphaModFix amt="35000"/>
              <a:extLst>
                <a:ext uri="{28A0092B-C50C-407E-A947-70E740481C1C}">
                  <a14:useLocalDpi xmlns:a14="http://schemas.microsoft.com/office/drawing/2010/main"/>
                </a:ext>
              </a:extLst>
            </a:blip>
            <a:stretch>
              <a:fillRect/>
            </a:stretch>
          </p:blipFill>
          <p:spPr>
            <a:xfrm>
              <a:off x="2971270" y="3390029"/>
              <a:ext cx="1185246" cy="882043"/>
            </a:xfrm>
            <a:prstGeom prst="rect">
              <a:avLst/>
            </a:prstGeom>
          </p:spPr>
        </p:pic>
        <p:pic>
          <p:nvPicPr>
            <p:cNvPr id="18" name="Picture 17">
              <a:extLst>
                <a:ext uri="{FF2B5EF4-FFF2-40B4-BE49-F238E27FC236}">
                  <a16:creationId xmlns:a16="http://schemas.microsoft.com/office/drawing/2014/main" id="{973CEE62-5E68-6341-992A-BCD10C61B152}"/>
                </a:ext>
              </a:extLst>
            </p:cNvPr>
            <p:cNvPicPr>
              <a:picLocks noChangeAspect="1"/>
            </p:cNvPicPr>
            <p:nvPr/>
          </p:nvPicPr>
          <p:blipFill>
            <a:blip r:embed="rId6" cstate="screen">
              <a:alphaModFix amt="35000"/>
              <a:extLst>
                <a:ext uri="{28A0092B-C50C-407E-A947-70E740481C1C}">
                  <a14:useLocalDpi xmlns:a14="http://schemas.microsoft.com/office/drawing/2010/main"/>
                </a:ext>
              </a:extLst>
            </a:blip>
            <a:stretch>
              <a:fillRect/>
            </a:stretch>
          </p:blipFill>
          <p:spPr>
            <a:xfrm>
              <a:off x="2971270" y="1776763"/>
              <a:ext cx="1185246" cy="882043"/>
            </a:xfrm>
            <a:prstGeom prst="rect">
              <a:avLst/>
            </a:prstGeom>
          </p:spPr>
        </p:pic>
        <p:pic>
          <p:nvPicPr>
            <p:cNvPr id="26" name="Picture 25">
              <a:extLst>
                <a:ext uri="{FF2B5EF4-FFF2-40B4-BE49-F238E27FC236}">
                  <a16:creationId xmlns:a16="http://schemas.microsoft.com/office/drawing/2014/main" id="{AD1E1474-FC6F-5C45-9FFF-8474014DF4A5}"/>
                </a:ext>
              </a:extLst>
            </p:cNvPr>
            <p:cNvPicPr>
              <a:picLocks noChangeAspect="1"/>
            </p:cNvPicPr>
            <p:nvPr/>
          </p:nvPicPr>
          <p:blipFill>
            <a:blip r:embed="rId7" cstate="screen">
              <a:alphaModFix amt="35000"/>
              <a:extLst>
                <a:ext uri="{28A0092B-C50C-407E-A947-70E740481C1C}">
                  <a14:useLocalDpi xmlns:a14="http://schemas.microsoft.com/office/drawing/2010/main"/>
                </a:ext>
              </a:extLst>
            </a:blip>
            <a:stretch>
              <a:fillRect/>
            </a:stretch>
          </p:blipFill>
          <p:spPr>
            <a:xfrm>
              <a:off x="4497527" y="528554"/>
              <a:ext cx="1185246" cy="882043"/>
            </a:xfrm>
            <a:prstGeom prst="rect">
              <a:avLst/>
            </a:prstGeom>
          </p:spPr>
        </p:pic>
        <p:pic>
          <p:nvPicPr>
            <p:cNvPr id="27" name="Picture 26">
              <a:extLst>
                <a:ext uri="{FF2B5EF4-FFF2-40B4-BE49-F238E27FC236}">
                  <a16:creationId xmlns:a16="http://schemas.microsoft.com/office/drawing/2014/main" id="{86322248-F3B4-5843-95D4-AEA6FAA1D8E8}"/>
                </a:ext>
              </a:extLst>
            </p:cNvPr>
            <p:cNvPicPr>
              <a:picLocks noChangeAspect="1"/>
            </p:cNvPicPr>
            <p:nvPr/>
          </p:nvPicPr>
          <p:blipFill>
            <a:blip r:embed="rId8" cstate="screen">
              <a:alphaModFix amt="35000"/>
              <a:extLst>
                <a:ext uri="{28A0092B-C50C-407E-A947-70E740481C1C}">
                  <a14:useLocalDpi xmlns:a14="http://schemas.microsoft.com/office/drawing/2010/main"/>
                </a:ext>
              </a:extLst>
            </a:blip>
            <a:stretch>
              <a:fillRect/>
            </a:stretch>
          </p:blipFill>
          <p:spPr>
            <a:xfrm>
              <a:off x="8035484" y="3390029"/>
              <a:ext cx="1185246" cy="882043"/>
            </a:xfrm>
            <a:prstGeom prst="rect">
              <a:avLst/>
            </a:prstGeom>
          </p:spPr>
        </p:pic>
        <p:pic>
          <p:nvPicPr>
            <p:cNvPr id="28" name="Picture 27">
              <a:extLst>
                <a:ext uri="{FF2B5EF4-FFF2-40B4-BE49-F238E27FC236}">
                  <a16:creationId xmlns:a16="http://schemas.microsoft.com/office/drawing/2014/main" id="{2F80163D-D60A-324C-9C5C-0FD7D630BB90}"/>
                </a:ext>
              </a:extLst>
            </p:cNvPr>
            <p:cNvPicPr>
              <a:picLocks noChangeAspect="1"/>
            </p:cNvPicPr>
            <p:nvPr/>
          </p:nvPicPr>
          <p:blipFill>
            <a:blip r:embed="rId9" cstate="screen">
              <a:alphaModFix amt="35000"/>
              <a:extLst>
                <a:ext uri="{28A0092B-C50C-407E-A947-70E740481C1C}">
                  <a14:useLocalDpi xmlns:a14="http://schemas.microsoft.com/office/drawing/2010/main"/>
                </a:ext>
              </a:extLst>
            </a:blip>
            <a:stretch>
              <a:fillRect/>
            </a:stretch>
          </p:blipFill>
          <p:spPr>
            <a:xfrm>
              <a:off x="4497527" y="4761307"/>
              <a:ext cx="1185246" cy="882043"/>
            </a:xfrm>
            <a:prstGeom prst="rect">
              <a:avLst/>
            </a:prstGeom>
          </p:spPr>
        </p:pic>
        <p:pic>
          <p:nvPicPr>
            <p:cNvPr id="29" name="Picture 28">
              <a:extLst>
                <a:ext uri="{FF2B5EF4-FFF2-40B4-BE49-F238E27FC236}">
                  <a16:creationId xmlns:a16="http://schemas.microsoft.com/office/drawing/2014/main" id="{700BACAA-B3E7-3E41-AF73-D9FB61BABFD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41361" y="1476066"/>
              <a:ext cx="3716787" cy="3212589"/>
            </a:xfrm>
            <a:prstGeom prst="rect">
              <a:avLst/>
            </a:prstGeom>
          </p:spPr>
        </p:pic>
      </p:grpSp>
    </p:spTree>
    <p:extLst>
      <p:ext uri="{BB962C8B-B14F-4D97-AF65-F5344CB8AC3E}">
        <p14:creationId xmlns:p14="http://schemas.microsoft.com/office/powerpoint/2010/main" val="1451337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20000"/>
              </a:spcBef>
            </a:pPr>
            <a:r>
              <a:rPr lang="en-US" altLang="en-US" sz="2775" dirty="0">
                <a:latin typeface="Arial" panose="020B0604020202020204" pitchFamily="34" charset="0"/>
              </a:rPr>
              <a:t>ADVANTAGE FOR SALES &amp; CONSUMER – INTEGRATED SYSTEMS</a:t>
            </a:r>
          </a:p>
        </p:txBody>
      </p:sp>
      <p:sp>
        <p:nvSpPr>
          <p:cNvPr id="12" name="Text Placeholder 3">
            <a:extLst>
              <a:ext uri="{FF2B5EF4-FFF2-40B4-BE49-F238E27FC236}">
                <a16:creationId xmlns:a16="http://schemas.microsoft.com/office/drawing/2014/main" id="{A41142BE-FF60-5545-9224-81EE833ADB55}"/>
              </a:ext>
            </a:extLst>
          </p:cNvPr>
          <p:cNvSpPr txBox="1">
            <a:spLocks/>
          </p:cNvSpPr>
          <p:nvPr/>
        </p:nvSpPr>
        <p:spPr>
          <a:xfrm>
            <a:off x="4223983" y="2599046"/>
            <a:ext cx="3882787" cy="29368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altLang="en-US" sz="2400" dirty="0">
                <a:solidFill>
                  <a:schemeClr val="accent2"/>
                </a:solidFill>
              </a:rPr>
              <a:t>The Sales Edge</a:t>
            </a:r>
          </a:p>
        </p:txBody>
      </p:sp>
      <p:sp>
        <p:nvSpPr>
          <p:cNvPr id="13" name="Rectangle 12">
            <a:extLst>
              <a:ext uri="{FF2B5EF4-FFF2-40B4-BE49-F238E27FC236}">
                <a16:creationId xmlns:a16="http://schemas.microsoft.com/office/drawing/2014/main" id="{D853F448-326F-4D44-9513-E708FDD87343}"/>
              </a:ext>
            </a:extLst>
          </p:cNvPr>
          <p:cNvSpPr/>
          <p:nvPr/>
        </p:nvSpPr>
        <p:spPr>
          <a:xfrm>
            <a:off x="4771413" y="1730024"/>
            <a:ext cx="2733040" cy="42221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9AB89B0-E5D8-D746-A9EC-AFDDACEA53B9}"/>
              </a:ext>
            </a:extLst>
          </p:cNvPr>
          <p:cNvSpPr/>
          <p:nvPr/>
        </p:nvSpPr>
        <p:spPr>
          <a:xfrm>
            <a:off x="5043892" y="3654518"/>
            <a:ext cx="2188082" cy="21880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EEC9CAAF-1A59-3040-A644-B5A007754C87}"/>
              </a:ext>
            </a:extLst>
          </p:cNvPr>
          <p:cNvSpPr txBox="1">
            <a:spLocks/>
          </p:cNvSpPr>
          <p:nvPr/>
        </p:nvSpPr>
        <p:spPr bwMode="auto">
          <a:xfrm>
            <a:off x="5273798" y="4344408"/>
            <a:ext cx="1789915" cy="81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defRPr sz="2400">
                <a:solidFill>
                  <a:schemeClr val="tx1"/>
                </a:solidFill>
                <a:latin typeface="Calibri" panose="020F0502020204030204" pitchFamily="34" charset="0"/>
                <a:ea typeface="ＭＳ Ｐゴシック" panose="020B0600070205080204" pitchFamily="34" charset="-128"/>
              </a:defRPr>
            </a:lvl4pPr>
            <a:lvl5pPr marL="2057400" indent="-228600" defTabSz="4572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20000"/>
              </a:spcBef>
            </a:pPr>
            <a:r>
              <a:rPr lang="en-US" altLang="en-US" dirty="0">
                <a:solidFill>
                  <a:schemeClr val="bg1"/>
                </a:solidFill>
                <a:latin typeface="Arial" charset="0"/>
                <a:ea typeface="Arial" charset="0"/>
                <a:cs typeface="Arial" charset="0"/>
              </a:rPr>
              <a:t>Labor Savings</a:t>
            </a:r>
          </a:p>
        </p:txBody>
      </p:sp>
      <p:sp>
        <p:nvSpPr>
          <p:cNvPr id="16" name="Down Arrow 15">
            <a:extLst>
              <a:ext uri="{FF2B5EF4-FFF2-40B4-BE49-F238E27FC236}">
                <a16:creationId xmlns:a16="http://schemas.microsoft.com/office/drawing/2014/main" id="{37B6BCAD-9AFB-3D42-970A-2B109ECF8AD1}"/>
              </a:ext>
            </a:extLst>
          </p:cNvPr>
          <p:cNvSpPr/>
          <p:nvPr/>
        </p:nvSpPr>
        <p:spPr>
          <a:xfrm rot="19027612">
            <a:off x="4522635" y="2388710"/>
            <a:ext cx="753182" cy="1943906"/>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F6FDA8DE-4FBC-DB41-9F6C-C8190066E695}"/>
              </a:ext>
            </a:extLst>
          </p:cNvPr>
          <p:cNvSpPr/>
          <p:nvPr/>
        </p:nvSpPr>
        <p:spPr>
          <a:xfrm rot="2572388" flipH="1">
            <a:off x="7042010" y="2388710"/>
            <a:ext cx="753182" cy="1943906"/>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466356A-0CC3-904B-B645-815D6A8B6A6E}"/>
              </a:ext>
            </a:extLst>
          </p:cNvPr>
          <p:cNvSpPr/>
          <p:nvPr/>
        </p:nvSpPr>
        <p:spPr>
          <a:xfrm>
            <a:off x="3221365" y="1116532"/>
            <a:ext cx="1770229" cy="177022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6">
            <a:extLst>
              <a:ext uri="{FF2B5EF4-FFF2-40B4-BE49-F238E27FC236}">
                <a16:creationId xmlns:a16="http://schemas.microsoft.com/office/drawing/2014/main" id="{53558FB1-6A04-194E-93A8-92EAA6FDAE25}"/>
              </a:ext>
            </a:extLst>
          </p:cNvPr>
          <p:cNvSpPr txBox="1">
            <a:spLocks/>
          </p:cNvSpPr>
          <p:nvPr/>
        </p:nvSpPr>
        <p:spPr bwMode="auto">
          <a:xfrm>
            <a:off x="3201680" y="1534302"/>
            <a:ext cx="1789915" cy="81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defRPr sz="2400">
                <a:solidFill>
                  <a:schemeClr val="tx1"/>
                </a:solidFill>
                <a:latin typeface="Calibri" panose="020F0502020204030204" pitchFamily="34" charset="0"/>
                <a:ea typeface="ＭＳ Ｐゴシック" panose="020B0600070205080204" pitchFamily="34" charset="-128"/>
              </a:defRPr>
            </a:lvl4pPr>
            <a:lvl5pPr marL="2057400" indent="-228600" defTabSz="4572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20000"/>
              </a:spcBef>
            </a:pPr>
            <a:r>
              <a:rPr lang="en-US" altLang="en-US" dirty="0">
                <a:solidFill>
                  <a:schemeClr val="bg1"/>
                </a:solidFill>
                <a:latin typeface="Arial" charset="0"/>
                <a:ea typeface="Arial" charset="0"/>
                <a:cs typeface="Arial" charset="0"/>
              </a:rPr>
              <a:t>Alarm System</a:t>
            </a:r>
          </a:p>
        </p:txBody>
      </p:sp>
      <p:sp>
        <p:nvSpPr>
          <p:cNvPr id="20" name="Oval 19">
            <a:extLst>
              <a:ext uri="{FF2B5EF4-FFF2-40B4-BE49-F238E27FC236}">
                <a16:creationId xmlns:a16="http://schemas.microsoft.com/office/drawing/2014/main" id="{2D2635B0-51F7-EF47-B7E0-F21FCDF3233E}"/>
              </a:ext>
            </a:extLst>
          </p:cNvPr>
          <p:cNvSpPr/>
          <p:nvPr/>
        </p:nvSpPr>
        <p:spPr>
          <a:xfrm>
            <a:off x="7326232" y="1123109"/>
            <a:ext cx="1770229" cy="177022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6">
            <a:extLst>
              <a:ext uri="{FF2B5EF4-FFF2-40B4-BE49-F238E27FC236}">
                <a16:creationId xmlns:a16="http://schemas.microsoft.com/office/drawing/2014/main" id="{0A1163F9-EFA1-F54A-84AD-77885FA76D5A}"/>
              </a:ext>
            </a:extLst>
          </p:cNvPr>
          <p:cNvSpPr txBox="1">
            <a:spLocks/>
          </p:cNvSpPr>
          <p:nvPr/>
        </p:nvSpPr>
        <p:spPr bwMode="auto">
          <a:xfrm>
            <a:off x="7326233" y="1534302"/>
            <a:ext cx="1789915" cy="81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defRPr sz="2400">
                <a:solidFill>
                  <a:schemeClr val="tx1"/>
                </a:solidFill>
                <a:latin typeface="Calibri" panose="020F0502020204030204" pitchFamily="34" charset="0"/>
                <a:ea typeface="ＭＳ Ｐゴシック" panose="020B0600070205080204" pitchFamily="34" charset="-128"/>
              </a:defRPr>
            </a:lvl4pPr>
            <a:lvl5pPr marL="2057400" indent="-228600" defTabSz="4572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20000"/>
              </a:spcBef>
            </a:pPr>
            <a:r>
              <a:rPr lang="en-US" altLang="en-US" dirty="0">
                <a:solidFill>
                  <a:schemeClr val="bg1"/>
                </a:solidFill>
                <a:latin typeface="Arial" charset="0"/>
                <a:ea typeface="Arial" charset="0"/>
                <a:cs typeface="Arial" charset="0"/>
              </a:rPr>
              <a:t>Access System</a:t>
            </a:r>
          </a:p>
        </p:txBody>
      </p:sp>
    </p:spTree>
    <p:extLst>
      <p:ext uri="{BB962C8B-B14F-4D97-AF65-F5344CB8AC3E}">
        <p14:creationId xmlns:p14="http://schemas.microsoft.com/office/powerpoint/2010/main" val="1694904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dirty="0"/>
              <a:t>INTEGRATED ACCESS CONTROL</a:t>
            </a:r>
          </a:p>
        </p:txBody>
      </p:sp>
      <p:pic>
        <p:nvPicPr>
          <p:cNvPr id="5" name="Picture 6">
            <a:extLst>
              <a:ext uri="{FF2B5EF4-FFF2-40B4-BE49-F238E27FC236}">
                <a16:creationId xmlns:a16="http://schemas.microsoft.com/office/drawing/2014/main" id="{8331C02B-33DE-314A-BCC9-C74300CB2C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69218" y="1168279"/>
            <a:ext cx="112522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563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469218" y="1156272"/>
            <a:ext cx="11253564" cy="4604448"/>
          </a:xfrm>
        </p:spPr>
        <p:txBody>
          <a:bodyPr/>
          <a:lstStyle/>
          <a:p>
            <a:r>
              <a:rPr lang="en-US" altLang="en-US" dirty="0"/>
              <a:t>One security system </a:t>
            </a:r>
          </a:p>
          <a:p>
            <a:r>
              <a:rPr lang="en-US" altLang="en-US" dirty="0"/>
              <a:t>One installation and programming session</a:t>
            </a:r>
          </a:p>
          <a:p>
            <a:r>
              <a:rPr lang="en-US" altLang="en-US" dirty="0"/>
              <a:t>Completely integrated </a:t>
            </a:r>
          </a:p>
          <a:p>
            <a:r>
              <a:rPr lang="en-US" altLang="en-US" dirty="0"/>
              <a:t>Multiple single door access controllers</a:t>
            </a:r>
          </a:p>
        </p:txBody>
      </p:sp>
      <p:sp>
        <p:nvSpPr>
          <p:cNvPr id="6" name="Title 5"/>
          <p:cNvSpPr>
            <a:spLocks noGrp="1"/>
          </p:cNvSpPr>
          <p:nvPr>
            <p:ph type="title"/>
          </p:nvPr>
        </p:nvSpPr>
        <p:spPr/>
        <p:txBody>
          <a:bodyPr/>
          <a:lstStyle/>
          <a:p>
            <a:r>
              <a:rPr lang="en-US" dirty="0"/>
              <a:t>INTEGRATED ACCESS CONTROL</a:t>
            </a:r>
          </a:p>
        </p:txBody>
      </p:sp>
      <p:graphicFrame>
        <p:nvGraphicFramePr>
          <p:cNvPr id="13" name="Table 12">
            <a:extLst>
              <a:ext uri="{FF2B5EF4-FFF2-40B4-BE49-F238E27FC236}">
                <a16:creationId xmlns:a16="http://schemas.microsoft.com/office/drawing/2014/main" id="{86988CF1-9750-A945-9AC9-F33BF1B70D2C}"/>
              </a:ext>
            </a:extLst>
          </p:cNvPr>
          <p:cNvGraphicFramePr>
            <a:graphicFrameLocks noGrp="1"/>
          </p:cNvGraphicFramePr>
          <p:nvPr>
            <p:extLst>
              <p:ext uri="{D42A27DB-BD31-4B8C-83A1-F6EECF244321}">
                <p14:modId xmlns:p14="http://schemas.microsoft.com/office/powerpoint/2010/main" val="3996838893"/>
              </p:ext>
            </p:extLst>
          </p:nvPr>
        </p:nvGraphicFramePr>
        <p:xfrm>
          <a:off x="1515491" y="3256500"/>
          <a:ext cx="9192904" cy="2156556"/>
        </p:xfrm>
        <a:graphic>
          <a:graphicData uri="http://schemas.openxmlformats.org/drawingml/2006/table">
            <a:tbl>
              <a:tblPr firstRow="1" bandRow="1">
                <a:tableStyleId>{5940675A-B579-460E-94D1-54222C63F5DA}</a:tableStyleId>
              </a:tblPr>
              <a:tblGrid>
                <a:gridCol w="2302525">
                  <a:extLst>
                    <a:ext uri="{9D8B030D-6E8A-4147-A177-3AD203B41FA5}">
                      <a16:colId xmlns:a16="http://schemas.microsoft.com/office/drawing/2014/main" val="20000"/>
                    </a:ext>
                  </a:extLst>
                </a:gridCol>
                <a:gridCol w="2313543">
                  <a:extLst>
                    <a:ext uri="{9D8B030D-6E8A-4147-A177-3AD203B41FA5}">
                      <a16:colId xmlns:a16="http://schemas.microsoft.com/office/drawing/2014/main" val="20001"/>
                    </a:ext>
                  </a:extLst>
                </a:gridCol>
                <a:gridCol w="2219227">
                  <a:extLst>
                    <a:ext uri="{9D8B030D-6E8A-4147-A177-3AD203B41FA5}">
                      <a16:colId xmlns:a16="http://schemas.microsoft.com/office/drawing/2014/main" val="20002"/>
                    </a:ext>
                  </a:extLst>
                </a:gridCol>
                <a:gridCol w="2357609">
                  <a:extLst>
                    <a:ext uri="{9D8B030D-6E8A-4147-A177-3AD203B41FA5}">
                      <a16:colId xmlns:a16="http://schemas.microsoft.com/office/drawing/2014/main" val="907011059"/>
                    </a:ext>
                  </a:extLst>
                </a:gridCol>
              </a:tblGrid>
              <a:tr h="2156556">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5" name="Picture 14" descr="734.png">
            <a:extLst>
              <a:ext uri="{FF2B5EF4-FFF2-40B4-BE49-F238E27FC236}">
                <a16:creationId xmlns:a16="http://schemas.microsoft.com/office/drawing/2014/main" id="{4F5DE7A4-ABB4-1C4B-BCC8-F87BD4A49FC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26724" y="3806848"/>
            <a:ext cx="1992496" cy="127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734N.png">
            <a:extLst>
              <a:ext uri="{FF2B5EF4-FFF2-40B4-BE49-F238E27FC236}">
                <a16:creationId xmlns:a16="http://schemas.microsoft.com/office/drawing/2014/main" id="{706116D1-1023-E148-A4A6-F8BF2210386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30452" y="3838145"/>
            <a:ext cx="2043204" cy="99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6">
            <a:extLst>
              <a:ext uri="{FF2B5EF4-FFF2-40B4-BE49-F238E27FC236}">
                <a16:creationId xmlns:a16="http://schemas.microsoft.com/office/drawing/2014/main" id="{B6789CC9-9F11-5443-AB41-01A76F21DE54}"/>
              </a:ext>
            </a:extLst>
          </p:cNvPr>
          <p:cNvSpPr txBox="1">
            <a:spLocks/>
          </p:cNvSpPr>
          <p:nvPr/>
        </p:nvSpPr>
        <p:spPr>
          <a:xfrm>
            <a:off x="1515490" y="5413064"/>
            <a:ext cx="2319927" cy="417344"/>
          </a:xfrm>
          <a:prstGeom prst="rect">
            <a:avLst/>
          </a:prstGeom>
        </p:spPr>
        <p:txBody>
          <a:bodyPr anchor="ct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734</a:t>
            </a:r>
          </a:p>
        </p:txBody>
      </p:sp>
      <p:pic>
        <p:nvPicPr>
          <p:cNvPr id="3" name="Picture 2">
            <a:extLst>
              <a:ext uri="{FF2B5EF4-FFF2-40B4-BE49-F238E27FC236}">
                <a16:creationId xmlns:a16="http://schemas.microsoft.com/office/drawing/2014/main" id="{540B3200-A6F0-2D45-98DD-F50D11214F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4888" y="3701157"/>
            <a:ext cx="2164872" cy="1442725"/>
          </a:xfrm>
          <a:prstGeom prst="rect">
            <a:avLst/>
          </a:prstGeom>
        </p:spPr>
      </p:pic>
      <p:sp>
        <p:nvSpPr>
          <p:cNvPr id="14" name="Text Placeholder 6">
            <a:extLst>
              <a:ext uri="{FF2B5EF4-FFF2-40B4-BE49-F238E27FC236}">
                <a16:creationId xmlns:a16="http://schemas.microsoft.com/office/drawing/2014/main" id="{E86FB159-41B5-0C40-9E0B-A0E45A3932CF}"/>
              </a:ext>
            </a:extLst>
          </p:cNvPr>
          <p:cNvSpPr txBox="1">
            <a:spLocks/>
          </p:cNvSpPr>
          <p:nvPr/>
        </p:nvSpPr>
        <p:spPr>
          <a:xfrm>
            <a:off x="3806998" y="5413064"/>
            <a:ext cx="2319927" cy="417344"/>
          </a:xfrm>
          <a:prstGeom prst="rect">
            <a:avLst/>
          </a:prstGeom>
        </p:spPr>
        <p:txBody>
          <a:bodyPr anchor="ct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734N</a:t>
            </a:r>
          </a:p>
        </p:txBody>
      </p:sp>
      <p:sp>
        <p:nvSpPr>
          <p:cNvPr id="17" name="Text Placeholder 6">
            <a:extLst>
              <a:ext uri="{FF2B5EF4-FFF2-40B4-BE49-F238E27FC236}">
                <a16:creationId xmlns:a16="http://schemas.microsoft.com/office/drawing/2014/main" id="{C46F93C1-EADC-524A-B056-C73D71A4C531}"/>
              </a:ext>
            </a:extLst>
          </p:cNvPr>
          <p:cNvSpPr txBox="1">
            <a:spLocks/>
          </p:cNvSpPr>
          <p:nvPr/>
        </p:nvSpPr>
        <p:spPr>
          <a:xfrm>
            <a:off x="6087490" y="5413064"/>
            <a:ext cx="2319927" cy="417344"/>
          </a:xfrm>
          <a:prstGeom prst="rect">
            <a:avLst/>
          </a:prstGeom>
        </p:spPr>
        <p:txBody>
          <a:bodyPr anchor="ct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734N-POE</a:t>
            </a:r>
          </a:p>
        </p:txBody>
      </p:sp>
      <p:sp>
        <p:nvSpPr>
          <p:cNvPr id="21" name="Text Placeholder 6">
            <a:extLst>
              <a:ext uri="{FF2B5EF4-FFF2-40B4-BE49-F238E27FC236}">
                <a16:creationId xmlns:a16="http://schemas.microsoft.com/office/drawing/2014/main" id="{5E30961D-7F04-B14E-88F6-B92D1E73CA2E}"/>
              </a:ext>
            </a:extLst>
          </p:cNvPr>
          <p:cNvSpPr txBox="1">
            <a:spLocks/>
          </p:cNvSpPr>
          <p:nvPr/>
        </p:nvSpPr>
        <p:spPr>
          <a:xfrm>
            <a:off x="8401033" y="5413064"/>
            <a:ext cx="2319927" cy="417344"/>
          </a:xfrm>
          <a:prstGeom prst="rect">
            <a:avLst/>
          </a:prstGeom>
        </p:spPr>
        <p:txBody>
          <a:bodyPr anchor="ct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1134</a:t>
            </a:r>
          </a:p>
        </p:txBody>
      </p:sp>
      <p:pic>
        <p:nvPicPr>
          <p:cNvPr id="7" name="Picture 6">
            <a:extLst>
              <a:ext uri="{FF2B5EF4-FFF2-40B4-BE49-F238E27FC236}">
                <a16:creationId xmlns:a16="http://schemas.microsoft.com/office/drawing/2014/main" id="{C9CF3B06-5FDA-234C-BE95-3809C07672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45790" y="3443056"/>
            <a:ext cx="2674927" cy="1783443"/>
          </a:xfrm>
          <a:prstGeom prst="rect">
            <a:avLst/>
          </a:prstGeom>
        </p:spPr>
      </p:pic>
      <p:pic>
        <p:nvPicPr>
          <p:cNvPr id="4" name="Picture 3">
            <a:extLst>
              <a:ext uri="{FF2B5EF4-FFF2-40B4-BE49-F238E27FC236}">
                <a16:creationId xmlns:a16="http://schemas.microsoft.com/office/drawing/2014/main" id="{421A5E50-DF97-2345-96E1-CAFF820E09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60992" y="4181137"/>
            <a:ext cx="1457151" cy="971082"/>
          </a:xfrm>
          <a:prstGeom prst="rect">
            <a:avLst/>
          </a:prstGeom>
        </p:spPr>
      </p:pic>
    </p:spTree>
    <p:extLst>
      <p:ext uri="{BB962C8B-B14F-4D97-AF65-F5344CB8AC3E}">
        <p14:creationId xmlns:p14="http://schemas.microsoft.com/office/powerpoint/2010/main" val="3662801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ACCESS CONTROL</a:t>
            </a:r>
          </a:p>
        </p:txBody>
      </p:sp>
      <p:pic>
        <p:nvPicPr>
          <p:cNvPr id="3"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27835" y="970020"/>
            <a:ext cx="6536329" cy="492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521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ACCESS CONTROL</a:t>
            </a:r>
          </a:p>
        </p:txBody>
      </p:sp>
      <p:pic>
        <p:nvPicPr>
          <p:cNvPr id="4" name="Picture 3">
            <a:extLst>
              <a:ext uri="{FF2B5EF4-FFF2-40B4-BE49-F238E27FC236}">
                <a16:creationId xmlns:a16="http://schemas.microsoft.com/office/drawing/2014/main" id="{51ACD9D8-467B-0B44-85BF-89EDC5A3B93A}"/>
              </a:ext>
            </a:extLst>
          </p:cNvPr>
          <p:cNvPicPr>
            <a:picLocks noChangeAspect="1"/>
          </p:cNvPicPr>
          <p:nvPr/>
        </p:nvPicPr>
        <p:blipFill>
          <a:blip r:embed="rId3"/>
          <a:stretch>
            <a:fillRect/>
          </a:stretch>
        </p:blipFill>
        <p:spPr>
          <a:xfrm>
            <a:off x="1267691" y="621208"/>
            <a:ext cx="9656618" cy="5431848"/>
          </a:xfrm>
          <a:prstGeom prst="rect">
            <a:avLst/>
          </a:prstGeom>
        </p:spPr>
      </p:pic>
    </p:spTree>
    <p:extLst>
      <p:ext uri="{BB962C8B-B14F-4D97-AF65-F5344CB8AC3E}">
        <p14:creationId xmlns:p14="http://schemas.microsoft.com/office/powerpoint/2010/main" val="3599575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9218" y="1156272"/>
            <a:ext cx="6143122" cy="4604448"/>
          </a:xfrm>
        </p:spPr>
        <p:txBody>
          <a:bodyPr/>
          <a:lstStyle/>
          <a:p>
            <a:pPr lvl="0">
              <a:spcBef>
                <a:spcPts val="400"/>
              </a:spcBef>
            </a:pPr>
            <a:r>
              <a:rPr lang="en-US" altLang="en-US" dirty="0"/>
              <a:t>Add customers, systems, and users</a:t>
            </a:r>
          </a:p>
          <a:p>
            <a:pPr lvl="0">
              <a:spcBef>
                <a:spcPts val="400"/>
              </a:spcBef>
            </a:pPr>
            <a:r>
              <a:rPr lang="en-US" altLang="en-US" dirty="0"/>
              <a:t>Add, edit, and delete Z-wave devices and videos</a:t>
            </a:r>
          </a:p>
          <a:p>
            <a:pPr lvl="0">
              <a:spcBef>
                <a:spcPts val="400"/>
              </a:spcBef>
            </a:pPr>
            <a:r>
              <a:rPr lang="en-US" altLang="en-US" dirty="0"/>
              <a:t>Program, remote update, and replace panels </a:t>
            </a:r>
          </a:p>
          <a:p>
            <a:pPr lvl="0">
              <a:spcBef>
                <a:spcPts val="400"/>
              </a:spcBef>
            </a:pPr>
            <a:r>
              <a:rPr lang="en-US" altLang="en-US" dirty="0"/>
              <a:t>Activate cellular devices </a:t>
            </a:r>
          </a:p>
          <a:p>
            <a:pPr lvl="0">
              <a:spcBef>
                <a:spcPts val="400"/>
              </a:spcBef>
            </a:pPr>
            <a:r>
              <a:rPr lang="en-US" altLang="en-US" dirty="0"/>
              <a:t>System analytics</a:t>
            </a:r>
          </a:p>
          <a:p>
            <a:pPr lvl="0">
              <a:spcBef>
                <a:spcPts val="400"/>
              </a:spcBef>
            </a:pPr>
            <a:r>
              <a:rPr lang="en-US" altLang="en-US" dirty="0"/>
              <a:t>XT &amp; </a:t>
            </a:r>
            <a:r>
              <a:rPr lang="en-US" altLang="en-US" dirty="0" err="1"/>
              <a:t>XR</a:t>
            </a:r>
            <a:r>
              <a:rPr lang="en-US" altLang="en-US" dirty="0"/>
              <a:t> panel user code and schedule management</a:t>
            </a:r>
          </a:p>
          <a:p>
            <a:pPr lvl="0">
              <a:spcBef>
                <a:spcPts val="400"/>
              </a:spcBef>
            </a:pPr>
            <a:r>
              <a:rPr lang="en-US" altLang="en-US" dirty="0" err="1"/>
              <a:t>XR</a:t>
            </a:r>
            <a:r>
              <a:rPr lang="en-US" altLang="en-US" dirty="0"/>
              <a:t> panel profile management</a:t>
            </a:r>
          </a:p>
          <a:p>
            <a:pPr lvl="0">
              <a:spcBef>
                <a:spcPts val="400"/>
              </a:spcBef>
            </a:pPr>
            <a:r>
              <a:rPr lang="en-US" altLang="en-US" dirty="0"/>
              <a:t>Remote firmware update dashboard</a:t>
            </a:r>
          </a:p>
          <a:p>
            <a:pPr lvl="0">
              <a:spcBef>
                <a:spcPts val="400"/>
              </a:spcBef>
            </a:pPr>
            <a:r>
              <a:rPr lang="en-US" altLang="en-US" dirty="0"/>
              <a:t>Reporting</a:t>
            </a:r>
          </a:p>
          <a:p>
            <a:pPr lvl="0">
              <a:spcBef>
                <a:spcPts val="400"/>
              </a:spcBef>
            </a:pPr>
            <a:r>
              <a:rPr lang="en-US" altLang="en-US" dirty="0"/>
              <a:t>Print programming</a:t>
            </a:r>
          </a:p>
          <a:p>
            <a:pPr>
              <a:spcBef>
                <a:spcPts val="400"/>
              </a:spcBef>
            </a:pPr>
            <a:r>
              <a:rPr lang="en-US" altLang="en-US" dirty="0"/>
              <a:t>Assign technician roles</a:t>
            </a:r>
          </a:p>
          <a:p>
            <a:pPr>
              <a:spcBef>
                <a:spcPts val="400"/>
              </a:spcBef>
            </a:pPr>
            <a:r>
              <a:rPr lang="en-US" altLang="en-US" dirty="0"/>
              <a:t>Customer systems map</a:t>
            </a:r>
          </a:p>
        </p:txBody>
      </p:sp>
      <p:sp>
        <p:nvSpPr>
          <p:cNvPr id="6" name="Title 5"/>
          <p:cNvSpPr>
            <a:spLocks noGrp="1"/>
          </p:cNvSpPr>
          <p:nvPr>
            <p:ph type="title"/>
          </p:nvPr>
        </p:nvSpPr>
        <p:spPr/>
        <p:txBody>
          <a:bodyPr/>
          <a:lstStyle/>
          <a:p>
            <a:r>
              <a:rPr lang="en-US"/>
              <a:t>INTEGRATED ACCESS CONTROL</a:t>
            </a:r>
            <a:endParaRPr lang="en-US" dirty="0"/>
          </a:p>
        </p:txBody>
      </p:sp>
      <p:pic>
        <p:nvPicPr>
          <p:cNvPr id="8" name="Picture 7">
            <a:extLst>
              <a:ext uri="{FF2B5EF4-FFF2-40B4-BE49-F238E27FC236}">
                <a16:creationId xmlns:a16="http://schemas.microsoft.com/office/drawing/2014/main" id="{F540013F-C1F4-9447-8760-883FFBBCE528}"/>
              </a:ext>
            </a:extLst>
          </p:cNvPr>
          <p:cNvPicPr>
            <a:picLocks noChangeAspect="1"/>
          </p:cNvPicPr>
          <p:nvPr/>
        </p:nvPicPr>
        <p:blipFill>
          <a:blip r:embed="rId3"/>
          <a:stretch>
            <a:fillRect/>
          </a:stretch>
        </p:blipFill>
        <p:spPr>
          <a:xfrm>
            <a:off x="7274257" y="3085342"/>
            <a:ext cx="3684896" cy="746308"/>
          </a:xfrm>
          <a:prstGeom prst="rect">
            <a:avLst/>
          </a:prstGeom>
        </p:spPr>
      </p:pic>
    </p:spTree>
    <p:extLst>
      <p:ext uri="{BB962C8B-B14F-4D97-AF65-F5344CB8AC3E}">
        <p14:creationId xmlns:p14="http://schemas.microsoft.com/office/powerpoint/2010/main" val="2173016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ACCESS CONTROL</a:t>
            </a:r>
          </a:p>
        </p:txBody>
      </p:sp>
      <p:sp>
        <p:nvSpPr>
          <p:cNvPr id="24" name="Rectangle 23"/>
          <p:cNvSpPr/>
          <p:nvPr/>
        </p:nvSpPr>
        <p:spPr>
          <a:xfrm>
            <a:off x="3454131" y="2234715"/>
            <a:ext cx="930475" cy="342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3F2298F-20C4-D84B-AB44-38D614540BB1}"/>
              </a:ext>
            </a:extLst>
          </p:cNvPr>
          <p:cNvGrpSpPr/>
          <p:nvPr/>
        </p:nvGrpSpPr>
        <p:grpSpPr>
          <a:xfrm>
            <a:off x="1402836" y="1165992"/>
            <a:ext cx="9386327" cy="4730731"/>
            <a:chOff x="786259" y="973138"/>
            <a:chExt cx="10695681" cy="5390649"/>
          </a:xfrm>
        </p:grpSpPr>
        <p:pic>
          <p:nvPicPr>
            <p:cNvPr id="15" name="Picture 14">
              <a:extLst>
                <a:ext uri="{FF2B5EF4-FFF2-40B4-BE49-F238E27FC236}">
                  <a16:creationId xmlns:a16="http://schemas.microsoft.com/office/drawing/2014/main" id="{CAF19AC2-B1AC-FE48-91B5-D6A9D5A0D6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259" y="973138"/>
              <a:ext cx="8344983" cy="5390649"/>
            </a:xfrm>
            <a:prstGeom prst="rect">
              <a:avLst/>
            </a:prstGeom>
          </p:spPr>
        </p:pic>
        <p:pic>
          <p:nvPicPr>
            <p:cNvPr id="16" name="Picture 15">
              <a:extLst>
                <a:ext uri="{FF2B5EF4-FFF2-40B4-BE49-F238E27FC236}">
                  <a16:creationId xmlns:a16="http://schemas.microsoft.com/office/drawing/2014/main" id="{71072231-1FC5-B741-845F-148B92E9BE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31044" y="1464599"/>
              <a:ext cx="2550896" cy="4442376"/>
            </a:xfrm>
            <a:prstGeom prst="rect">
              <a:avLst/>
            </a:prstGeom>
          </p:spPr>
        </p:pic>
      </p:grpSp>
    </p:spTree>
    <p:extLst>
      <p:ext uri="{BB962C8B-B14F-4D97-AF65-F5344CB8AC3E}">
        <p14:creationId xmlns:p14="http://schemas.microsoft.com/office/powerpoint/2010/main" val="1903093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591156-521D-9942-B208-638EE7290BA7}"/>
              </a:ext>
            </a:extLst>
          </p:cNvPr>
          <p:cNvSpPr>
            <a:spLocks noGrp="1"/>
          </p:cNvSpPr>
          <p:nvPr>
            <p:ph type="body" sz="quarter" idx="10"/>
          </p:nvPr>
        </p:nvSpPr>
        <p:spPr/>
        <p:txBody>
          <a:bodyPr/>
          <a:lstStyle/>
          <a:p>
            <a:endParaRPr lang="en-US"/>
          </a:p>
        </p:txBody>
      </p:sp>
      <p:sp>
        <p:nvSpPr>
          <p:cNvPr id="2" name="Title 1"/>
          <p:cNvSpPr>
            <a:spLocks noGrp="1"/>
          </p:cNvSpPr>
          <p:nvPr>
            <p:ph type="title"/>
          </p:nvPr>
        </p:nvSpPr>
        <p:spPr>
          <a:prstGeom prst="rect">
            <a:avLst/>
          </a:prstGeom>
        </p:spPr>
        <p:txBody>
          <a:bodyPr/>
          <a:lstStyle/>
          <a:p>
            <a:r>
              <a:rPr lang="en-US" dirty="0"/>
              <a:t>About DMP</a:t>
            </a:r>
          </a:p>
        </p:txBody>
      </p:sp>
      <p:pic>
        <p:nvPicPr>
          <p:cNvPr id="3" name="Corporate%20Overview-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1"/>
            <a:ext cx="12192000" cy="6858001"/>
          </a:xfrm>
          <a:prstGeom prst="rect">
            <a:avLst/>
          </a:prstGeom>
          <a:ln>
            <a:noFill/>
          </a:ln>
          <a:effectLst/>
        </p:spPr>
      </p:pic>
    </p:spTree>
    <p:extLst>
      <p:ext uri="{BB962C8B-B14F-4D97-AF65-F5344CB8AC3E}">
        <p14:creationId xmlns:p14="http://schemas.microsoft.com/office/powerpoint/2010/main" val="212554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3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INTEGRATED ACCESS CONTROL</a:t>
            </a:r>
          </a:p>
        </p:txBody>
      </p:sp>
      <p:grpSp>
        <p:nvGrpSpPr>
          <p:cNvPr id="16" name="Group 15">
            <a:extLst>
              <a:ext uri="{FF2B5EF4-FFF2-40B4-BE49-F238E27FC236}">
                <a16:creationId xmlns:a16="http://schemas.microsoft.com/office/drawing/2014/main" id="{C740A9BF-F238-5946-BD1D-82D7A6DF20C5}"/>
              </a:ext>
            </a:extLst>
          </p:cNvPr>
          <p:cNvGrpSpPr/>
          <p:nvPr/>
        </p:nvGrpSpPr>
        <p:grpSpPr>
          <a:xfrm>
            <a:off x="1405539" y="1168384"/>
            <a:ext cx="9380921" cy="4728339"/>
            <a:chOff x="790822" y="973137"/>
            <a:chExt cx="10694925" cy="5390647"/>
          </a:xfrm>
        </p:grpSpPr>
        <p:pic>
          <p:nvPicPr>
            <p:cNvPr id="18" name="Picture 17">
              <a:extLst>
                <a:ext uri="{FF2B5EF4-FFF2-40B4-BE49-F238E27FC236}">
                  <a16:creationId xmlns:a16="http://schemas.microsoft.com/office/drawing/2014/main" id="{24A67D41-FBAA-D144-8352-45C2882CC2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822" y="973137"/>
              <a:ext cx="8344980" cy="5390647"/>
            </a:xfrm>
            <a:prstGeom prst="rect">
              <a:avLst/>
            </a:prstGeom>
          </p:spPr>
        </p:pic>
        <p:pic>
          <p:nvPicPr>
            <p:cNvPr id="19" name="Picture 18">
              <a:extLst>
                <a:ext uri="{FF2B5EF4-FFF2-40B4-BE49-F238E27FC236}">
                  <a16:creationId xmlns:a16="http://schemas.microsoft.com/office/drawing/2014/main" id="{A40EFF3D-B3E1-1A4C-B134-350971CF5C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31043" y="1457962"/>
              <a:ext cx="2554704" cy="4449010"/>
            </a:xfrm>
            <a:prstGeom prst="rect">
              <a:avLst/>
            </a:prstGeom>
          </p:spPr>
        </p:pic>
      </p:grpSp>
    </p:spTree>
    <p:extLst>
      <p:ext uri="{BB962C8B-B14F-4D97-AF65-F5344CB8AC3E}">
        <p14:creationId xmlns:p14="http://schemas.microsoft.com/office/powerpoint/2010/main" val="2011271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INTEGRATED SYSTEM WITH REMOTE CONTROL</a:t>
            </a:r>
          </a:p>
        </p:txBody>
      </p:sp>
      <p:pic>
        <p:nvPicPr>
          <p:cNvPr id="9" name="Picture 8">
            <a:extLst>
              <a:ext uri="{FF2B5EF4-FFF2-40B4-BE49-F238E27FC236}">
                <a16:creationId xmlns:a16="http://schemas.microsoft.com/office/drawing/2014/main" id="{7BFB41C9-F4C4-144E-8D27-49E7564A8F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6933" y="1175783"/>
            <a:ext cx="7338133" cy="4740247"/>
          </a:xfrm>
          <a:prstGeom prst="rect">
            <a:avLst/>
          </a:prstGeom>
        </p:spPr>
      </p:pic>
    </p:spTree>
    <p:extLst>
      <p:ext uri="{BB962C8B-B14F-4D97-AF65-F5344CB8AC3E}">
        <p14:creationId xmlns:p14="http://schemas.microsoft.com/office/powerpoint/2010/main" val="3145016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CADD96-4EF0-B248-AC01-E5F73833AD8C}"/>
              </a:ext>
            </a:extLst>
          </p:cNvPr>
          <p:cNvGrpSpPr/>
          <p:nvPr/>
        </p:nvGrpSpPr>
        <p:grpSpPr>
          <a:xfrm>
            <a:off x="2971270" y="528554"/>
            <a:ext cx="6249460" cy="5114796"/>
            <a:chOff x="2971270" y="528554"/>
            <a:chExt cx="6249460" cy="5114796"/>
          </a:xfrm>
        </p:grpSpPr>
        <p:pic>
          <p:nvPicPr>
            <p:cNvPr id="13" name="Picture 12">
              <a:extLst>
                <a:ext uri="{FF2B5EF4-FFF2-40B4-BE49-F238E27FC236}">
                  <a16:creationId xmlns:a16="http://schemas.microsoft.com/office/drawing/2014/main" id="{B11AB380-0767-FA49-8FA5-68FC0FF211F8}"/>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541256" y="528554"/>
              <a:ext cx="1185246" cy="882043"/>
            </a:xfrm>
            <a:prstGeom prst="rect">
              <a:avLst/>
            </a:prstGeom>
          </p:spPr>
        </p:pic>
        <p:pic>
          <p:nvPicPr>
            <p:cNvPr id="14" name="Picture 13">
              <a:extLst>
                <a:ext uri="{FF2B5EF4-FFF2-40B4-BE49-F238E27FC236}">
                  <a16:creationId xmlns:a16="http://schemas.microsoft.com/office/drawing/2014/main" id="{104CA490-CAF3-3747-9F69-E654D0EF2FC0}"/>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8035484" y="1776763"/>
              <a:ext cx="1185246" cy="882043"/>
            </a:xfrm>
            <a:prstGeom prst="rect">
              <a:avLst/>
            </a:prstGeom>
          </p:spPr>
        </p:pic>
        <p:pic>
          <p:nvPicPr>
            <p:cNvPr id="15" name="Picture 14">
              <a:extLst>
                <a:ext uri="{FF2B5EF4-FFF2-40B4-BE49-F238E27FC236}">
                  <a16:creationId xmlns:a16="http://schemas.microsoft.com/office/drawing/2014/main" id="{B957DA72-E6DD-3B45-A679-3D03DF0EACC8}"/>
                </a:ext>
              </a:extLst>
            </p:cNvPr>
            <p:cNvPicPr>
              <a:picLocks noChangeAspect="1"/>
            </p:cNvPicPr>
            <p:nvPr/>
          </p:nvPicPr>
          <p:blipFill>
            <a:blip r:embed="rId4" cstate="screen">
              <a:alphaModFix amt="35000"/>
              <a:extLst>
                <a:ext uri="{28A0092B-C50C-407E-A947-70E740481C1C}">
                  <a14:useLocalDpi xmlns:a14="http://schemas.microsoft.com/office/drawing/2010/main"/>
                </a:ext>
              </a:extLst>
            </a:blip>
            <a:stretch>
              <a:fillRect/>
            </a:stretch>
          </p:blipFill>
          <p:spPr>
            <a:xfrm>
              <a:off x="6541256" y="4761307"/>
              <a:ext cx="1185246" cy="882043"/>
            </a:xfrm>
            <a:prstGeom prst="rect">
              <a:avLst/>
            </a:prstGeom>
          </p:spPr>
        </p:pic>
        <p:pic>
          <p:nvPicPr>
            <p:cNvPr id="16" name="Picture 15">
              <a:extLst>
                <a:ext uri="{FF2B5EF4-FFF2-40B4-BE49-F238E27FC236}">
                  <a16:creationId xmlns:a16="http://schemas.microsoft.com/office/drawing/2014/main" id="{E76D7828-8005-6546-A854-0AA53F64496B}"/>
                </a:ext>
              </a:extLst>
            </p:cNvPr>
            <p:cNvPicPr>
              <a:picLocks noChangeAspect="1"/>
            </p:cNvPicPr>
            <p:nvPr/>
          </p:nvPicPr>
          <p:blipFill>
            <a:blip r:embed="rId5" cstate="screen">
              <a:alphaModFix amt="35000"/>
              <a:extLst>
                <a:ext uri="{28A0092B-C50C-407E-A947-70E740481C1C}">
                  <a14:useLocalDpi xmlns:a14="http://schemas.microsoft.com/office/drawing/2010/main"/>
                </a:ext>
              </a:extLst>
            </a:blip>
            <a:stretch>
              <a:fillRect/>
            </a:stretch>
          </p:blipFill>
          <p:spPr>
            <a:xfrm>
              <a:off x="2971270" y="3390029"/>
              <a:ext cx="1185246" cy="882043"/>
            </a:xfrm>
            <a:prstGeom prst="rect">
              <a:avLst/>
            </a:prstGeom>
          </p:spPr>
        </p:pic>
        <p:pic>
          <p:nvPicPr>
            <p:cNvPr id="18" name="Picture 17">
              <a:extLst>
                <a:ext uri="{FF2B5EF4-FFF2-40B4-BE49-F238E27FC236}">
                  <a16:creationId xmlns:a16="http://schemas.microsoft.com/office/drawing/2014/main" id="{973CEE62-5E68-6341-992A-BCD10C61B152}"/>
                </a:ext>
              </a:extLst>
            </p:cNvPr>
            <p:cNvPicPr>
              <a:picLocks noChangeAspect="1"/>
            </p:cNvPicPr>
            <p:nvPr/>
          </p:nvPicPr>
          <p:blipFill>
            <a:blip r:embed="rId6" cstate="screen">
              <a:alphaModFix amt="35000"/>
              <a:extLst>
                <a:ext uri="{28A0092B-C50C-407E-A947-70E740481C1C}">
                  <a14:useLocalDpi xmlns:a14="http://schemas.microsoft.com/office/drawing/2010/main"/>
                </a:ext>
              </a:extLst>
            </a:blip>
            <a:stretch>
              <a:fillRect/>
            </a:stretch>
          </p:blipFill>
          <p:spPr>
            <a:xfrm>
              <a:off x="2971270" y="1776763"/>
              <a:ext cx="1185246" cy="882043"/>
            </a:xfrm>
            <a:prstGeom prst="rect">
              <a:avLst/>
            </a:prstGeom>
          </p:spPr>
        </p:pic>
        <p:pic>
          <p:nvPicPr>
            <p:cNvPr id="26" name="Picture 25">
              <a:extLst>
                <a:ext uri="{FF2B5EF4-FFF2-40B4-BE49-F238E27FC236}">
                  <a16:creationId xmlns:a16="http://schemas.microsoft.com/office/drawing/2014/main" id="{AD1E1474-FC6F-5C45-9FFF-8474014DF4A5}"/>
                </a:ext>
              </a:extLst>
            </p:cNvPr>
            <p:cNvPicPr>
              <a:picLocks noChangeAspect="1"/>
            </p:cNvPicPr>
            <p:nvPr/>
          </p:nvPicPr>
          <p:blipFill>
            <a:blip r:embed="rId7" cstate="screen">
              <a:alphaModFix amt="35000"/>
              <a:extLst>
                <a:ext uri="{28A0092B-C50C-407E-A947-70E740481C1C}">
                  <a14:useLocalDpi xmlns:a14="http://schemas.microsoft.com/office/drawing/2010/main"/>
                </a:ext>
              </a:extLst>
            </a:blip>
            <a:stretch>
              <a:fillRect/>
            </a:stretch>
          </p:blipFill>
          <p:spPr>
            <a:xfrm>
              <a:off x="4497527" y="528554"/>
              <a:ext cx="1185246" cy="882043"/>
            </a:xfrm>
            <a:prstGeom prst="rect">
              <a:avLst/>
            </a:prstGeom>
          </p:spPr>
        </p:pic>
        <p:pic>
          <p:nvPicPr>
            <p:cNvPr id="27" name="Picture 26">
              <a:extLst>
                <a:ext uri="{FF2B5EF4-FFF2-40B4-BE49-F238E27FC236}">
                  <a16:creationId xmlns:a16="http://schemas.microsoft.com/office/drawing/2014/main" id="{86322248-F3B4-5843-95D4-AEA6FAA1D8E8}"/>
                </a:ext>
              </a:extLst>
            </p:cNvPr>
            <p:cNvPicPr>
              <a:picLocks noChangeAspect="1"/>
            </p:cNvPicPr>
            <p:nvPr/>
          </p:nvPicPr>
          <p:blipFill>
            <a:blip r:embed="rId8" cstate="screen">
              <a:alphaModFix/>
              <a:extLst>
                <a:ext uri="{28A0092B-C50C-407E-A947-70E740481C1C}">
                  <a14:useLocalDpi xmlns:a14="http://schemas.microsoft.com/office/drawing/2010/main"/>
                </a:ext>
              </a:extLst>
            </a:blip>
            <a:stretch>
              <a:fillRect/>
            </a:stretch>
          </p:blipFill>
          <p:spPr>
            <a:xfrm>
              <a:off x="8035484" y="3390029"/>
              <a:ext cx="1185246" cy="882043"/>
            </a:xfrm>
            <a:prstGeom prst="rect">
              <a:avLst/>
            </a:prstGeom>
          </p:spPr>
        </p:pic>
        <p:pic>
          <p:nvPicPr>
            <p:cNvPr id="28" name="Picture 27">
              <a:extLst>
                <a:ext uri="{FF2B5EF4-FFF2-40B4-BE49-F238E27FC236}">
                  <a16:creationId xmlns:a16="http://schemas.microsoft.com/office/drawing/2014/main" id="{2F80163D-D60A-324C-9C5C-0FD7D630BB90}"/>
                </a:ext>
              </a:extLst>
            </p:cNvPr>
            <p:cNvPicPr>
              <a:picLocks noChangeAspect="1"/>
            </p:cNvPicPr>
            <p:nvPr/>
          </p:nvPicPr>
          <p:blipFill>
            <a:blip r:embed="rId9" cstate="screen">
              <a:alphaModFix amt="35000"/>
              <a:extLst>
                <a:ext uri="{28A0092B-C50C-407E-A947-70E740481C1C}">
                  <a14:useLocalDpi xmlns:a14="http://schemas.microsoft.com/office/drawing/2010/main"/>
                </a:ext>
              </a:extLst>
            </a:blip>
            <a:stretch>
              <a:fillRect/>
            </a:stretch>
          </p:blipFill>
          <p:spPr>
            <a:xfrm>
              <a:off x="4497527" y="4761307"/>
              <a:ext cx="1185246" cy="882043"/>
            </a:xfrm>
            <a:prstGeom prst="rect">
              <a:avLst/>
            </a:prstGeom>
          </p:spPr>
        </p:pic>
        <p:pic>
          <p:nvPicPr>
            <p:cNvPr id="29" name="Picture 28">
              <a:extLst>
                <a:ext uri="{FF2B5EF4-FFF2-40B4-BE49-F238E27FC236}">
                  <a16:creationId xmlns:a16="http://schemas.microsoft.com/office/drawing/2014/main" id="{700BACAA-B3E7-3E41-AF73-D9FB61BABFD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41361" y="1476066"/>
              <a:ext cx="3716787" cy="3212589"/>
            </a:xfrm>
            <a:prstGeom prst="rect">
              <a:avLst/>
            </a:prstGeom>
          </p:spPr>
        </p:pic>
      </p:grpSp>
    </p:spTree>
    <p:extLst>
      <p:ext uri="{BB962C8B-B14F-4D97-AF65-F5344CB8AC3E}">
        <p14:creationId xmlns:p14="http://schemas.microsoft.com/office/powerpoint/2010/main" val="630062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dirty="0">
                <a:ea typeface="ＭＳ Ｐゴシック" charset="-128"/>
              </a:rPr>
              <a:t>KEYPADS – ALPHA &amp; GRAPHIC TOUCHSCREEN </a:t>
            </a:r>
          </a:p>
        </p:txBody>
      </p:sp>
      <p:pic>
        <p:nvPicPr>
          <p:cNvPr id="5" name="Picture 3"/>
          <p:cNvPicPr>
            <a:picLocks noChangeAspect="1"/>
          </p:cNvPicPr>
          <p:nvPr/>
        </p:nvPicPr>
        <p:blipFill rotWithShape="1">
          <a:blip r:embed="rId3" cstate="screen">
            <a:extLst>
              <a:ext uri="{28A0092B-C50C-407E-A947-70E740481C1C}">
                <a14:useLocalDpi xmlns:a14="http://schemas.microsoft.com/office/drawing/2010/main"/>
              </a:ext>
            </a:extLst>
          </a:blip>
          <a:srcRect t="20347" b="25382"/>
          <a:stretch/>
        </p:blipFill>
        <p:spPr bwMode="auto">
          <a:xfrm>
            <a:off x="1371173" y="1973541"/>
            <a:ext cx="9440688" cy="3416442"/>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905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9218" y="1156272"/>
            <a:ext cx="11253564" cy="2548203"/>
          </a:xfrm>
        </p:spPr>
        <p:txBody>
          <a:bodyPr/>
          <a:lstStyle/>
          <a:p>
            <a:pPr marL="0" indent="0">
              <a:buNone/>
            </a:pPr>
            <a:r>
              <a:rPr lang="en-US" altLang="en-US" dirty="0">
                <a:solidFill>
                  <a:schemeClr val="accent2"/>
                </a:solidFill>
              </a:rPr>
              <a:t>Uncommon Keypad Features</a:t>
            </a:r>
          </a:p>
          <a:p>
            <a:r>
              <a:rPr lang="en-US" altLang="en-US" dirty="0"/>
              <a:t>Some keypads have proximity reader for “codeless” arming and disarming</a:t>
            </a:r>
          </a:p>
          <a:p>
            <a:r>
              <a:rPr lang="en-US" altLang="en-US" dirty="0"/>
              <a:t>Optional hardwire zones available at keypad</a:t>
            </a:r>
          </a:p>
          <a:p>
            <a:r>
              <a:rPr lang="en-US" altLang="en-US" dirty="0"/>
              <a:t>Access control keypads provide </a:t>
            </a:r>
            <a:r>
              <a:rPr lang="en-US" altLang="en-US" dirty="0" err="1"/>
              <a:t>Wiegand</a:t>
            </a:r>
            <a:r>
              <a:rPr lang="en-US" altLang="en-US" dirty="0"/>
              <a:t> access control (single door out of the box)</a:t>
            </a:r>
          </a:p>
          <a:p>
            <a:r>
              <a:rPr lang="en-US" altLang="en-US" dirty="0"/>
              <a:t>Intuitive user interface </a:t>
            </a:r>
          </a:p>
        </p:txBody>
      </p:sp>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069541" y="3309722"/>
            <a:ext cx="3273670" cy="2512179"/>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a:lstStyle/>
          <a:p>
            <a:r>
              <a:rPr lang="en-US" altLang="en-US" dirty="0"/>
              <a:t>KEYPADS – ALPHA</a:t>
            </a:r>
          </a:p>
        </p:txBody>
      </p:sp>
      <p:graphicFrame>
        <p:nvGraphicFramePr>
          <p:cNvPr id="18" name="Table 17">
            <a:extLst>
              <a:ext uri="{FF2B5EF4-FFF2-40B4-BE49-F238E27FC236}">
                <a16:creationId xmlns:a16="http://schemas.microsoft.com/office/drawing/2014/main" id="{3BAA12EA-48B8-C94B-92D6-30F6FB059D8B}"/>
              </a:ext>
            </a:extLst>
          </p:cNvPr>
          <p:cNvGraphicFramePr>
            <a:graphicFrameLocks noGrp="1"/>
          </p:cNvGraphicFramePr>
          <p:nvPr>
            <p:extLst>
              <p:ext uri="{D42A27DB-BD31-4B8C-83A1-F6EECF244321}">
                <p14:modId xmlns:p14="http://schemas.microsoft.com/office/powerpoint/2010/main" val="917686205"/>
              </p:ext>
            </p:extLst>
          </p:nvPr>
        </p:nvGraphicFramePr>
        <p:xfrm>
          <a:off x="1965283" y="3833459"/>
          <a:ext cx="4867696" cy="1373577"/>
        </p:xfrm>
        <a:graphic>
          <a:graphicData uri="http://schemas.openxmlformats.org/drawingml/2006/table">
            <a:tbl>
              <a:tblPr firstRow="1" bandRow="1">
                <a:tableStyleId>{5940675A-B579-460E-94D1-54222C63F5DA}</a:tableStyleId>
              </a:tblPr>
              <a:tblGrid>
                <a:gridCol w="1276180">
                  <a:extLst>
                    <a:ext uri="{9D8B030D-6E8A-4147-A177-3AD203B41FA5}">
                      <a16:colId xmlns:a16="http://schemas.microsoft.com/office/drawing/2014/main" val="20000"/>
                    </a:ext>
                  </a:extLst>
                </a:gridCol>
                <a:gridCol w="1205155">
                  <a:extLst>
                    <a:ext uri="{9D8B030D-6E8A-4147-A177-3AD203B41FA5}">
                      <a16:colId xmlns:a16="http://schemas.microsoft.com/office/drawing/2014/main" val="20001"/>
                    </a:ext>
                  </a:extLst>
                </a:gridCol>
                <a:gridCol w="2386361">
                  <a:extLst>
                    <a:ext uri="{9D8B030D-6E8A-4147-A177-3AD203B41FA5}">
                      <a16:colId xmlns:a16="http://schemas.microsoft.com/office/drawing/2014/main" val="20002"/>
                    </a:ext>
                  </a:extLst>
                </a:gridCol>
              </a:tblGrid>
              <a:tr h="1373577">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9" name="Picture 18">
            <a:extLst>
              <a:ext uri="{FF2B5EF4-FFF2-40B4-BE49-F238E27FC236}">
                <a16:creationId xmlns:a16="http://schemas.microsoft.com/office/drawing/2014/main" id="{8D83B6AF-8846-7F4C-B257-0F249F0DD5A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29304" y="3973242"/>
            <a:ext cx="1131887" cy="993775"/>
          </a:xfrm>
          <a:prstGeom prst="rect">
            <a:avLst/>
          </a:prstGeom>
          <a:noFill/>
          <a:ln>
            <a:noFill/>
          </a:ln>
          <a:effectLst>
            <a:outerShdw blurRad="50800" dist="38100" dir="2700000" algn="tl" rotWithShape="0">
              <a:prstClr val="black">
                <a:alpha val="40000"/>
              </a:prstClr>
            </a:outerShdw>
          </a:effectLst>
          <a:extLst>
            <a:ext uri="{909E8E84-426E-40dd-AFC4-6F175D3DCCD1}"/>
            <a:ext uri="{91240B29-F687-4f45-9708-019B960494DF}"/>
          </a:extLst>
        </p:spPr>
      </p:pic>
      <p:sp>
        <p:nvSpPr>
          <p:cNvPr id="20" name="Text Placeholder 6">
            <a:extLst>
              <a:ext uri="{FF2B5EF4-FFF2-40B4-BE49-F238E27FC236}">
                <a16:creationId xmlns:a16="http://schemas.microsoft.com/office/drawing/2014/main" id="{6567481D-3177-154E-8260-337900CF1AED}"/>
              </a:ext>
            </a:extLst>
          </p:cNvPr>
          <p:cNvSpPr txBox="1">
            <a:spLocks/>
          </p:cNvSpPr>
          <p:nvPr/>
        </p:nvSpPr>
        <p:spPr>
          <a:xfrm>
            <a:off x="1965284" y="5295932"/>
            <a:ext cx="1288154" cy="32067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ProxPatch</a:t>
            </a:r>
          </a:p>
        </p:txBody>
      </p:sp>
      <p:pic>
        <p:nvPicPr>
          <p:cNvPr id="21" name="Picture 14" descr="prox.png">
            <a:extLst>
              <a:ext uri="{FF2B5EF4-FFF2-40B4-BE49-F238E27FC236}">
                <a16:creationId xmlns:a16="http://schemas.microsoft.com/office/drawing/2014/main" id="{716960B2-09D2-A244-8F86-C91D4FCA6DD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48006" y="3999711"/>
            <a:ext cx="820737" cy="987425"/>
          </a:xfrm>
          <a:prstGeom prst="rect">
            <a:avLst/>
          </a:prstGeom>
          <a:noFill/>
          <a:ln>
            <a:noFill/>
          </a:ln>
          <a:effectLst>
            <a:outerShdw blurRad="50800" dist="38100" dir="2700000" algn="tl" rotWithShape="0">
              <a:prstClr val="black">
                <a:alpha val="40000"/>
              </a:prstClr>
            </a:outerShdw>
          </a:effectLst>
          <a:extLst>
            <a:ext uri="{909E8E84-426E-40dd-AFC4-6F175D3DCCD1}"/>
            <a:ext uri="{91240B29-F687-4f45-9708-019B960494DF}"/>
          </a:extLst>
        </p:spPr>
      </p:pic>
      <p:sp>
        <p:nvSpPr>
          <p:cNvPr id="22" name="Text Placeholder 6">
            <a:extLst>
              <a:ext uri="{FF2B5EF4-FFF2-40B4-BE49-F238E27FC236}">
                <a16:creationId xmlns:a16="http://schemas.microsoft.com/office/drawing/2014/main" id="{A2D5519D-F642-CF4C-91FE-3E191B68C990}"/>
              </a:ext>
            </a:extLst>
          </p:cNvPr>
          <p:cNvSpPr txBox="1">
            <a:spLocks/>
          </p:cNvSpPr>
          <p:nvPr/>
        </p:nvSpPr>
        <p:spPr>
          <a:xfrm>
            <a:off x="3253438" y="5295932"/>
            <a:ext cx="1170877" cy="32067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ProxKey</a:t>
            </a:r>
          </a:p>
        </p:txBody>
      </p:sp>
      <p:pic>
        <p:nvPicPr>
          <p:cNvPr id="23" name="Picture 3" descr="1326 frontwkg.png">
            <a:extLst>
              <a:ext uri="{FF2B5EF4-FFF2-40B4-BE49-F238E27FC236}">
                <a16:creationId xmlns:a16="http://schemas.microsoft.com/office/drawing/2014/main" id="{7A6D0AB3-DFB2-B342-9EFA-A256BD692C6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30679" y="3890206"/>
            <a:ext cx="2065085" cy="1206437"/>
          </a:xfrm>
          <a:prstGeom prst="rect">
            <a:avLst/>
          </a:prstGeom>
          <a:noFill/>
          <a:ln>
            <a:noFill/>
          </a:ln>
          <a:effectLst>
            <a:outerShdw blurRad="50800" dist="38100" dir="2700000" algn="tl" rotWithShape="0">
              <a:prstClr val="black">
                <a:alpha val="40000"/>
              </a:prstClr>
            </a:outerShdw>
          </a:effectLst>
          <a:extLst>
            <a:ext uri="{909E8E84-426E-40dd-AFC4-6F175D3DCCD1}"/>
            <a:ext uri="{91240B29-F687-4f45-9708-019B960494DF}"/>
          </a:extLst>
        </p:spPr>
      </p:pic>
      <p:sp>
        <p:nvSpPr>
          <p:cNvPr id="24" name="Text Placeholder 6">
            <a:extLst>
              <a:ext uri="{FF2B5EF4-FFF2-40B4-BE49-F238E27FC236}">
                <a16:creationId xmlns:a16="http://schemas.microsoft.com/office/drawing/2014/main" id="{EA2F26E9-1CC3-4048-9B84-9D09430A3ABC}"/>
              </a:ext>
            </a:extLst>
          </p:cNvPr>
          <p:cNvSpPr txBox="1">
            <a:spLocks/>
          </p:cNvSpPr>
          <p:nvPr/>
        </p:nvSpPr>
        <p:spPr>
          <a:xfrm>
            <a:off x="4424315" y="5295932"/>
            <a:ext cx="2408664" cy="323850"/>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ProxCard</a:t>
            </a:r>
          </a:p>
        </p:txBody>
      </p:sp>
    </p:spTree>
    <p:extLst>
      <p:ext uri="{BB962C8B-B14F-4D97-AF65-F5344CB8AC3E}">
        <p14:creationId xmlns:p14="http://schemas.microsoft.com/office/powerpoint/2010/main" val="13841114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r>
              <a:rPr lang="en-US" altLang="en-US" dirty="0">
                <a:solidFill>
                  <a:schemeClr val="accent2"/>
                </a:solidFill>
              </a:rPr>
              <a:t>Uncommon Keypad Features</a:t>
            </a:r>
            <a:endParaRPr lang="en-US" dirty="0">
              <a:solidFill>
                <a:schemeClr val="accent2"/>
              </a:solidFill>
            </a:endParaRPr>
          </a:p>
          <a:p>
            <a:r>
              <a:rPr lang="en-US" dirty="0"/>
              <a:t>Commercial/Industrial orientation </a:t>
            </a:r>
          </a:p>
          <a:p>
            <a:r>
              <a:rPr lang="en-US" dirty="0"/>
              <a:t>Single glance system status </a:t>
            </a:r>
          </a:p>
          <a:p>
            <a:r>
              <a:rPr lang="en-US" dirty="0"/>
              <a:t>Tamper resistant dual activation emergency buttons for public accessible areas </a:t>
            </a:r>
          </a:p>
        </p:txBody>
      </p:sp>
      <p:sp>
        <p:nvSpPr>
          <p:cNvPr id="6" name="Title 5"/>
          <p:cNvSpPr>
            <a:spLocks noGrp="1"/>
          </p:cNvSpPr>
          <p:nvPr>
            <p:ph type="title"/>
          </p:nvPr>
        </p:nvSpPr>
        <p:spPr/>
        <p:txBody>
          <a:bodyPr/>
          <a:lstStyle/>
          <a:p>
            <a:r>
              <a:rPr lang="en-US" altLang="en-US" dirty="0"/>
              <a:t>KEYPADS – ALPHA</a:t>
            </a:r>
          </a:p>
        </p:txBody>
      </p:sp>
      <p:pic>
        <p:nvPicPr>
          <p:cNvPr id="7" name="Picture 2" descr="panic keys.png">
            <a:extLst>
              <a:ext uri="{FF2B5EF4-FFF2-40B4-BE49-F238E27FC236}">
                <a16:creationId xmlns:a16="http://schemas.microsoft.com/office/drawing/2014/main" id="{FC5C8EBC-E9D0-4C4D-B58F-3D6B8A02DE1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7961" y="3727172"/>
            <a:ext cx="26289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0AFCF748-DF87-664C-831B-0E7F38A8CE8D}"/>
              </a:ext>
            </a:extLst>
          </p:cNvPr>
          <p:cNvGrpSpPr/>
          <p:nvPr/>
        </p:nvGrpSpPr>
        <p:grpSpPr>
          <a:xfrm>
            <a:off x="2842328" y="3222211"/>
            <a:ext cx="2956066" cy="2165622"/>
            <a:chOff x="2842328" y="3222211"/>
            <a:chExt cx="2956066" cy="2165622"/>
          </a:xfrm>
        </p:grpSpPr>
        <p:grpSp>
          <p:nvGrpSpPr>
            <p:cNvPr id="10" name="Group 9">
              <a:extLst>
                <a:ext uri="{FF2B5EF4-FFF2-40B4-BE49-F238E27FC236}">
                  <a16:creationId xmlns:a16="http://schemas.microsoft.com/office/drawing/2014/main" id="{2855C4A7-ED54-A144-A895-66A7B8569E6F}"/>
                </a:ext>
              </a:extLst>
            </p:cNvPr>
            <p:cNvGrpSpPr/>
            <p:nvPr/>
          </p:nvGrpSpPr>
          <p:grpSpPr>
            <a:xfrm>
              <a:off x="2842328" y="3222211"/>
              <a:ext cx="2956066" cy="2165622"/>
              <a:chOff x="1772764" y="3839735"/>
              <a:chExt cx="3201652" cy="2345539"/>
            </a:xfrm>
          </p:grpSpPr>
          <p:pic>
            <p:nvPicPr>
              <p:cNvPr id="12" name="Picture 19" descr="Thinline_tyco.png">
                <a:extLst>
                  <a:ext uri="{FF2B5EF4-FFF2-40B4-BE49-F238E27FC236}">
                    <a16:creationId xmlns:a16="http://schemas.microsoft.com/office/drawing/2014/main" id="{C3382ECD-FE36-8242-A0FE-2810B7D72DB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72764" y="3839735"/>
                <a:ext cx="3201652" cy="234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a:extLst>
                  <a:ext uri="{FF2B5EF4-FFF2-40B4-BE49-F238E27FC236}">
                    <a16:creationId xmlns:a16="http://schemas.microsoft.com/office/drawing/2014/main" id="{9CF76B0C-2A68-2B41-9548-884C81F4E61F}"/>
                  </a:ext>
                </a:extLst>
              </p:cNvPr>
              <p:cNvSpPr/>
              <p:nvPr/>
            </p:nvSpPr>
            <p:spPr>
              <a:xfrm>
                <a:off x="2541834" y="5406378"/>
                <a:ext cx="518270" cy="269788"/>
              </a:xfrm>
              <a:prstGeom prst="roundRect">
                <a:avLst/>
              </a:prstGeom>
              <a:solidFill>
                <a:srgbClr val="E5EDE2"/>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9BE86B63-A779-AE46-A7A5-FEBABCF7E2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7275" y="4769108"/>
              <a:ext cx="405878" cy="59371"/>
            </a:xfrm>
            <a:prstGeom prst="rect">
              <a:avLst/>
            </a:prstGeom>
          </p:spPr>
        </p:pic>
      </p:grpSp>
    </p:spTree>
    <p:extLst>
      <p:ext uri="{BB962C8B-B14F-4D97-AF65-F5344CB8AC3E}">
        <p14:creationId xmlns:p14="http://schemas.microsoft.com/office/powerpoint/2010/main" val="1576460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r>
              <a:rPr lang="en-US" altLang="en-US" dirty="0">
                <a:solidFill>
                  <a:schemeClr val="accent2"/>
                </a:solidFill>
              </a:rPr>
              <a:t>Uncommon Keypad Features</a:t>
            </a:r>
          </a:p>
          <a:p>
            <a:r>
              <a:rPr lang="en-US" altLang="en-US" dirty="0"/>
              <a:t>Backward compatible with previous alarm panel models  </a:t>
            </a:r>
          </a:p>
          <a:p>
            <a:r>
              <a:rPr lang="en-US" altLang="en-US" dirty="0"/>
              <a:t>Patented “false alarm” cancel or verify question</a:t>
            </a:r>
          </a:p>
        </p:txBody>
      </p:sp>
      <p:sp>
        <p:nvSpPr>
          <p:cNvPr id="6" name="Title 5"/>
          <p:cNvSpPr>
            <a:spLocks noGrp="1"/>
          </p:cNvSpPr>
          <p:nvPr>
            <p:ph type="title"/>
          </p:nvPr>
        </p:nvSpPr>
        <p:spPr/>
        <p:txBody>
          <a:bodyPr/>
          <a:lstStyle/>
          <a:p>
            <a:r>
              <a:rPr lang="en-US" altLang="en-US" dirty="0"/>
              <a:t>KEYPADS – GRAPHIC TOUCHSCREEN</a:t>
            </a:r>
          </a:p>
        </p:txBody>
      </p:sp>
      <p:pic>
        <p:nvPicPr>
          <p:cNvPr id="17" name="Picture 16" descr="false alar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7101" y="2645997"/>
            <a:ext cx="4337798" cy="3171395"/>
          </a:xfrm>
          <a:prstGeom prst="rect">
            <a:avLst/>
          </a:prstGeom>
          <a:noFill/>
          <a:ln>
            <a:noFill/>
          </a:ln>
          <a:effectLst>
            <a:outerShdw blurRad="50800" dist="38100" dir="2700000" algn="tl" rotWithShape="0">
              <a:prstClr val="black">
                <a:alpha val="40000"/>
              </a:prstClr>
            </a:outerShdw>
          </a:effectLst>
          <a:extLst>
            <a:ext uri="{909E8E84-426E-40dd-AFC4-6F175D3DCCD1}"/>
            <a:ext uri="{91240B29-F687-4f45-9708-019B960494DF}"/>
          </a:extLst>
        </p:spPr>
      </p:pic>
    </p:spTree>
    <p:extLst>
      <p:ext uri="{BB962C8B-B14F-4D97-AF65-F5344CB8AC3E}">
        <p14:creationId xmlns:p14="http://schemas.microsoft.com/office/powerpoint/2010/main" val="9266404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r>
              <a:rPr lang="en-US" altLang="en-US" dirty="0">
                <a:solidFill>
                  <a:schemeClr val="accent2"/>
                </a:solidFill>
              </a:rPr>
              <a:t>Uncommon keypad features</a:t>
            </a:r>
            <a:endParaRPr lang="en-US" dirty="0">
              <a:solidFill>
                <a:schemeClr val="accent2"/>
              </a:solidFill>
            </a:endParaRPr>
          </a:p>
          <a:p>
            <a:r>
              <a:rPr lang="en-US" dirty="0"/>
              <a:t>Full screen customization available with service screen instructions</a:t>
            </a:r>
          </a:p>
          <a:p>
            <a:r>
              <a:rPr lang="en-US" dirty="0"/>
              <a:t>Hands-free service alert icon drawing attention to adverse system conditions and history</a:t>
            </a:r>
          </a:p>
          <a:p>
            <a:r>
              <a:rPr lang="en-US" dirty="0"/>
              <a:t>Commercial security entry and exit delay countdown</a:t>
            </a:r>
          </a:p>
        </p:txBody>
      </p:sp>
      <p:sp>
        <p:nvSpPr>
          <p:cNvPr id="6" name="Title 5"/>
          <p:cNvSpPr>
            <a:spLocks noGrp="1"/>
          </p:cNvSpPr>
          <p:nvPr>
            <p:ph type="title"/>
          </p:nvPr>
        </p:nvSpPr>
        <p:spPr/>
        <p:txBody>
          <a:bodyPr/>
          <a:lstStyle/>
          <a:p>
            <a:r>
              <a:rPr lang="en-US" altLang="en-US" dirty="0"/>
              <a:t>KEYPADS – GRAPHIC TOUCHSCREEN</a:t>
            </a:r>
          </a:p>
        </p:txBody>
      </p:sp>
      <p:grpSp>
        <p:nvGrpSpPr>
          <p:cNvPr id="15" name="Group 14">
            <a:extLst>
              <a:ext uri="{FF2B5EF4-FFF2-40B4-BE49-F238E27FC236}">
                <a16:creationId xmlns:a16="http://schemas.microsoft.com/office/drawing/2014/main" id="{23F1C8D0-66CF-F746-B05F-396ADF30277C}"/>
              </a:ext>
            </a:extLst>
          </p:cNvPr>
          <p:cNvGrpSpPr/>
          <p:nvPr/>
        </p:nvGrpSpPr>
        <p:grpSpPr>
          <a:xfrm>
            <a:off x="2199731" y="3035586"/>
            <a:ext cx="7604616" cy="2725135"/>
            <a:chOff x="2106099" y="3035586"/>
            <a:chExt cx="7604616" cy="2725135"/>
          </a:xfrm>
        </p:grpSpPr>
        <p:grpSp>
          <p:nvGrpSpPr>
            <p:cNvPr id="14" name="Group 13">
              <a:extLst>
                <a:ext uri="{FF2B5EF4-FFF2-40B4-BE49-F238E27FC236}">
                  <a16:creationId xmlns:a16="http://schemas.microsoft.com/office/drawing/2014/main" id="{1D1B4166-9EFD-7744-ACB4-71B2903DA502}"/>
                </a:ext>
              </a:extLst>
            </p:cNvPr>
            <p:cNvGrpSpPr/>
            <p:nvPr/>
          </p:nvGrpSpPr>
          <p:grpSpPr>
            <a:xfrm>
              <a:off x="6400602" y="3035586"/>
              <a:ext cx="3310113" cy="2725135"/>
              <a:chOff x="6400602" y="3035586"/>
              <a:chExt cx="3310113" cy="2725135"/>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602" y="3035586"/>
                <a:ext cx="3310113" cy="2419011"/>
              </a:xfrm>
              <a:prstGeom prst="rect">
                <a:avLst/>
              </a:prstGeom>
              <a:noFill/>
              <a:ln>
                <a:noFill/>
              </a:ln>
              <a:effectLst>
                <a:outerShdw blurRad="50800" dist="38100" dir="2700000" algn="tl" rotWithShape="0">
                  <a:prstClr val="black">
                    <a:alpha val="40000"/>
                  </a:prstClr>
                </a:outerShdw>
              </a:effectLst>
              <a:extLst>
                <a:ext uri="{909E8E84-426E-40dd-AFC4-6F175D3DCCD1}"/>
                <a:ext uri="{91240B29-F687-4f45-9708-019B960494DF}"/>
              </a:extLst>
            </p:spPr>
          </p:pic>
          <p:sp>
            <p:nvSpPr>
              <p:cNvPr id="12" name="Text Placeholder 6"/>
              <p:cNvSpPr txBox="1">
                <a:spLocks/>
              </p:cNvSpPr>
              <p:nvPr/>
            </p:nvSpPr>
            <p:spPr>
              <a:xfrm>
                <a:off x="6476427" y="5479051"/>
                <a:ext cx="3176337" cy="281670"/>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Exit Delay Countdown</a:t>
                </a:r>
              </a:p>
            </p:txBody>
          </p:sp>
        </p:grpSp>
        <p:grpSp>
          <p:nvGrpSpPr>
            <p:cNvPr id="9" name="Group 8">
              <a:extLst>
                <a:ext uri="{FF2B5EF4-FFF2-40B4-BE49-F238E27FC236}">
                  <a16:creationId xmlns:a16="http://schemas.microsoft.com/office/drawing/2014/main" id="{4FF1F0DB-0861-614E-87F0-83C5AF23229D}"/>
                </a:ext>
              </a:extLst>
            </p:cNvPr>
            <p:cNvGrpSpPr/>
            <p:nvPr/>
          </p:nvGrpSpPr>
          <p:grpSpPr>
            <a:xfrm>
              <a:off x="2106099" y="3558440"/>
              <a:ext cx="3779062" cy="2202281"/>
              <a:chOff x="2106099" y="3558440"/>
              <a:chExt cx="3779062" cy="2202281"/>
            </a:xfrm>
          </p:grpSpPr>
          <p:sp>
            <p:nvSpPr>
              <p:cNvPr id="11" name="Text Placeholder 6"/>
              <p:cNvSpPr txBox="1">
                <a:spLocks/>
              </p:cNvSpPr>
              <p:nvPr/>
            </p:nvSpPr>
            <p:spPr>
              <a:xfrm>
                <a:off x="2378815" y="5479051"/>
                <a:ext cx="3203837" cy="281670"/>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Customized Screen</a:t>
                </a:r>
              </a:p>
            </p:txBody>
          </p:sp>
          <p:pic>
            <p:nvPicPr>
              <p:cNvPr id="7" name="Picture 6">
                <a:extLst>
                  <a:ext uri="{FF2B5EF4-FFF2-40B4-BE49-F238E27FC236}">
                    <a16:creationId xmlns:a16="http://schemas.microsoft.com/office/drawing/2014/main" id="{1A312BCA-5EDA-7F45-9DFA-EC26A527C9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4524"/>
              <a:stretch/>
            </p:blipFill>
            <p:spPr>
              <a:xfrm>
                <a:off x="2106099" y="3558440"/>
                <a:ext cx="3779062" cy="1830453"/>
              </a:xfrm>
              <a:prstGeom prst="rect">
                <a:avLst/>
              </a:prstGeom>
            </p:spPr>
          </p:pic>
        </p:grpSp>
      </p:grpSp>
    </p:spTree>
    <p:extLst>
      <p:ext uri="{BB962C8B-B14F-4D97-AF65-F5344CB8AC3E}">
        <p14:creationId xmlns:p14="http://schemas.microsoft.com/office/powerpoint/2010/main" val="18578056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7780DD6-82D4-724A-BA85-83C13F663C95}"/>
              </a:ext>
            </a:extLst>
          </p:cNvPr>
          <p:cNvGrpSpPr/>
          <p:nvPr/>
        </p:nvGrpSpPr>
        <p:grpSpPr>
          <a:xfrm>
            <a:off x="2971270" y="528554"/>
            <a:ext cx="6249460" cy="5114796"/>
            <a:chOff x="2971270" y="528554"/>
            <a:chExt cx="6249460" cy="5114796"/>
          </a:xfrm>
        </p:grpSpPr>
        <p:pic>
          <p:nvPicPr>
            <p:cNvPr id="13" name="Picture 12">
              <a:extLst>
                <a:ext uri="{FF2B5EF4-FFF2-40B4-BE49-F238E27FC236}">
                  <a16:creationId xmlns:a16="http://schemas.microsoft.com/office/drawing/2014/main" id="{B11AB380-0767-FA49-8FA5-68FC0FF211F8}"/>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541256" y="528554"/>
              <a:ext cx="1185246" cy="882043"/>
            </a:xfrm>
            <a:prstGeom prst="rect">
              <a:avLst/>
            </a:prstGeom>
          </p:spPr>
        </p:pic>
        <p:pic>
          <p:nvPicPr>
            <p:cNvPr id="14" name="Picture 13">
              <a:extLst>
                <a:ext uri="{FF2B5EF4-FFF2-40B4-BE49-F238E27FC236}">
                  <a16:creationId xmlns:a16="http://schemas.microsoft.com/office/drawing/2014/main" id="{104CA490-CAF3-3747-9F69-E654D0EF2FC0}"/>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8035484" y="1776763"/>
              <a:ext cx="1185246" cy="882043"/>
            </a:xfrm>
            <a:prstGeom prst="rect">
              <a:avLst/>
            </a:prstGeom>
          </p:spPr>
        </p:pic>
        <p:pic>
          <p:nvPicPr>
            <p:cNvPr id="15" name="Picture 14">
              <a:extLst>
                <a:ext uri="{FF2B5EF4-FFF2-40B4-BE49-F238E27FC236}">
                  <a16:creationId xmlns:a16="http://schemas.microsoft.com/office/drawing/2014/main" id="{B957DA72-E6DD-3B45-A679-3D03DF0EACC8}"/>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41256" y="4761307"/>
              <a:ext cx="1185246" cy="882043"/>
            </a:xfrm>
            <a:prstGeom prst="rect">
              <a:avLst/>
            </a:prstGeom>
          </p:spPr>
        </p:pic>
        <p:pic>
          <p:nvPicPr>
            <p:cNvPr id="16" name="Picture 15">
              <a:extLst>
                <a:ext uri="{FF2B5EF4-FFF2-40B4-BE49-F238E27FC236}">
                  <a16:creationId xmlns:a16="http://schemas.microsoft.com/office/drawing/2014/main" id="{E76D7828-8005-6546-A854-0AA53F64496B}"/>
                </a:ext>
              </a:extLst>
            </p:cNvPr>
            <p:cNvPicPr>
              <a:picLocks noChangeAspect="1"/>
            </p:cNvPicPr>
            <p:nvPr/>
          </p:nvPicPr>
          <p:blipFill>
            <a:blip r:embed="rId5" cstate="screen">
              <a:alphaModFix amt="35000"/>
              <a:extLst>
                <a:ext uri="{28A0092B-C50C-407E-A947-70E740481C1C}">
                  <a14:useLocalDpi xmlns:a14="http://schemas.microsoft.com/office/drawing/2010/main"/>
                </a:ext>
              </a:extLst>
            </a:blip>
            <a:stretch>
              <a:fillRect/>
            </a:stretch>
          </p:blipFill>
          <p:spPr>
            <a:xfrm>
              <a:off x="2971270" y="3390029"/>
              <a:ext cx="1185246" cy="882043"/>
            </a:xfrm>
            <a:prstGeom prst="rect">
              <a:avLst/>
            </a:prstGeom>
          </p:spPr>
        </p:pic>
        <p:pic>
          <p:nvPicPr>
            <p:cNvPr id="18" name="Picture 17">
              <a:extLst>
                <a:ext uri="{FF2B5EF4-FFF2-40B4-BE49-F238E27FC236}">
                  <a16:creationId xmlns:a16="http://schemas.microsoft.com/office/drawing/2014/main" id="{973CEE62-5E68-6341-992A-BCD10C61B152}"/>
                </a:ext>
              </a:extLst>
            </p:cNvPr>
            <p:cNvPicPr>
              <a:picLocks noChangeAspect="1"/>
            </p:cNvPicPr>
            <p:nvPr/>
          </p:nvPicPr>
          <p:blipFill>
            <a:blip r:embed="rId6" cstate="screen">
              <a:alphaModFix amt="35000"/>
              <a:extLst>
                <a:ext uri="{28A0092B-C50C-407E-A947-70E740481C1C}">
                  <a14:useLocalDpi xmlns:a14="http://schemas.microsoft.com/office/drawing/2010/main"/>
                </a:ext>
              </a:extLst>
            </a:blip>
            <a:stretch>
              <a:fillRect/>
            </a:stretch>
          </p:blipFill>
          <p:spPr>
            <a:xfrm>
              <a:off x="2971270" y="1776763"/>
              <a:ext cx="1185246" cy="882043"/>
            </a:xfrm>
            <a:prstGeom prst="rect">
              <a:avLst/>
            </a:prstGeom>
          </p:spPr>
        </p:pic>
        <p:pic>
          <p:nvPicPr>
            <p:cNvPr id="26" name="Picture 25">
              <a:extLst>
                <a:ext uri="{FF2B5EF4-FFF2-40B4-BE49-F238E27FC236}">
                  <a16:creationId xmlns:a16="http://schemas.microsoft.com/office/drawing/2014/main" id="{AD1E1474-FC6F-5C45-9FFF-8474014DF4A5}"/>
                </a:ext>
              </a:extLst>
            </p:cNvPr>
            <p:cNvPicPr>
              <a:picLocks noChangeAspect="1"/>
            </p:cNvPicPr>
            <p:nvPr/>
          </p:nvPicPr>
          <p:blipFill>
            <a:blip r:embed="rId7" cstate="screen">
              <a:alphaModFix amt="35000"/>
              <a:extLst>
                <a:ext uri="{28A0092B-C50C-407E-A947-70E740481C1C}">
                  <a14:useLocalDpi xmlns:a14="http://schemas.microsoft.com/office/drawing/2010/main"/>
                </a:ext>
              </a:extLst>
            </a:blip>
            <a:stretch>
              <a:fillRect/>
            </a:stretch>
          </p:blipFill>
          <p:spPr>
            <a:xfrm>
              <a:off x="4497527" y="528554"/>
              <a:ext cx="1185246" cy="882043"/>
            </a:xfrm>
            <a:prstGeom prst="rect">
              <a:avLst/>
            </a:prstGeom>
          </p:spPr>
        </p:pic>
        <p:pic>
          <p:nvPicPr>
            <p:cNvPr id="27" name="Picture 26">
              <a:extLst>
                <a:ext uri="{FF2B5EF4-FFF2-40B4-BE49-F238E27FC236}">
                  <a16:creationId xmlns:a16="http://schemas.microsoft.com/office/drawing/2014/main" id="{86322248-F3B4-5843-95D4-AEA6FAA1D8E8}"/>
                </a:ext>
              </a:extLst>
            </p:cNvPr>
            <p:cNvPicPr>
              <a:picLocks noChangeAspect="1"/>
            </p:cNvPicPr>
            <p:nvPr/>
          </p:nvPicPr>
          <p:blipFill>
            <a:blip r:embed="rId8" cstate="screen">
              <a:alphaModFix amt="35000"/>
              <a:extLst>
                <a:ext uri="{28A0092B-C50C-407E-A947-70E740481C1C}">
                  <a14:useLocalDpi xmlns:a14="http://schemas.microsoft.com/office/drawing/2010/main"/>
                </a:ext>
              </a:extLst>
            </a:blip>
            <a:stretch>
              <a:fillRect/>
            </a:stretch>
          </p:blipFill>
          <p:spPr>
            <a:xfrm>
              <a:off x="8035484" y="3390029"/>
              <a:ext cx="1185246" cy="882043"/>
            </a:xfrm>
            <a:prstGeom prst="rect">
              <a:avLst/>
            </a:prstGeom>
          </p:spPr>
        </p:pic>
        <p:pic>
          <p:nvPicPr>
            <p:cNvPr id="28" name="Picture 27">
              <a:extLst>
                <a:ext uri="{FF2B5EF4-FFF2-40B4-BE49-F238E27FC236}">
                  <a16:creationId xmlns:a16="http://schemas.microsoft.com/office/drawing/2014/main" id="{2F80163D-D60A-324C-9C5C-0FD7D630BB90}"/>
                </a:ext>
              </a:extLst>
            </p:cNvPr>
            <p:cNvPicPr>
              <a:picLocks noChangeAspect="1"/>
            </p:cNvPicPr>
            <p:nvPr/>
          </p:nvPicPr>
          <p:blipFill>
            <a:blip r:embed="rId9" cstate="screen">
              <a:alphaModFix amt="35000"/>
              <a:extLst>
                <a:ext uri="{28A0092B-C50C-407E-A947-70E740481C1C}">
                  <a14:useLocalDpi xmlns:a14="http://schemas.microsoft.com/office/drawing/2010/main"/>
                </a:ext>
              </a:extLst>
            </a:blip>
            <a:stretch>
              <a:fillRect/>
            </a:stretch>
          </p:blipFill>
          <p:spPr>
            <a:xfrm>
              <a:off x="4497527" y="4761307"/>
              <a:ext cx="1185246" cy="882043"/>
            </a:xfrm>
            <a:prstGeom prst="rect">
              <a:avLst/>
            </a:prstGeom>
          </p:spPr>
        </p:pic>
        <p:pic>
          <p:nvPicPr>
            <p:cNvPr id="29" name="Picture 28">
              <a:extLst>
                <a:ext uri="{FF2B5EF4-FFF2-40B4-BE49-F238E27FC236}">
                  <a16:creationId xmlns:a16="http://schemas.microsoft.com/office/drawing/2014/main" id="{700BACAA-B3E7-3E41-AF73-D9FB61BABFD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41361" y="1476066"/>
              <a:ext cx="3716787" cy="3212589"/>
            </a:xfrm>
            <a:prstGeom prst="rect">
              <a:avLst/>
            </a:prstGeom>
          </p:spPr>
        </p:pic>
      </p:grpSp>
    </p:spTree>
    <p:extLst>
      <p:ext uri="{BB962C8B-B14F-4D97-AF65-F5344CB8AC3E}">
        <p14:creationId xmlns:p14="http://schemas.microsoft.com/office/powerpoint/2010/main" val="22592813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9218" y="354078"/>
            <a:ext cx="11253564" cy="548437"/>
          </a:xfrm>
        </p:spPr>
        <p:txBody>
          <a:bodyPr/>
          <a:lstStyle/>
          <a:p>
            <a:pPr>
              <a:defRPr/>
            </a:pPr>
            <a:r>
              <a:rPr lang="en-US" dirty="0"/>
              <a:t>ZONE EXPANSION – HARDWIRE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0366" y="1730805"/>
            <a:ext cx="4696946" cy="3984196"/>
          </a:xfrm>
          <a:prstGeom prst="rect">
            <a:avLst/>
          </a:prstGeom>
        </p:spPr>
      </p:pic>
    </p:spTree>
    <p:extLst>
      <p:ext uri="{BB962C8B-B14F-4D97-AF65-F5344CB8AC3E}">
        <p14:creationId xmlns:p14="http://schemas.microsoft.com/office/powerpoint/2010/main" val="1561277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166" y="4222190"/>
            <a:ext cx="1020830" cy="116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469217" y="1176743"/>
            <a:ext cx="6139431" cy="2917585"/>
          </a:xfrm>
        </p:spPr>
        <p:txBody>
          <a:bodyPr anchor="t"/>
          <a:lstStyle/>
          <a:p>
            <a:pPr marL="0" indent="0">
              <a:buNone/>
            </a:pPr>
            <a:r>
              <a:rPr lang="en-US" dirty="0">
                <a:solidFill>
                  <a:schemeClr val="tx2"/>
                </a:solidFill>
              </a:rPr>
              <a:t>Digital Monitoring Products</a:t>
            </a:r>
          </a:p>
          <a:p>
            <a:r>
              <a:rPr lang="en-US" altLang="en-US" dirty="0"/>
              <a:t>An American family owned business since 1975 </a:t>
            </a:r>
          </a:p>
          <a:p>
            <a:r>
              <a:rPr lang="en-US" altLang="en-US" dirty="0"/>
              <a:t>Quality products and services</a:t>
            </a:r>
          </a:p>
          <a:p>
            <a:r>
              <a:rPr lang="en-US" altLang="en-US" dirty="0"/>
              <a:t>Leading edge of innovation </a:t>
            </a:r>
          </a:p>
          <a:p>
            <a:r>
              <a:rPr lang="en-US" altLang="en-US" dirty="0"/>
              <a:t>Factory-direct supplier to </a:t>
            </a:r>
            <a:br>
              <a:rPr lang="en-US" altLang="en-US" dirty="0"/>
            </a:br>
            <a:r>
              <a:rPr lang="en-US" altLang="en-US" dirty="0"/>
              <a:t>professional dealers</a:t>
            </a:r>
          </a:p>
          <a:p>
            <a:r>
              <a:rPr lang="en-US" altLang="en-US" dirty="0"/>
              <a:t>Excellent support for our partners</a:t>
            </a:r>
          </a:p>
        </p:txBody>
      </p:sp>
      <p:sp>
        <p:nvSpPr>
          <p:cNvPr id="2" name="Title 1"/>
          <p:cNvSpPr>
            <a:spLocks noGrp="1"/>
          </p:cNvSpPr>
          <p:nvPr>
            <p:ph type="title"/>
          </p:nvPr>
        </p:nvSpPr>
        <p:spPr>
          <a:xfrm>
            <a:off x="469218" y="346990"/>
            <a:ext cx="11253564" cy="548437"/>
          </a:xfrm>
        </p:spPr>
        <p:txBody>
          <a:bodyPr/>
          <a:lstStyle/>
          <a:p>
            <a:r>
              <a:rPr lang="en-US"/>
              <a:t>BACKGROUND</a:t>
            </a:r>
            <a:endParaRPr lang="en-US" dirty="0"/>
          </a:p>
        </p:txBody>
      </p:sp>
      <p:pic>
        <p:nvPicPr>
          <p:cNvPr id="17" name="Picture 4" descr="slide 30">
            <a:extLst>
              <a:ext uri="{FF2B5EF4-FFF2-40B4-BE49-F238E27FC236}">
                <a16:creationId xmlns:a16="http://schemas.microsoft.com/office/drawing/2014/main" id="{DB341A9A-951B-3948-AB88-0EA47BF1D5C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608648" y="895427"/>
            <a:ext cx="4694789" cy="4381500"/>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18" name="Text Box 5">
            <a:extLst>
              <a:ext uri="{FF2B5EF4-FFF2-40B4-BE49-F238E27FC236}">
                <a16:creationId xmlns:a16="http://schemas.microsoft.com/office/drawing/2014/main" id="{7006EE78-1EA9-9940-95EF-5B808B944536}"/>
              </a:ext>
            </a:extLst>
          </p:cNvPr>
          <p:cNvSpPr txBox="1">
            <a:spLocks noChangeArrowheads="1"/>
          </p:cNvSpPr>
          <p:nvPr/>
        </p:nvSpPr>
        <p:spPr bwMode="auto">
          <a:xfrm>
            <a:off x="6608648" y="5300927"/>
            <a:ext cx="469478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400" dirty="0">
                <a:solidFill>
                  <a:schemeClr val="accent2"/>
                </a:solidFill>
              </a:rPr>
              <a:t>      Rick Britton          Marvin Britton          Jeff Britton</a:t>
            </a:r>
          </a:p>
        </p:txBody>
      </p:sp>
    </p:spTree>
    <p:extLst>
      <p:ext uri="{BB962C8B-B14F-4D97-AF65-F5344CB8AC3E}">
        <p14:creationId xmlns:p14="http://schemas.microsoft.com/office/powerpoint/2010/main" val="17286830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9B2730B4-DF31-0147-9A11-BA8F8BCBCAA2}"/>
              </a:ext>
            </a:extLst>
          </p:cNvPr>
          <p:cNvGraphicFramePr>
            <a:graphicFrameLocks noGrp="1"/>
          </p:cNvGraphicFramePr>
          <p:nvPr>
            <p:extLst>
              <p:ext uri="{D42A27DB-BD31-4B8C-83A1-F6EECF244321}">
                <p14:modId xmlns:p14="http://schemas.microsoft.com/office/powerpoint/2010/main" val="1749086462"/>
              </p:ext>
            </p:extLst>
          </p:nvPr>
        </p:nvGraphicFramePr>
        <p:xfrm>
          <a:off x="1740313" y="1478244"/>
          <a:ext cx="8727648" cy="1682104"/>
        </p:xfrm>
        <a:graphic>
          <a:graphicData uri="http://schemas.openxmlformats.org/drawingml/2006/table">
            <a:tbl>
              <a:tblPr firstRow="1" bandRow="1">
                <a:tableStyleId>{5940675A-B579-460E-94D1-54222C63F5DA}</a:tableStyleId>
              </a:tblPr>
              <a:tblGrid>
                <a:gridCol w="2159207">
                  <a:extLst>
                    <a:ext uri="{9D8B030D-6E8A-4147-A177-3AD203B41FA5}">
                      <a16:colId xmlns:a16="http://schemas.microsoft.com/office/drawing/2014/main" val="20000"/>
                    </a:ext>
                  </a:extLst>
                </a:gridCol>
                <a:gridCol w="2015239">
                  <a:extLst>
                    <a:ext uri="{9D8B030D-6E8A-4147-A177-3AD203B41FA5}">
                      <a16:colId xmlns:a16="http://schemas.microsoft.com/office/drawing/2014/main" val="20001"/>
                    </a:ext>
                  </a:extLst>
                </a:gridCol>
                <a:gridCol w="2276601">
                  <a:extLst>
                    <a:ext uri="{9D8B030D-6E8A-4147-A177-3AD203B41FA5}">
                      <a16:colId xmlns:a16="http://schemas.microsoft.com/office/drawing/2014/main" val="20002"/>
                    </a:ext>
                  </a:extLst>
                </a:gridCol>
                <a:gridCol w="2276601">
                  <a:extLst>
                    <a:ext uri="{9D8B030D-6E8A-4147-A177-3AD203B41FA5}">
                      <a16:colId xmlns:a16="http://schemas.microsoft.com/office/drawing/2014/main" val="328648049"/>
                    </a:ext>
                  </a:extLst>
                </a:gridCol>
              </a:tblGrid>
              <a:tr h="1682104">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0" name="Table 19">
            <a:extLst>
              <a:ext uri="{FF2B5EF4-FFF2-40B4-BE49-F238E27FC236}">
                <a16:creationId xmlns:a16="http://schemas.microsoft.com/office/drawing/2014/main" id="{4ED93F2B-89A0-DD4B-83ED-B3A663FEE4D0}"/>
              </a:ext>
            </a:extLst>
          </p:cNvPr>
          <p:cNvGraphicFramePr>
            <a:graphicFrameLocks noGrp="1"/>
          </p:cNvGraphicFramePr>
          <p:nvPr>
            <p:extLst>
              <p:ext uri="{D42A27DB-BD31-4B8C-83A1-F6EECF244321}">
                <p14:modId xmlns:p14="http://schemas.microsoft.com/office/powerpoint/2010/main" val="2443223071"/>
              </p:ext>
            </p:extLst>
          </p:nvPr>
        </p:nvGraphicFramePr>
        <p:xfrm>
          <a:off x="2672389" y="3639797"/>
          <a:ext cx="6863496" cy="1682104"/>
        </p:xfrm>
        <a:graphic>
          <a:graphicData uri="http://schemas.openxmlformats.org/drawingml/2006/table">
            <a:tbl>
              <a:tblPr firstRow="1" bandRow="1">
                <a:tableStyleId>{5940675A-B579-460E-94D1-54222C63F5DA}</a:tableStyleId>
              </a:tblPr>
              <a:tblGrid>
                <a:gridCol w="1872110">
                  <a:extLst>
                    <a:ext uri="{9D8B030D-6E8A-4147-A177-3AD203B41FA5}">
                      <a16:colId xmlns:a16="http://schemas.microsoft.com/office/drawing/2014/main" val="20000"/>
                    </a:ext>
                  </a:extLst>
                </a:gridCol>
                <a:gridCol w="1959428">
                  <a:extLst>
                    <a:ext uri="{9D8B030D-6E8A-4147-A177-3AD203B41FA5}">
                      <a16:colId xmlns:a16="http://schemas.microsoft.com/office/drawing/2014/main" val="20001"/>
                    </a:ext>
                  </a:extLst>
                </a:gridCol>
                <a:gridCol w="3031958">
                  <a:extLst>
                    <a:ext uri="{9D8B030D-6E8A-4147-A177-3AD203B41FA5}">
                      <a16:colId xmlns:a16="http://schemas.microsoft.com/office/drawing/2014/main" val="20002"/>
                    </a:ext>
                  </a:extLst>
                </a:gridCol>
              </a:tblGrid>
              <a:tr h="1682104">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 name="Title 5"/>
          <p:cNvSpPr>
            <a:spLocks noGrp="1"/>
          </p:cNvSpPr>
          <p:nvPr>
            <p:ph type="title"/>
          </p:nvPr>
        </p:nvSpPr>
        <p:spPr/>
        <p:txBody>
          <a:bodyPr/>
          <a:lstStyle/>
          <a:p>
            <a:pPr>
              <a:defRPr/>
            </a:pPr>
            <a:r>
              <a:rPr lang="en-US" dirty="0"/>
              <a:t>ZONE EXPANSION – HARDWIRE</a:t>
            </a:r>
            <a:endParaRPr lang="en-US" spc="-50" dirty="0"/>
          </a:p>
        </p:txBody>
      </p:sp>
      <p:sp>
        <p:nvSpPr>
          <p:cNvPr id="4" name="Action Button: Custom 3">
            <a:hlinkClick r:id="" action="ppaction://noaction" highlightClick="1"/>
          </p:cNvPr>
          <p:cNvSpPr/>
          <p:nvPr/>
        </p:nvSpPr>
        <p:spPr>
          <a:xfrm>
            <a:off x="8201576" y="4693065"/>
            <a:ext cx="1111250" cy="625475"/>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dirty="0"/>
          </a:p>
        </p:txBody>
      </p:sp>
      <p:sp>
        <p:nvSpPr>
          <p:cNvPr id="5" name="Text Placeholder 6"/>
          <p:cNvSpPr txBox="1">
            <a:spLocks/>
          </p:cNvSpPr>
          <p:nvPr/>
        </p:nvSpPr>
        <p:spPr>
          <a:xfrm>
            <a:off x="1953290" y="3163709"/>
            <a:ext cx="1725414"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708</a:t>
            </a:r>
          </a:p>
        </p:txBody>
      </p:sp>
      <p:sp>
        <p:nvSpPr>
          <p:cNvPr id="10" name="Text Placeholder 6"/>
          <p:cNvSpPr txBox="1">
            <a:spLocks/>
          </p:cNvSpPr>
          <p:nvPr/>
        </p:nvSpPr>
        <p:spPr>
          <a:xfrm>
            <a:off x="4193787" y="3163709"/>
            <a:ext cx="1471895"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710</a:t>
            </a:r>
          </a:p>
        </p:txBody>
      </p:sp>
      <p:sp>
        <p:nvSpPr>
          <p:cNvPr id="12" name="Text Placeholder 6"/>
          <p:cNvSpPr txBox="1">
            <a:spLocks/>
          </p:cNvSpPr>
          <p:nvPr/>
        </p:nvSpPr>
        <p:spPr>
          <a:xfrm>
            <a:off x="6180765" y="3172455"/>
            <a:ext cx="1533925"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711</a:t>
            </a:r>
          </a:p>
        </p:txBody>
      </p:sp>
      <p:pic>
        <p:nvPicPr>
          <p:cNvPr id="13" name="Picture 19" descr="712-8_LOwkg.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67842" y="4059430"/>
            <a:ext cx="15113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6"/>
          <p:cNvSpPr txBox="1">
            <a:spLocks/>
          </p:cNvSpPr>
          <p:nvPr/>
        </p:nvSpPr>
        <p:spPr>
          <a:xfrm>
            <a:off x="2672389" y="5407965"/>
            <a:ext cx="1810232"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712-8</a:t>
            </a:r>
          </a:p>
        </p:txBody>
      </p:sp>
      <p:pic>
        <p:nvPicPr>
          <p:cNvPr id="15" name="Picture 1" descr="714.png"/>
          <p:cNvPicPr>
            <a:picLocks noChangeAspect="1"/>
          </p:cNvPicPr>
          <p:nvPr/>
        </p:nvPicPr>
        <p:blipFill rotWithShape="1">
          <a:blip r:embed="rId4" cstate="screen">
            <a:extLst>
              <a:ext uri="{28A0092B-C50C-407E-A947-70E740481C1C}">
                <a14:useLocalDpi xmlns:a14="http://schemas.microsoft.com/office/drawing/2010/main"/>
              </a:ext>
            </a:extLst>
          </a:blip>
          <a:srcRect l="15905" t="14482" r="18319" b="15102"/>
          <a:stretch/>
        </p:blipFill>
        <p:spPr bwMode="auto">
          <a:xfrm>
            <a:off x="4668066" y="3790017"/>
            <a:ext cx="1720851" cy="13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6"/>
          <p:cNvSpPr txBox="1">
            <a:spLocks/>
          </p:cNvSpPr>
          <p:nvPr/>
        </p:nvSpPr>
        <p:spPr>
          <a:xfrm>
            <a:off x="4571999" y="5407965"/>
            <a:ext cx="1883802"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714</a:t>
            </a:r>
          </a:p>
        </p:txBody>
      </p:sp>
      <p:pic>
        <p:nvPicPr>
          <p:cNvPr id="17" name="Picture 2" descr="714_8.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1797" y="3890905"/>
            <a:ext cx="2623332" cy="128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6"/>
          <p:cNvSpPr txBox="1">
            <a:spLocks/>
          </p:cNvSpPr>
          <p:nvPr/>
        </p:nvSpPr>
        <p:spPr>
          <a:xfrm>
            <a:off x="6545178" y="5407965"/>
            <a:ext cx="2935705"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714-8</a:t>
            </a:r>
          </a:p>
        </p:txBody>
      </p:sp>
      <p:pic>
        <p:nvPicPr>
          <p:cNvPr id="2"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49057" y="1482026"/>
            <a:ext cx="2170473" cy="1638651"/>
          </a:xfrm>
          <a:prstGeom prst="rect">
            <a:avLst/>
          </a:prstGeom>
        </p:spPr>
      </p:pic>
      <p:pic>
        <p:nvPicPr>
          <p:cNvPr id="9" name="Picture 8">
            <a:extLst>
              <a:ext uri="{FF2B5EF4-FFF2-40B4-BE49-F238E27FC236}">
                <a16:creationId xmlns:a16="http://schemas.microsoft.com/office/drawing/2014/main" id="{3C7E1088-C27E-2549-BB69-BB3BAC6C83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41602" y="1520185"/>
            <a:ext cx="2348791" cy="1565294"/>
          </a:xfrm>
          <a:prstGeom prst="rect">
            <a:avLst/>
          </a:prstGeom>
        </p:spPr>
      </p:pic>
      <p:pic>
        <p:nvPicPr>
          <p:cNvPr id="21" name="Picture 20">
            <a:extLst>
              <a:ext uri="{FF2B5EF4-FFF2-40B4-BE49-F238E27FC236}">
                <a16:creationId xmlns:a16="http://schemas.microsoft.com/office/drawing/2014/main" id="{53AA821F-BB5C-A743-BD02-2DC181C000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63469" y="1509888"/>
            <a:ext cx="2332531" cy="1553890"/>
          </a:xfrm>
          <a:prstGeom prst="rect">
            <a:avLst/>
          </a:prstGeom>
        </p:spPr>
      </p:pic>
      <p:sp>
        <p:nvSpPr>
          <p:cNvPr id="22" name="Text Placeholder 6">
            <a:extLst>
              <a:ext uri="{FF2B5EF4-FFF2-40B4-BE49-F238E27FC236}">
                <a16:creationId xmlns:a16="http://schemas.microsoft.com/office/drawing/2014/main" id="{8926C343-AF57-2148-A10C-83BEAF5A11FB}"/>
              </a:ext>
            </a:extLst>
          </p:cNvPr>
          <p:cNvSpPr txBox="1">
            <a:spLocks/>
          </p:cNvSpPr>
          <p:nvPr/>
        </p:nvSpPr>
        <p:spPr>
          <a:xfrm>
            <a:off x="8545863" y="3172455"/>
            <a:ext cx="1533925"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711S</a:t>
            </a:r>
          </a:p>
        </p:txBody>
      </p:sp>
      <p:pic>
        <p:nvPicPr>
          <p:cNvPr id="8" name="Picture 7">
            <a:extLst>
              <a:ext uri="{FF2B5EF4-FFF2-40B4-BE49-F238E27FC236}">
                <a16:creationId xmlns:a16="http://schemas.microsoft.com/office/drawing/2014/main" id="{7C567579-BD95-9D4D-B432-FEB52E6BBE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09120" y="1630416"/>
            <a:ext cx="1969251" cy="1312834"/>
          </a:xfrm>
          <a:prstGeom prst="rect">
            <a:avLst/>
          </a:prstGeom>
        </p:spPr>
      </p:pic>
    </p:spTree>
    <p:extLst>
      <p:ext uri="{BB962C8B-B14F-4D97-AF65-F5344CB8AC3E}">
        <p14:creationId xmlns:p14="http://schemas.microsoft.com/office/powerpoint/2010/main" val="16659805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A94DE7E9-B313-DF40-B78A-302BD338A2C9}"/>
              </a:ext>
            </a:extLst>
          </p:cNvPr>
          <p:cNvGraphicFramePr>
            <a:graphicFrameLocks noGrp="1"/>
          </p:cNvGraphicFramePr>
          <p:nvPr>
            <p:extLst>
              <p:ext uri="{D42A27DB-BD31-4B8C-83A1-F6EECF244321}">
                <p14:modId xmlns:p14="http://schemas.microsoft.com/office/powerpoint/2010/main" val="1443833008"/>
              </p:ext>
            </p:extLst>
          </p:nvPr>
        </p:nvGraphicFramePr>
        <p:xfrm>
          <a:off x="2060264" y="1380837"/>
          <a:ext cx="8071472" cy="1682104"/>
        </p:xfrm>
        <a:graphic>
          <a:graphicData uri="http://schemas.openxmlformats.org/drawingml/2006/table">
            <a:tbl>
              <a:tblPr firstRow="1" bandRow="1">
                <a:tableStyleId>{5940675A-B579-460E-94D1-54222C63F5DA}</a:tableStyleId>
              </a:tblPr>
              <a:tblGrid>
                <a:gridCol w="3107586">
                  <a:extLst>
                    <a:ext uri="{9D8B030D-6E8A-4147-A177-3AD203B41FA5}">
                      <a16:colId xmlns:a16="http://schemas.microsoft.com/office/drawing/2014/main" val="20000"/>
                    </a:ext>
                  </a:extLst>
                </a:gridCol>
                <a:gridCol w="1883802">
                  <a:extLst>
                    <a:ext uri="{9D8B030D-6E8A-4147-A177-3AD203B41FA5}">
                      <a16:colId xmlns:a16="http://schemas.microsoft.com/office/drawing/2014/main" val="20001"/>
                    </a:ext>
                  </a:extLst>
                </a:gridCol>
                <a:gridCol w="3080084">
                  <a:extLst>
                    <a:ext uri="{9D8B030D-6E8A-4147-A177-3AD203B41FA5}">
                      <a16:colId xmlns:a16="http://schemas.microsoft.com/office/drawing/2014/main" val="20002"/>
                    </a:ext>
                  </a:extLst>
                </a:gridCol>
              </a:tblGrid>
              <a:tr h="1682104">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4" name="Table 13">
            <a:extLst>
              <a:ext uri="{FF2B5EF4-FFF2-40B4-BE49-F238E27FC236}">
                <a16:creationId xmlns:a16="http://schemas.microsoft.com/office/drawing/2014/main" id="{35F0C254-985D-A947-9FA2-533B9AC7A5AD}"/>
              </a:ext>
            </a:extLst>
          </p:cNvPr>
          <p:cNvGraphicFramePr>
            <a:graphicFrameLocks noGrp="1"/>
          </p:cNvGraphicFramePr>
          <p:nvPr>
            <p:extLst>
              <p:ext uri="{D42A27DB-BD31-4B8C-83A1-F6EECF244321}">
                <p14:modId xmlns:p14="http://schemas.microsoft.com/office/powerpoint/2010/main" val="692244373"/>
              </p:ext>
            </p:extLst>
          </p:nvPr>
        </p:nvGraphicFramePr>
        <p:xfrm>
          <a:off x="3798657" y="3639797"/>
          <a:ext cx="4594685" cy="1682104"/>
        </p:xfrm>
        <a:graphic>
          <a:graphicData uri="http://schemas.openxmlformats.org/drawingml/2006/table">
            <a:tbl>
              <a:tblPr firstRow="1" bandRow="1">
                <a:tableStyleId>{5940675A-B579-460E-94D1-54222C63F5DA}</a:tableStyleId>
              </a:tblPr>
              <a:tblGrid>
                <a:gridCol w="2511503">
                  <a:extLst>
                    <a:ext uri="{9D8B030D-6E8A-4147-A177-3AD203B41FA5}">
                      <a16:colId xmlns:a16="http://schemas.microsoft.com/office/drawing/2014/main" val="20001"/>
                    </a:ext>
                  </a:extLst>
                </a:gridCol>
                <a:gridCol w="2083182">
                  <a:extLst>
                    <a:ext uri="{9D8B030D-6E8A-4147-A177-3AD203B41FA5}">
                      <a16:colId xmlns:a16="http://schemas.microsoft.com/office/drawing/2014/main" val="20002"/>
                    </a:ext>
                  </a:extLst>
                </a:gridCol>
              </a:tblGrid>
              <a:tr h="1682104">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 name="Title 5"/>
          <p:cNvSpPr>
            <a:spLocks noGrp="1"/>
          </p:cNvSpPr>
          <p:nvPr>
            <p:ph type="title"/>
          </p:nvPr>
        </p:nvSpPr>
        <p:spPr/>
        <p:txBody>
          <a:bodyPr/>
          <a:lstStyle/>
          <a:p>
            <a:pPr>
              <a:defRPr/>
            </a:pPr>
            <a:r>
              <a:rPr lang="en-US" dirty="0"/>
              <a:t>ZONE EXPANSION – HARDWIRE</a:t>
            </a:r>
            <a:endParaRPr lang="en-US" spc="-50" dirty="0"/>
          </a:p>
        </p:txBody>
      </p:sp>
      <p:sp>
        <p:nvSpPr>
          <p:cNvPr id="20" name="Text Placeholder 6"/>
          <p:cNvSpPr txBox="1">
            <a:spLocks/>
          </p:cNvSpPr>
          <p:nvPr/>
        </p:nvSpPr>
        <p:spPr bwMode="auto">
          <a:xfrm>
            <a:off x="2060264" y="3143482"/>
            <a:ext cx="308696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spcBef>
                <a:spcPct val="20000"/>
              </a:spcBef>
            </a:pPr>
            <a:r>
              <a:rPr lang="en-US" altLang="en-US" sz="1200" dirty="0">
                <a:solidFill>
                  <a:schemeClr val="accent2"/>
                </a:solidFill>
                <a:latin typeface="Arial" charset="0"/>
                <a:ea typeface="Arial" charset="0"/>
                <a:cs typeface="Arial" charset="0"/>
              </a:rPr>
              <a:t>714-16</a:t>
            </a:r>
          </a:p>
        </p:txBody>
      </p:sp>
      <p:pic>
        <p:nvPicPr>
          <p:cNvPr id="21"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9675" y="1547201"/>
            <a:ext cx="2735262"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p:cNvPicPr>
            <a:picLocks noChangeAspect="1"/>
          </p:cNvPicPr>
          <p:nvPr/>
        </p:nvPicPr>
        <p:blipFill rotWithShape="1">
          <a:blip r:embed="rId4" cstate="screen">
            <a:extLst>
              <a:ext uri="{28A0092B-C50C-407E-A947-70E740481C1C}">
                <a14:useLocalDpi xmlns:a14="http://schemas.microsoft.com/office/drawing/2010/main"/>
              </a:ext>
            </a:extLst>
          </a:blip>
          <a:srcRect l="12780" t="12416" r="16260" b="9918"/>
          <a:stretch/>
        </p:blipFill>
        <p:spPr bwMode="auto">
          <a:xfrm>
            <a:off x="5315407" y="1642876"/>
            <a:ext cx="1533166" cy="125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Placeholder 6"/>
          <p:cNvSpPr txBox="1">
            <a:spLocks/>
          </p:cNvSpPr>
          <p:nvPr/>
        </p:nvSpPr>
        <p:spPr>
          <a:xfrm>
            <a:off x="5147224" y="3143482"/>
            <a:ext cx="1880854"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715</a:t>
            </a:r>
          </a:p>
        </p:txBody>
      </p:sp>
      <p:pic>
        <p:nvPicPr>
          <p:cNvPr id="24" name="Picture 17"/>
          <p:cNvPicPr>
            <a:picLocks noChangeAspect="1"/>
          </p:cNvPicPr>
          <p:nvPr/>
        </p:nvPicPr>
        <p:blipFill rotWithShape="1">
          <a:blip r:embed="rId5" cstate="screen">
            <a:extLst>
              <a:ext uri="{28A0092B-C50C-407E-A947-70E740481C1C}">
                <a14:useLocalDpi xmlns:a14="http://schemas.microsoft.com/office/drawing/2010/main"/>
              </a:ext>
            </a:extLst>
          </a:blip>
          <a:srcRect l="3473" r="1970"/>
          <a:stretch/>
        </p:blipFill>
        <p:spPr bwMode="auto">
          <a:xfrm>
            <a:off x="7199044" y="1541260"/>
            <a:ext cx="2746996"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6"/>
          <p:cNvSpPr txBox="1">
            <a:spLocks/>
          </p:cNvSpPr>
          <p:nvPr/>
        </p:nvSpPr>
        <p:spPr>
          <a:xfrm>
            <a:off x="7028078" y="3143482"/>
            <a:ext cx="3086960"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715-8</a:t>
            </a:r>
          </a:p>
        </p:txBody>
      </p:sp>
      <p:sp>
        <p:nvSpPr>
          <p:cNvPr id="26" name="Text Placeholder 6"/>
          <p:cNvSpPr txBox="1">
            <a:spLocks/>
          </p:cNvSpPr>
          <p:nvPr/>
        </p:nvSpPr>
        <p:spPr>
          <a:xfrm>
            <a:off x="3798657" y="5411436"/>
            <a:ext cx="2490877"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716</a:t>
            </a:r>
          </a:p>
        </p:txBody>
      </p:sp>
      <p:sp>
        <p:nvSpPr>
          <p:cNvPr id="28" name="Text Placeholder 6"/>
          <p:cNvSpPr txBox="1">
            <a:spLocks/>
          </p:cNvSpPr>
          <p:nvPr/>
        </p:nvSpPr>
        <p:spPr>
          <a:xfrm>
            <a:off x="6289534" y="5411435"/>
            <a:ext cx="2103808"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717</a:t>
            </a:r>
          </a:p>
        </p:txBody>
      </p:sp>
      <p:pic>
        <p:nvPicPr>
          <p:cNvPr id="29" name="Picture 1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918941" y="3991217"/>
            <a:ext cx="2176462"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64E52D6-6679-D74A-9ACA-6939E41FBD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5520" y="3856904"/>
            <a:ext cx="1871835" cy="1247890"/>
          </a:xfrm>
          <a:prstGeom prst="rect">
            <a:avLst/>
          </a:prstGeom>
        </p:spPr>
      </p:pic>
    </p:spTree>
    <p:extLst>
      <p:ext uri="{BB962C8B-B14F-4D97-AF65-F5344CB8AC3E}">
        <p14:creationId xmlns:p14="http://schemas.microsoft.com/office/powerpoint/2010/main" val="1254294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5A68402-BD02-CD49-92A6-660D9F427623}"/>
              </a:ext>
            </a:extLst>
          </p:cNvPr>
          <p:cNvGrpSpPr/>
          <p:nvPr/>
        </p:nvGrpSpPr>
        <p:grpSpPr>
          <a:xfrm>
            <a:off x="2971270" y="528554"/>
            <a:ext cx="6249460" cy="5114796"/>
            <a:chOff x="2971270" y="528554"/>
            <a:chExt cx="6249460" cy="5114796"/>
          </a:xfrm>
        </p:grpSpPr>
        <p:pic>
          <p:nvPicPr>
            <p:cNvPr id="13" name="Picture 12">
              <a:extLst>
                <a:ext uri="{FF2B5EF4-FFF2-40B4-BE49-F238E27FC236}">
                  <a16:creationId xmlns:a16="http://schemas.microsoft.com/office/drawing/2014/main" id="{B11AB380-0767-FA49-8FA5-68FC0FF211F8}"/>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541256" y="528554"/>
              <a:ext cx="1185246" cy="882043"/>
            </a:xfrm>
            <a:prstGeom prst="rect">
              <a:avLst/>
            </a:prstGeom>
          </p:spPr>
        </p:pic>
        <p:pic>
          <p:nvPicPr>
            <p:cNvPr id="14" name="Picture 13">
              <a:extLst>
                <a:ext uri="{FF2B5EF4-FFF2-40B4-BE49-F238E27FC236}">
                  <a16:creationId xmlns:a16="http://schemas.microsoft.com/office/drawing/2014/main" id="{104CA490-CAF3-3747-9F69-E654D0EF2FC0}"/>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8035484" y="1776763"/>
              <a:ext cx="1185246" cy="882043"/>
            </a:xfrm>
            <a:prstGeom prst="rect">
              <a:avLst/>
            </a:prstGeom>
          </p:spPr>
        </p:pic>
        <p:pic>
          <p:nvPicPr>
            <p:cNvPr id="15" name="Picture 14">
              <a:extLst>
                <a:ext uri="{FF2B5EF4-FFF2-40B4-BE49-F238E27FC236}">
                  <a16:creationId xmlns:a16="http://schemas.microsoft.com/office/drawing/2014/main" id="{B957DA72-E6DD-3B45-A679-3D03DF0EACC8}"/>
                </a:ext>
              </a:extLst>
            </p:cNvPr>
            <p:cNvPicPr>
              <a:picLocks noChangeAspect="1"/>
            </p:cNvPicPr>
            <p:nvPr/>
          </p:nvPicPr>
          <p:blipFill>
            <a:blip r:embed="rId4" cstate="screen">
              <a:alphaModFix amt="35000"/>
              <a:extLst>
                <a:ext uri="{28A0092B-C50C-407E-A947-70E740481C1C}">
                  <a14:useLocalDpi xmlns:a14="http://schemas.microsoft.com/office/drawing/2010/main"/>
                </a:ext>
              </a:extLst>
            </a:blip>
            <a:stretch>
              <a:fillRect/>
            </a:stretch>
          </p:blipFill>
          <p:spPr>
            <a:xfrm>
              <a:off x="6541256" y="4761307"/>
              <a:ext cx="1185246" cy="882043"/>
            </a:xfrm>
            <a:prstGeom prst="rect">
              <a:avLst/>
            </a:prstGeom>
          </p:spPr>
        </p:pic>
        <p:pic>
          <p:nvPicPr>
            <p:cNvPr id="16" name="Picture 15">
              <a:extLst>
                <a:ext uri="{FF2B5EF4-FFF2-40B4-BE49-F238E27FC236}">
                  <a16:creationId xmlns:a16="http://schemas.microsoft.com/office/drawing/2014/main" id="{E76D7828-8005-6546-A854-0AA53F64496B}"/>
                </a:ext>
              </a:extLst>
            </p:cNvPr>
            <p:cNvPicPr>
              <a:picLocks noChangeAspect="1"/>
            </p:cNvPicPr>
            <p:nvPr/>
          </p:nvPicPr>
          <p:blipFill>
            <a:blip r:embed="rId5" cstate="screen">
              <a:alphaModFix amt="35000"/>
              <a:extLst>
                <a:ext uri="{28A0092B-C50C-407E-A947-70E740481C1C}">
                  <a14:useLocalDpi xmlns:a14="http://schemas.microsoft.com/office/drawing/2010/main"/>
                </a:ext>
              </a:extLst>
            </a:blip>
            <a:stretch>
              <a:fillRect/>
            </a:stretch>
          </p:blipFill>
          <p:spPr>
            <a:xfrm>
              <a:off x="2971270" y="3390029"/>
              <a:ext cx="1185246" cy="882043"/>
            </a:xfrm>
            <a:prstGeom prst="rect">
              <a:avLst/>
            </a:prstGeom>
          </p:spPr>
        </p:pic>
        <p:pic>
          <p:nvPicPr>
            <p:cNvPr id="18" name="Picture 17">
              <a:extLst>
                <a:ext uri="{FF2B5EF4-FFF2-40B4-BE49-F238E27FC236}">
                  <a16:creationId xmlns:a16="http://schemas.microsoft.com/office/drawing/2014/main" id="{973CEE62-5E68-6341-992A-BCD10C61B152}"/>
                </a:ext>
              </a:extLst>
            </p:cNvPr>
            <p:cNvPicPr>
              <a:picLocks noChangeAspect="1"/>
            </p:cNvPicPr>
            <p:nvPr/>
          </p:nvPicPr>
          <p:blipFill>
            <a:blip r:embed="rId6" cstate="screen">
              <a:alphaModFix amt="35000"/>
              <a:extLst>
                <a:ext uri="{28A0092B-C50C-407E-A947-70E740481C1C}">
                  <a14:useLocalDpi xmlns:a14="http://schemas.microsoft.com/office/drawing/2010/main"/>
                </a:ext>
              </a:extLst>
            </a:blip>
            <a:stretch>
              <a:fillRect/>
            </a:stretch>
          </p:blipFill>
          <p:spPr>
            <a:xfrm>
              <a:off x="2971270" y="1776763"/>
              <a:ext cx="1185246" cy="882043"/>
            </a:xfrm>
            <a:prstGeom prst="rect">
              <a:avLst/>
            </a:prstGeom>
          </p:spPr>
        </p:pic>
        <p:pic>
          <p:nvPicPr>
            <p:cNvPr id="26" name="Picture 25">
              <a:extLst>
                <a:ext uri="{FF2B5EF4-FFF2-40B4-BE49-F238E27FC236}">
                  <a16:creationId xmlns:a16="http://schemas.microsoft.com/office/drawing/2014/main" id="{AD1E1474-FC6F-5C45-9FFF-8474014DF4A5}"/>
                </a:ext>
              </a:extLst>
            </p:cNvPr>
            <p:cNvPicPr>
              <a:picLocks noChangeAspect="1"/>
            </p:cNvPicPr>
            <p:nvPr/>
          </p:nvPicPr>
          <p:blipFill>
            <a:blip r:embed="rId7" cstate="screen">
              <a:alphaModFix amt="35000"/>
              <a:extLst>
                <a:ext uri="{28A0092B-C50C-407E-A947-70E740481C1C}">
                  <a14:useLocalDpi xmlns:a14="http://schemas.microsoft.com/office/drawing/2010/main"/>
                </a:ext>
              </a:extLst>
            </a:blip>
            <a:stretch>
              <a:fillRect/>
            </a:stretch>
          </p:blipFill>
          <p:spPr>
            <a:xfrm>
              <a:off x="4497527" y="528554"/>
              <a:ext cx="1185246" cy="882043"/>
            </a:xfrm>
            <a:prstGeom prst="rect">
              <a:avLst/>
            </a:prstGeom>
          </p:spPr>
        </p:pic>
        <p:pic>
          <p:nvPicPr>
            <p:cNvPr id="27" name="Picture 26">
              <a:extLst>
                <a:ext uri="{FF2B5EF4-FFF2-40B4-BE49-F238E27FC236}">
                  <a16:creationId xmlns:a16="http://schemas.microsoft.com/office/drawing/2014/main" id="{86322248-F3B4-5843-95D4-AEA6FAA1D8E8}"/>
                </a:ext>
              </a:extLst>
            </p:cNvPr>
            <p:cNvPicPr>
              <a:picLocks noChangeAspect="1"/>
            </p:cNvPicPr>
            <p:nvPr/>
          </p:nvPicPr>
          <p:blipFill>
            <a:blip r:embed="rId8" cstate="screen">
              <a:alphaModFix amt="35000"/>
              <a:extLst>
                <a:ext uri="{28A0092B-C50C-407E-A947-70E740481C1C}">
                  <a14:useLocalDpi xmlns:a14="http://schemas.microsoft.com/office/drawing/2010/main"/>
                </a:ext>
              </a:extLst>
            </a:blip>
            <a:stretch>
              <a:fillRect/>
            </a:stretch>
          </p:blipFill>
          <p:spPr>
            <a:xfrm>
              <a:off x="8035484" y="3390029"/>
              <a:ext cx="1185246" cy="882043"/>
            </a:xfrm>
            <a:prstGeom prst="rect">
              <a:avLst/>
            </a:prstGeom>
          </p:spPr>
        </p:pic>
        <p:pic>
          <p:nvPicPr>
            <p:cNvPr id="28" name="Picture 27">
              <a:extLst>
                <a:ext uri="{FF2B5EF4-FFF2-40B4-BE49-F238E27FC236}">
                  <a16:creationId xmlns:a16="http://schemas.microsoft.com/office/drawing/2014/main" id="{2F80163D-D60A-324C-9C5C-0FD7D630BB90}"/>
                </a:ext>
              </a:extLst>
            </p:cNvPr>
            <p:cNvPicPr>
              <a:picLocks noChangeAspect="1"/>
            </p:cNvPicPr>
            <p:nvPr/>
          </p:nvPicPr>
          <p:blipFill>
            <a:blip r:embed="rId9" cstate="screen">
              <a:alphaModFix/>
              <a:extLst>
                <a:ext uri="{28A0092B-C50C-407E-A947-70E740481C1C}">
                  <a14:useLocalDpi xmlns:a14="http://schemas.microsoft.com/office/drawing/2010/main"/>
                </a:ext>
              </a:extLst>
            </a:blip>
            <a:stretch>
              <a:fillRect/>
            </a:stretch>
          </p:blipFill>
          <p:spPr>
            <a:xfrm>
              <a:off x="4497527" y="4761307"/>
              <a:ext cx="1185246" cy="882043"/>
            </a:xfrm>
            <a:prstGeom prst="rect">
              <a:avLst/>
            </a:prstGeom>
          </p:spPr>
        </p:pic>
        <p:pic>
          <p:nvPicPr>
            <p:cNvPr id="29" name="Picture 28">
              <a:extLst>
                <a:ext uri="{FF2B5EF4-FFF2-40B4-BE49-F238E27FC236}">
                  <a16:creationId xmlns:a16="http://schemas.microsoft.com/office/drawing/2014/main" id="{700BACAA-B3E7-3E41-AF73-D9FB61BABFD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41361" y="1476066"/>
              <a:ext cx="3716787" cy="3212589"/>
            </a:xfrm>
            <a:prstGeom prst="rect">
              <a:avLst/>
            </a:prstGeom>
          </p:spPr>
        </p:pic>
      </p:grpSp>
    </p:spTree>
    <p:extLst>
      <p:ext uri="{BB962C8B-B14F-4D97-AF65-F5344CB8AC3E}">
        <p14:creationId xmlns:p14="http://schemas.microsoft.com/office/powerpoint/2010/main" val="2127530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D05DA8-8DA3-BB41-BF60-FF032CD064C2}"/>
              </a:ext>
            </a:extLst>
          </p:cNvPr>
          <p:cNvSpPr>
            <a:spLocks noGrp="1"/>
          </p:cNvSpPr>
          <p:nvPr>
            <p:ph type="body" sz="quarter" idx="10"/>
          </p:nvPr>
        </p:nvSpPr>
        <p:spPr/>
        <p:txBody>
          <a:bodyPr/>
          <a:lstStyle/>
          <a:p>
            <a:r>
              <a:rPr lang="en-US" altLang="en-US" dirty="0"/>
              <a:t>Commercial grade wireless</a:t>
            </a:r>
          </a:p>
          <a:p>
            <a:r>
              <a:rPr lang="en-US" altLang="en-US" dirty="0"/>
              <a:t>Extreme 1.7 mile range*</a:t>
            </a:r>
          </a:p>
          <a:p>
            <a:r>
              <a:rPr lang="en-US" altLang="en-US" dirty="0"/>
              <a:t>Disarm/disable technology</a:t>
            </a:r>
          </a:p>
          <a:p>
            <a:r>
              <a:rPr lang="en-US" altLang="en-US" dirty="0"/>
              <a:t>Configure </a:t>
            </a:r>
            <a:r>
              <a:rPr lang="en-US" altLang="en-US" dirty="0" err="1"/>
              <a:t>PIR’s</a:t>
            </a:r>
            <a:r>
              <a:rPr lang="en-US" altLang="en-US" dirty="0"/>
              <a:t> over the air</a:t>
            </a:r>
          </a:p>
          <a:p>
            <a:r>
              <a:rPr lang="en-US" altLang="en-US" dirty="0"/>
              <a:t>Diagnostics built-in panel</a:t>
            </a:r>
          </a:p>
          <a:p>
            <a:r>
              <a:rPr lang="en-US" altLang="en-US" dirty="0"/>
              <a:t>Commercial approved</a:t>
            </a:r>
          </a:p>
          <a:p>
            <a:r>
              <a:rPr lang="en-US" altLang="en-US" dirty="0"/>
              <a:t>Battery-powered wireless sirens</a:t>
            </a:r>
          </a:p>
          <a:p>
            <a:r>
              <a:rPr lang="en-US" altLang="en-US" dirty="0"/>
              <a:t>Full range of wireless devices</a:t>
            </a:r>
          </a:p>
          <a:p>
            <a:pPr marL="0" indent="0">
              <a:buNone/>
            </a:pPr>
            <a:r>
              <a:rPr lang="en-US" dirty="0"/>
              <a:t>*Open air high-power receiver</a:t>
            </a:r>
          </a:p>
        </p:txBody>
      </p:sp>
      <p:sp>
        <p:nvSpPr>
          <p:cNvPr id="6" name="Title 5"/>
          <p:cNvSpPr>
            <a:spLocks noGrp="1"/>
          </p:cNvSpPr>
          <p:nvPr>
            <p:ph type="title"/>
          </p:nvPr>
        </p:nvSpPr>
        <p:spPr>
          <a:prstGeom prst="rect">
            <a:avLst/>
          </a:prstGeom>
        </p:spPr>
        <p:txBody>
          <a:bodyPr/>
          <a:lstStyle/>
          <a:p>
            <a:pPr>
              <a:defRPr/>
            </a:pPr>
            <a:r>
              <a:rPr lang="en-US" altLang="en-US" dirty="0">
                <a:ea typeface="ＭＳ Ｐゴシック" panose="020B0600070205080204" pitchFamily="34" charset="-128"/>
              </a:rPr>
              <a:t>SPREAD SPECTRUM WIRELESS</a:t>
            </a:r>
            <a:endParaRPr lang="en-US" dirty="0"/>
          </a:p>
        </p:txBody>
      </p:sp>
      <p:pic>
        <p:nvPicPr>
          <p:cNvPr id="4" name="Picture 3">
            <a:extLst>
              <a:ext uri="{FF2B5EF4-FFF2-40B4-BE49-F238E27FC236}">
                <a16:creationId xmlns:a16="http://schemas.microsoft.com/office/drawing/2014/main" id="{F2BAA549-8E5E-DE48-9A5C-66CD225A56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1982" y="2145393"/>
            <a:ext cx="6400800" cy="2959100"/>
          </a:xfrm>
          <a:prstGeom prst="rect">
            <a:avLst/>
          </a:prstGeom>
        </p:spPr>
      </p:pic>
    </p:spTree>
    <p:extLst>
      <p:ext uri="{BB962C8B-B14F-4D97-AF65-F5344CB8AC3E}">
        <p14:creationId xmlns:p14="http://schemas.microsoft.com/office/powerpoint/2010/main" val="338980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ct val="20000"/>
              </a:spcBef>
            </a:pPr>
            <a:r>
              <a:rPr lang="en-US" altLang="en-US" dirty="0">
                <a:ea typeface="ＭＳ Ｐゴシック" panose="020B0600070205080204" pitchFamily="34" charset="-128"/>
              </a:rPr>
              <a:t>WIRELESS TECHNOLOGY – THE DIFFERENCE IS IMPORTANT</a:t>
            </a:r>
            <a:endParaRPr lang="en-US" altLang="en-US" dirty="0">
              <a:solidFill>
                <a:srgbClr val="FCC400"/>
              </a:solidFill>
              <a:latin typeface="Arial" panose="020B0604020202020204" pitchFamily="34" charset="0"/>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46737" y="1566923"/>
            <a:ext cx="7698526" cy="16840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46737" y="3367148"/>
            <a:ext cx="7698526" cy="202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323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All DMP wireless transmitters incorporate two-way communication</a:t>
            </a:r>
          </a:p>
          <a:p>
            <a:r>
              <a:rPr lang="en-US" dirty="0"/>
              <a:t>Increased battery performance and life</a:t>
            </a:r>
          </a:p>
          <a:p>
            <a:r>
              <a:rPr lang="en-US" dirty="0"/>
              <a:t>Supervision of every transmission</a:t>
            </a:r>
          </a:p>
          <a:p>
            <a:r>
              <a:rPr lang="en-US" dirty="0"/>
              <a:t>Provide gateway for intelligent wireless product design</a:t>
            </a:r>
          </a:p>
          <a:p>
            <a:r>
              <a:rPr lang="en-US" dirty="0"/>
              <a:t>Enables easy signal confirmation for installers</a:t>
            </a:r>
          </a:p>
          <a:p>
            <a:r>
              <a:rPr lang="en-US" dirty="0"/>
              <a:t>Provides quick wireless check-in at keypad for service team</a:t>
            </a:r>
          </a:p>
        </p:txBody>
      </p:sp>
      <p:sp>
        <p:nvSpPr>
          <p:cNvPr id="6" name="Title 5"/>
          <p:cNvSpPr>
            <a:spLocks noGrp="1"/>
          </p:cNvSpPr>
          <p:nvPr>
            <p:ph type="title"/>
          </p:nvPr>
        </p:nvSpPr>
        <p:spPr/>
        <p:txBody>
          <a:bodyPr/>
          <a:lstStyle/>
          <a:p>
            <a:r>
              <a:rPr lang="en-US" altLang="en-US" dirty="0"/>
              <a:t>SPREAD SPECTRUM WIRELESS</a:t>
            </a:r>
          </a:p>
        </p:txBody>
      </p:sp>
      <p:grpSp>
        <p:nvGrpSpPr>
          <p:cNvPr id="14" name="Group 13">
            <a:extLst>
              <a:ext uri="{FF2B5EF4-FFF2-40B4-BE49-F238E27FC236}">
                <a16:creationId xmlns:a16="http://schemas.microsoft.com/office/drawing/2014/main" id="{A270B616-382B-6D48-B9FE-D2649750E343}"/>
              </a:ext>
            </a:extLst>
          </p:cNvPr>
          <p:cNvGrpSpPr/>
          <p:nvPr/>
        </p:nvGrpSpPr>
        <p:grpSpPr>
          <a:xfrm>
            <a:off x="1827653" y="3897679"/>
            <a:ext cx="8124422" cy="1863041"/>
            <a:chOff x="1827653" y="3897679"/>
            <a:chExt cx="8124422" cy="1863041"/>
          </a:xfrm>
        </p:grpSpPr>
        <p:pic>
          <p:nvPicPr>
            <p:cNvPr id="8" name="Picture 7">
              <a:extLst>
                <a:ext uri="{FF2B5EF4-FFF2-40B4-BE49-F238E27FC236}">
                  <a16:creationId xmlns:a16="http://schemas.microsoft.com/office/drawing/2014/main" id="{72660243-9130-F949-99B4-1199AB3E0B47}"/>
                </a:ext>
              </a:extLst>
            </p:cNvPr>
            <p:cNvPicPr>
              <a:picLocks noChangeAspect="1"/>
            </p:cNvPicPr>
            <p:nvPr/>
          </p:nvPicPr>
          <p:blipFill>
            <a:blip r:embed="rId3"/>
            <a:stretch>
              <a:fillRect/>
            </a:stretch>
          </p:blipFill>
          <p:spPr>
            <a:xfrm>
              <a:off x="3429001" y="4350843"/>
              <a:ext cx="6523074" cy="1304615"/>
            </a:xfrm>
            <a:prstGeom prst="rect">
              <a:avLst/>
            </a:prstGeom>
          </p:spPr>
        </p:pic>
        <p:pic>
          <p:nvPicPr>
            <p:cNvPr id="11" name="Picture 10">
              <a:extLst>
                <a:ext uri="{FF2B5EF4-FFF2-40B4-BE49-F238E27FC236}">
                  <a16:creationId xmlns:a16="http://schemas.microsoft.com/office/drawing/2014/main" id="{6AC9105D-C3F0-D04C-86F2-F3A6DE7168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5169" y="3897679"/>
              <a:ext cx="1231329" cy="1847663"/>
            </a:xfrm>
            <a:prstGeom prst="rect">
              <a:avLst/>
            </a:prstGeom>
          </p:spPr>
        </p:pic>
        <p:pic>
          <p:nvPicPr>
            <p:cNvPr id="13" name="Picture 12">
              <a:extLst>
                <a:ext uri="{FF2B5EF4-FFF2-40B4-BE49-F238E27FC236}">
                  <a16:creationId xmlns:a16="http://schemas.microsoft.com/office/drawing/2014/main" id="{43FB8FF8-DCCE-C34F-9652-B8210E6C2E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7653" y="4951933"/>
              <a:ext cx="1213181" cy="808787"/>
            </a:xfrm>
            <a:prstGeom prst="rect">
              <a:avLst/>
            </a:prstGeom>
          </p:spPr>
        </p:pic>
      </p:grpSp>
    </p:spTree>
    <p:extLst>
      <p:ext uri="{BB962C8B-B14F-4D97-AF65-F5344CB8AC3E}">
        <p14:creationId xmlns:p14="http://schemas.microsoft.com/office/powerpoint/2010/main" val="380043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ea typeface="ＭＳ Ｐゴシック" panose="020B0600070205080204" pitchFamily="34" charset="-128"/>
              </a:rPr>
              <a:t>WIRELESS TECHNOLOGY – THE DIFFERENCE IS IMPORTANT</a:t>
            </a:r>
          </a:p>
        </p:txBody>
      </p:sp>
      <p:pic>
        <p:nvPicPr>
          <p:cNvPr id="5" name="Content Placeholder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80493" y="3616048"/>
            <a:ext cx="6831013"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 8"/>
          <p:cNvGraphicFramePr>
            <a:graphicFrameLocks noGrp="1"/>
          </p:cNvGraphicFramePr>
          <p:nvPr>
            <p:extLst>
              <p:ext uri="{D42A27DB-BD31-4B8C-83A1-F6EECF244321}">
                <p14:modId xmlns:p14="http://schemas.microsoft.com/office/powerpoint/2010/main" val="2637772420"/>
              </p:ext>
            </p:extLst>
          </p:nvPr>
        </p:nvGraphicFramePr>
        <p:xfrm>
          <a:off x="2965911" y="1815656"/>
          <a:ext cx="6260176" cy="1463040"/>
        </p:xfrm>
        <a:graphic>
          <a:graphicData uri="http://schemas.openxmlformats.org/drawingml/2006/table">
            <a:tbl>
              <a:tblPr firstRow="1" bandRow="1">
                <a:tableStyleId>{7DF18680-E054-41AD-8BC1-D1AEF772440D}</a:tableStyleId>
              </a:tblPr>
              <a:tblGrid>
                <a:gridCol w="1828800">
                  <a:extLst>
                    <a:ext uri="{9D8B030D-6E8A-4147-A177-3AD203B41FA5}">
                      <a16:colId xmlns:a16="http://schemas.microsoft.com/office/drawing/2014/main" val="20000"/>
                    </a:ext>
                  </a:extLst>
                </a:gridCol>
                <a:gridCol w="1107844">
                  <a:extLst>
                    <a:ext uri="{9D8B030D-6E8A-4147-A177-3AD203B41FA5}">
                      <a16:colId xmlns:a16="http://schemas.microsoft.com/office/drawing/2014/main" val="20001"/>
                    </a:ext>
                  </a:extLst>
                </a:gridCol>
                <a:gridCol w="1107844">
                  <a:extLst>
                    <a:ext uri="{9D8B030D-6E8A-4147-A177-3AD203B41FA5}">
                      <a16:colId xmlns:a16="http://schemas.microsoft.com/office/drawing/2014/main" val="20002"/>
                    </a:ext>
                  </a:extLst>
                </a:gridCol>
                <a:gridCol w="1107844">
                  <a:extLst>
                    <a:ext uri="{9D8B030D-6E8A-4147-A177-3AD203B41FA5}">
                      <a16:colId xmlns:a16="http://schemas.microsoft.com/office/drawing/2014/main" val="20003"/>
                    </a:ext>
                  </a:extLst>
                </a:gridCol>
                <a:gridCol w="1107844">
                  <a:extLst>
                    <a:ext uri="{9D8B030D-6E8A-4147-A177-3AD203B41FA5}">
                      <a16:colId xmlns:a16="http://schemas.microsoft.com/office/drawing/2014/main" val="20004"/>
                    </a:ext>
                  </a:extLst>
                </a:gridCol>
              </a:tblGrid>
              <a:tr h="365760">
                <a:tc>
                  <a:txBody>
                    <a:bodyPr/>
                    <a:lstStyle/>
                    <a:p>
                      <a:r>
                        <a:rPr lang="en-US" sz="1200" dirty="0"/>
                        <a:t>Panel Specification</a:t>
                      </a:r>
                      <a:endParaRPr lang="en-US" sz="1200" b="0" i="0" dirty="0">
                        <a:solidFill>
                          <a:schemeClr val="bg1"/>
                        </a:solidFill>
                        <a:latin typeface="Arial" charset="0"/>
                        <a:ea typeface="Arial" charset="0"/>
                        <a:cs typeface="Arial" charset="0"/>
                      </a:endParaRPr>
                    </a:p>
                  </a:txBody>
                  <a:tcPr anchor="ctr"/>
                </a:tc>
                <a:tc>
                  <a:txBody>
                    <a:bodyPr/>
                    <a:lstStyle/>
                    <a:p>
                      <a:pPr algn="ctr" fontAlgn="ctr"/>
                      <a:r>
                        <a:rPr lang="en-US" sz="1200" u="none" strike="noStrike" dirty="0">
                          <a:effectLst/>
                        </a:rPr>
                        <a:t>XR150</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XR550</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Vista 20P</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a:effectLst/>
                        </a:rPr>
                        <a:t>Vista 128P</a:t>
                      </a:r>
                      <a:endParaRPr lang="en-US" sz="1200" b="0" i="0" u="none" strike="noStrike" dirty="0">
                        <a:solidFill>
                          <a:schemeClr val="bg1"/>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0"/>
                  </a:ext>
                </a:extLst>
              </a:tr>
              <a:tr h="365760">
                <a:tc>
                  <a:txBody>
                    <a:bodyPr/>
                    <a:lstStyle/>
                    <a:p>
                      <a:pPr algn="l" fontAlgn="ctr"/>
                      <a:r>
                        <a:rPr lang="en-US" sz="1200" u="none" strike="noStrike" dirty="0">
                          <a:effectLst/>
                        </a:rPr>
                        <a:t>Wireless frequency</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en-US" sz="1200" u="none" strike="noStrike" dirty="0" err="1">
                          <a:effectLst/>
                        </a:rPr>
                        <a:t>900MHz</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err="1">
                          <a:effectLst/>
                        </a:rPr>
                        <a:t>900MHz</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err="1">
                          <a:effectLst/>
                        </a:rPr>
                        <a:t>345MHz</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en-US" sz="1200" u="none" strike="noStrike" dirty="0" err="1">
                          <a:effectLst/>
                        </a:rPr>
                        <a:t>345MHz</a:t>
                      </a:r>
                      <a:endParaRPr lang="en-U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1"/>
                  </a:ext>
                </a:extLst>
              </a:tr>
              <a:tr h="365760">
                <a:tc>
                  <a:txBody>
                    <a:bodyPr/>
                    <a:lstStyle/>
                    <a:p>
                      <a:pPr algn="l" fontAlgn="ctr"/>
                      <a:r>
                        <a:rPr lang="en-US" sz="1200" u="none" strike="noStrike" dirty="0">
                          <a:effectLst/>
                        </a:rPr>
                        <a:t>Wireless range in feet</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is-IS" sz="1200" u="none" strike="noStrike" dirty="0">
                          <a:effectLst/>
                        </a:rPr>
                        <a:t>~1200</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~1200</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~300</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is-IS" sz="1200" u="none" strike="noStrike" dirty="0">
                          <a:effectLst/>
                        </a:rPr>
                        <a:t>~300</a:t>
                      </a:r>
                      <a:endParaRPr lang="is-IS"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2"/>
                  </a:ext>
                </a:extLst>
              </a:tr>
              <a:tr h="365760">
                <a:tc>
                  <a:txBody>
                    <a:bodyPr/>
                    <a:lstStyle/>
                    <a:p>
                      <a:pPr algn="l" fontAlgn="ctr"/>
                      <a:r>
                        <a:rPr lang="en-US" sz="1200" u="none" strike="noStrike" dirty="0">
                          <a:effectLst/>
                        </a:rPr>
                        <a:t>Wireless receiver</a:t>
                      </a:r>
                      <a:endParaRPr lang="en-US" sz="1200" b="0" i="0" u="none" strike="noStrike" dirty="0">
                        <a:solidFill>
                          <a:schemeClr val="accent5"/>
                        </a:solidFill>
                        <a:effectLst/>
                        <a:latin typeface="Arial" charset="0"/>
                        <a:ea typeface="Arial" charset="0"/>
                        <a:cs typeface="Arial" charset="0"/>
                      </a:endParaRPr>
                    </a:p>
                  </a:txBody>
                  <a:tcPr anchor="ctr"/>
                </a:tc>
                <a:tc>
                  <a:txBody>
                    <a:bodyPr/>
                    <a:lstStyle/>
                    <a:p>
                      <a:pPr algn="ctr" fontAlgn="ctr"/>
                      <a:r>
                        <a:rPr lang="cs-CZ" sz="1200" u="none" strike="noStrike" dirty="0" err="1">
                          <a:effectLst/>
                        </a:rPr>
                        <a:t>Yes</a:t>
                      </a:r>
                      <a:endParaRPr lang="cs-CZ"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cs-CZ" sz="1200" u="none" strike="noStrike" dirty="0" err="1">
                          <a:effectLst/>
                        </a:rPr>
                        <a:t>Yes</a:t>
                      </a:r>
                      <a:endParaRPr lang="cs-CZ"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cs-CZ" sz="1200" u="none" strike="noStrike" dirty="0" err="1">
                          <a:effectLst/>
                        </a:rPr>
                        <a:t>Yes</a:t>
                      </a:r>
                      <a:endParaRPr lang="cs-CZ" sz="1200" b="0" i="0" u="none" strike="noStrike" dirty="0">
                        <a:solidFill>
                          <a:schemeClr val="accent5"/>
                        </a:solidFill>
                        <a:effectLst/>
                        <a:latin typeface="Arial" charset="0"/>
                        <a:ea typeface="Arial" charset="0"/>
                        <a:cs typeface="Arial" charset="0"/>
                      </a:endParaRPr>
                    </a:p>
                  </a:txBody>
                  <a:tcPr marL="12700" marR="12700" marT="12700" marB="0" anchor="ctr"/>
                </a:tc>
                <a:tc>
                  <a:txBody>
                    <a:bodyPr/>
                    <a:lstStyle/>
                    <a:p>
                      <a:pPr algn="ctr" fontAlgn="ctr"/>
                      <a:r>
                        <a:rPr lang="cs-CZ" sz="1200" u="none" strike="noStrike" dirty="0" err="1">
                          <a:effectLst/>
                        </a:rPr>
                        <a:t>Yes</a:t>
                      </a:r>
                      <a:endParaRPr lang="cs-CZ" sz="1200" b="0" i="0" u="none" strike="noStrike" dirty="0">
                        <a:solidFill>
                          <a:schemeClr val="accent5"/>
                        </a:solidFill>
                        <a:effectLst/>
                        <a:latin typeface="Arial" charset="0"/>
                        <a:ea typeface="Arial" charset="0"/>
                        <a:cs typeface="Arial" charset="0"/>
                      </a:endParaRPr>
                    </a:p>
                  </a:txBody>
                  <a:tcPr marL="12700" marR="12700" marT="12700" marB="0" anchor="ctr"/>
                </a:tc>
                <a:extLst>
                  <a:ext uri="{0D108BD9-81ED-4DB2-BD59-A6C34878D82A}">
                    <a16:rowId xmlns:a16="http://schemas.microsoft.com/office/drawing/2014/main" val="10003"/>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811435763"/>
              </p:ext>
            </p:extLst>
          </p:nvPr>
        </p:nvGraphicFramePr>
        <p:xfrm>
          <a:off x="2965911" y="1420713"/>
          <a:ext cx="6260176" cy="365760"/>
        </p:xfrm>
        <a:graphic>
          <a:graphicData uri="http://schemas.openxmlformats.org/drawingml/2006/table">
            <a:tbl>
              <a:tblPr bandRow="1">
                <a:tableStyleId>{775DCB02-9BB8-47FD-8907-85C794F793BA}</a:tableStyleId>
              </a:tblPr>
              <a:tblGrid>
                <a:gridCol w="1831675">
                  <a:extLst>
                    <a:ext uri="{9D8B030D-6E8A-4147-A177-3AD203B41FA5}">
                      <a16:colId xmlns:a16="http://schemas.microsoft.com/office/drawing/2014/main" val="20000"/>
                    </a:ext>
                  </a:extLst>
                </a:gridCol>
                <a:gridCol w="2215978">
                  <a:extLst>
                    <a:ext uri="{9D8B030D-6E8A-4147-A177-3AD203B41FA5}">
                      <a16:colId xmlns:a16="http://schemas.microsoft.com/office/drawing/2014/main" val="20001"/>
                    </a:ext>
                  </a:extLst>
                </a:gridCol>
                <a:gridCol w="2212523">
                  <a:extLst>
                    <a:ext uri="{9D8B030D-6E8A-4147-A177-3AD203B41FA5}">
                      <a16:colId xmlns:a16="http://schemas.microsoft.com/office/drawing/2014/main" val="20002"/>
                    </a:ext>
                  </a:extLst>
                </a:gridCol>
              </a:tblGrid>
              <a:tr h="365760">
                <a:tc>
                  <a:txBody>
                    <a:bodyPr/>
                    <a:lstStyle/>
                    <a:p>
                      <a:endParaRPr lang="en-US" sz="1200" b="1" dirty="0">
                        <a:solidFill>
                          <a:schemeClr val="bg1"/>
                        </a:solidFill>
                        <a:latin typeface="Arial" charset="0"/>
                        <a:ea typeface="Arial" charset="0"/>
                        <a:cs typeface="Arial"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b="1" u="none" strike="noStrike" dirty="0" err="1">
                          <a:solidFill>
                            <a:schemeClr val="bg1"/>
                          </a:solidFill>
                          <a:effectLst/>
                        </a:rPr>
                        <a:t>DMP</a:t>
                      </a:r>
                      <a:r>
                        <a:rPr lang="en-US" sz="1200" b="1" u="none" strike="noStrike" dirty="0">
                          <a:solidFill>
                            <a:schemeClr val="bg1"/>
                          </a:solidFill>
                          <a:effectLst/>
                        </a:rPr>
                        <a:t> </a:t>
                      </a:r>
                      <a:r>
                        <a:rPr lang="en-US" sz="1200" b="1" u="none" strike="noStrike" baseline="0" dirty="0">
                          <a:solidFill>
                            <a:schemeClr val="bg1"/>
                          </a:solidFill>
                          <a:effectLst/>
                        </a:rPr>
                        <a:t>Solution</a:t>
                      </a:r>
                      <a:endParaRPr lang="en-US" sz="12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b="1" u="none" strike="noStrike" dirty="0">
                          <a:solidFill>
                            <a:schemeClr val="bg1"/>
                          </a:solidFill>
                          <a:effectLst/>
                        </a:rPr>
                        <a:t>Other</a:t>
                      </a:r>
                      <a:r>
                        <a:rPr lang="en-US" sz="1200" b="1" u="none" strike="noStrike" baseline="0" dirty="0">
                          <a:solidFill>
                            <a:schemeClr val="bg1"/>
                          </a:solidFill>
                          <a:effectLst/>
                        </a:rPr>
                        <a:t> Solution</a:t>
                      </a:r>
                      <a:endParaRPr lang="en-US" sz="1200" b="1" i="0" u="none" strike="noStrike" dirty="0">
                        <a:solidFill>
                          <a:schemeClr val="bg1"/>
                        </a:solidFill>
                        <a:effectLst/>
                        <a:latin typeface="Arial" charset="0"/>
                        <a:ea typeface="Arial" charset="0"/>
                        <a:cs typeface="Arial" charset="0"/>
                      </a:endParaRPr>
                    </a:p>
                  </a:txBody>
                  <a:tcPr marL="12700"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615075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9218" y="1156272"/>
            <a:ext cx="11253564" cy="403923"/>
          </a:xfrm>
        </p:spPr>
        <p:txBody>
          <a:bodyPr/>
          <a:lstStyle/>
          <a:p>
            <a:pPr marL="0" indent="0">
              <a:buNone/>
            </a:pPr>
            <a:r>
              <a:rPr lang="en-US" dirty="0"/>
              <a:t>Wireless Receivers and Repeaters </a:t>
            </a:r>
          </a:p>
        </p:txBody>
      </p:sp>
      <p:sp>
        <p:nvSpPr>
          <p:cNvPr id="6" name="Title 5"/>
          <p:cNvSpPr>
            <a:spLocks noGrp="1"/>
          </p:cNvSpPr>
          <p:nvPr>
            <p:ph type="title"/>
          </p:nvPr>
        </p:nvSpPr>
        <p:spPr/>
        <p:txBody>
          <a:bodyPr/>
          <a:lstStyle/>
          <a:p>
            <a:r>
              <a:rPr lang="en-US" altLang="en-US" dirty="0"/>
              <a:t>SPREAD SPECTRUM WIRELESS</a:t>
            </a:r>
            <a:endParaRPr lang="en-US" dirty="0"/>
          </a:p>
        </p:txBody>
      </p:sp>
      <p:graphicFrame>
        <p:nvGraphicFramePr>
          <p:cNvPr id="13" name="Table 12">
            <a:extLst>
              <a:ext uri="{FF2B5EF4-FFF2-40B4-BE49-F238E27FC236}">
                <a16:creationId xmlns:a16="http://schemas.microsoft.com/office/drawing/2014/main" id="{9A7BC9BF-ABD8-F34C-8CF8-F1A063C115F1}"/>
              </a:ext>
            </a:extLst>
          </p:cNvPr>
          <p:cNvGraphicFramePr>
            <a:graphicFrameLocks noGrp="1"/>
          </p:cNvGraphicFramePr>
          <p:nvPr>
            <p:extLst>
              <p:ext uri="{D42A27DB-BD31-4B8C-83A1-F6EECF244321}">
                <p14:modId xmlns:p14="http://schemas.microsoft.com/office/powerpoint/2010/main" val="2341111407"/>
              </p:ext>
            </p:extLst>
          </p:nvPr>
        </p:nvGraphicFramePr>
        <p:xfrm>
          <a:off x="3215640" y="3699803"/>
          <a:ext cx="5760720" cy="1786802"/>
        </p:xfrm>
        <a:graphic>
          <a:graphicData uri="http://schemas.openxmlformats.org/drawingml/2006/table">
            <a:tbl>
              <a:tblPr firstRow="1" bandRow="1">
                <a:tableStyleId>{5940675A-B579-460E-94D1-54222C63F5DA}</a:tableStyleId>
              </a:tblPr>
              <a:tblGrid>
                <a:gridCol w="1920240">
                  <a:extLst>
                    <a:ext uri="{9D8B030D-6E8A-4147-A177-3AD203B41FA5}">
                      <a16:colId xmlns:a16="http://schemas.microsoft.com/office/drawing/2014/main" val="20000"/>
                    </a:ext>
                  </a:extLst>
                </a:gridCol>
                <a:gridCol w="1920240">
                  <a:extLst>
                    <a:ext uri="{9D8B030D-6E8A-4147-A177-3AD203B41FA5}">
                      <a16:colId xmlns:a16="http://schemas.microsoft.com/office/drawing/2014/main" val="20001"/>
                    </a:ext>
                  </a:extLst>
                </a:gridCol>
                <a:gridCol w="1920240">
                  <a:extLst>
                    <a:ext uri="{9D8B030D-6E8A-4147-A177-3AD203B41FA5}">
                      <a16:colId xmlns:a16="http://schemas.microsoft.com/office/drawing/2014/main" val="20002"/>
                    </a:ext>
                  </a:extLst>
                </a:gridCol>
              </a:tblGrid>
              <a:tr h="1786802">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4" name="Text Placeholder 6">
            <a:extLst>
              <a:ext uri="{FF2B5EF4-FFF2-40B4-BE49-F238E27FC236}">
                <a16:creationId xmlns:a16="http://schemas.microsoft.com/office/drawing/2014/main" id="{CD17DACF-ECA7-F748-AF86-CC0F8E87F2D8}"/>
              </a:ext>
            </a:extLst>
          </p:cNvPr>
          <p:cNvSpPr txBox="1">
            <a:spLocks/>
          </p:cNvSpPr>
          <p:nvPr/>
        </p:nvSpPr>
        <p:spPr>
          <a:xfrm>
            <a:off x="3215640" y="5587407"/>
            <a:ext cx="1955459" cy="3449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1100X</a:t>
            </a:r>
          </a:p>
        </p:txBody>
      </p:sp>
      <p:sp>
        <p:nvSpPr>
          <p:cNvPr id="15" name="Text Placeholder 6">
            <a:extLst>
              <a:ext uri="{FF2B5EF4-FFF2-40B4-BE49-F238E27FC236}">
                <a16:creationId xmlns:a16="http://schemas.microsoft.com/office/drawing/2014/main" id="{8F8270D0-04EB-304F-BFF0-A97B762E4218}"/>
              </a:ext>
            </a:extLst>
          </p:cNvPr>
          <p:cNvSpPr txBox="1">
            <a:spLocks/>
          </p:cNvSpPr>
          <p:nvPr/>
        </p:nvSpPr>
        <p:spPr>
          <a:xfrm>
            <a:off x="5171099" y="5602734"/>
            <a:ext cx="1843018" cy="3449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1100XH</a:t>
            </a:r>
          </a:p>
        </p:txBody>
      </p:sp>
      <p:sp>
        <p:nvSpPr>
          <p:cNvPr id="16" name="Text Placeholder 6">
            <a:extLst>
              <a:ext uri="{FF2B5EF4-FFF2-40B4-BE49-F238E27FC236}">
                <a16:creationId xmlns:a16="http://schemas.microsoft.com/office/drawing/2014/main" id="{9A309688-F26E-614C-A907-31C3880362DE}"/>
              </a:ext>
            </a:extLst>
          </p:cNvPr>
          <p:cNvSpPr txBox="1">
            <a:spLocks/>
          </p:cNvSpPr>
          <p:nvPr/>
        </p:nvSpPr>
        <p:spPr>
          <a:xfrm>
            <a:off x="7014118" y="5590356"/>
            <a:ext cx="1955458" cy="3449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1100R</a:t>
            </a:r>
          </a:p>
        </p:txBody>
      </p:sp>
      <p:pic>
        <p:nvPicPr>
          <p:cNvPr id="4" name="Picture 3">
            <a:extLst>
              <a:ext uri="{FF2B5EF4-FFF2-40B4-BE49-F238E27FC236}">
                <a16:creationId xmlns:a16="http://schemas.microsoft.com/office/drawing/2014/main" id="{16C0E071-EFC5-1145-B259-A8914D8BE4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48185" y="4395010"/>
            <a:ext cx="1338943" cy="927863"/>
          </a:xfrm>
          <a:prstGeom prst="rect">
            <a:avLst/>
          </a:prstGeom>
        </p:spPr>
      </p:pic>
      <p:pic>
        <p:nvPicPr>
          <p:cNvPr id="11" name="Picture 10">
            <a:extLst>
              <a:ext uri="{FF2B5EF4-FFF2-40B4-BE49-F238E27FC236}">
                <a16:creationId xmlns:a16="http://schemas.microsoft.com/office/drawing/2014/main" id="{8AE6A0B0-E6CD-3444-9C6B-64D2F71F1C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30965" y="4395009"/>
            <a:ext cx="1338943" cy="927863"/>
          </a:xfrm>
          <a:prstGeom prst="rect">
            <a:avLst/>
          </a:prstGeom>
        </p:spPr>
      </p:pic>
      <p:pic>
        <p:nvPicPr>
          <p:cNvPr id="12" name="Picture 11">
            <a:extLst>
              <a:ext uri="{FF2B5EF4-FFF2-40B4-BE49-F238E27FC236}">
                <a16:creationId xmlns:a16="http://schemas.microsoft.com/office/drawing/2014/main" id="{2D29B5D3-DB73-A248-8BDE-4B81590D48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23136" y="4395009"/>
            <a:ext cx="1338943" cy="927863"/>
          </a:xfrm>
          <a:prstGeom prst="rect">
            <a:avLst/>
          </a:prstGeom>
        </p:spPr>
      </p:pic>
    </p:spTree>
    <p:extLst>
      <p:ext uri="{BB962C8B-B14F-4D97-AF65-F5344CB8AC3E}">
        <p14:creationId xmlns:p14="http://schemas.microsoft.com/office/powerpoint/2010/main" val="132912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1DEA2BF4-25F3-1746-978B-8B1E0EB0D8AB}"/>
              </a:ext>
            </a:extLst>
          </p:cNvPr>
          <p:cNvGraphicFramePr>
            <a:graphicFrameLocks noGrp="1"/>
          </p:cNvGraphicFramePr>
          <p:nvPr>
            <p:extLst>
              <p:ext uri="{D42A27DB-BD31-4B8C-83A1-F6EECF244321}">
                <p14:modId xmlns:p14="http://schemas.microsoft.com/office/powerpoint/2010/main" val="3574512434"/>
              </p:ext>
            </p:extLst>
          </p:nvPr>
        </p:nvGraphicFramePr>
        <p:xfrm>
          <a:off x="4402824" y="3929312"/>
          <a:ext cx="3421139" cy="1465914"/>
        </p:xfrm>
        <a:graphic>
          <a:graphicData uri="http://schemas.openxmlformats.org/drawingml/2006/table">
            <a:tbl>
              <a:tblPr firstRow="1" bandRow="1">
                <a:tableStyleId>{5940675A-B579-460E-94D1-54222C63F5DA}</a:tableStyleId>
              </a:tblPr>
              <a:tblGrid>
                <a:gridCol w="1805470">
                  <a:extLst>
                    <a:ext uri="{9D8B030D-6E8A-4147-A177-3AD203B41FA5}">
                      <a16:colId xmlns:a16="http://schemas.microsoft.com/office/drawing/2014/main" val="20000"/>
                    </a:ext>
                  </a:extLst>
                </a:gridCol>
                <a:gridCol w="1615669">
                  <a:extLst>
                    <a:ext uri="{9D8B030D-6E8A-4147-A177-3AD203B41FA5}">
                      <a16:colId xmlns:a16="http://schemas.microsoft.com/office/drawing/2014/main" val="20001"/>
                    </a:ext>
                  </a:extLst>
                </a:gridCol>
              </a:tblGrid>
              <a:tr h="1465914">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Text Placeholder 1"/>
          <p:cNvSpPr>
            <a:spLocks noGrp="1"/>
          </p:cNvSpPr>
          <p:nvPr>
            <p:ph type="body" sz="quarter" idx="10"/>
          </p:nvPr>
        </p:nvSpPr>
        <p:spPr/>
        <p:txBody>
          <a:bodyPr/>
          <a:lstStyle/>
          <a:p>
            <a:pPr marL="0" indent="0">
              <a:buNone/>
            </a:pPr>
            <a:r>
              <a:rPr lang="en-US" dirty="0"/>
              <a:t>Wireless Zone Expanders, Relays, Annunciators, and Sounders </a:t>
            </a:r>
          </a:p>
        </p:txBody>
      </p:sp>
      <p:sp>
        <p:nvSpPr>
          <p:cNvPr id="6" name="Title 5"/>
          <p:cNvSpPr>
            <a:spLocks noGrp="1"/>
          </p:cNvSpPr>
          <p:nvPr>
            <p:ph type="title"/>
          </p:nvPr>
        </p:nvSpPr>
        <p:spPr/>
        <p:txBody>
          <a:bodyPr/>
          <a:lstStyle/>
          <a:p>
            <a:r>
              <a:rPr lang="en-US" altLang="en-US" dirty="0"/>
              <a:t>SPREAD SPECTRUM WIRELESS</a:t>
            </a:r>
            <a:endParaRPr lang="en-US" dirty="0"/>
          </a:p>
        </p:txBody>
      </p:sp>
      <p:graphicFrame>
        <p:nvGraphicFramePr>
          <p:cNvPr id="15" name="Table 14">
            <a:extLst>
              <a:ext uri="{FF2B5EF4-FFF2-40B4-BE49-F238E27FC236}">
                <a16:creationId xmlns:a16="http://schemas.microsoft.com/office/drawing/2014/main" id="{A39D4466-D033-3F4F-8D95-D4BBF201CA19}"/>
              </a:ext>
            </a:extLst>
          </p:cNvPr>
          <p:cNvGraphicFramePr>
            <a:graphicFrameLocks noGrp="1"/>
          </p:cNvGraphicFramePr>
          <p:nvPr>
            <p:extLst>
              <p:ext uri="{D42A27DB-BD31-4B8C-83A1-F6EECF244321}">
                <p14:modId xmlns:p14="http://schemas.microsoft.com/office/powerpoint/2010/main" val="229289870"/>
              </p:ext>
            </p:extLst>
          </p:nvPr>
        </p:nvGraphicFramePr>
        <p:xfrm>
          <a:off x="3173971" y="1815581"/>
          <a:ext cx="5844057" cy="1522437"/>
        </p:xfrm>
        <a:graphic>
          <a:graphicData uri="http://schemas.openxmlformats.org/drawingml/2006/table">
            <a:tbl>
              <a:tblPr firstRow="1" bandRow="1">
                <a:tableStyleId>{5940675A-B579-460E-94D1-54222C63F5DA}</a:tableStyleId>
              </a:tblPr>
              <a:tblGrid>
                <a:gridCol w="1931377">
                  <a:extLst>
                    <a:ext uri="{9D8B030D-6E8A-4147-A177-3AD203B41FA5}">
                      <a16:colId xmlns:a16="http://schemas.microsoft.com/office/drawing/2014/main" val="20000"/>
                    </a:ext>
                  </a:extLst>
                </a:gridCol>
                <a:gridCol w="1902176">
                  <a:extLst>
                    <a:ext uri="{9D8B030D-6E8A-4147-A177-3AD203B41FA5}">
                      <a16:colId xmlns:a16="http://schemas.microsoft.com/office/drawing/2014/main" val="20001"/>
                    </a:ext>
                  </a:extLst>
                </a:gridCol>
                <a:gridCol w="2010504">
                  <a:extLst>
                    <a:ext uri="{9D8B030D-6E8A-4147-A177-3AD203B41FA5}">
                      <a16:colId xmlns:a16="http://schemas.microsoft.com/office/drawing/2014/main" val="20002"/>
                    </a:ext>
                  </a:extLst>
                </a:gridCol>
              </a:tblGrid>
              <a:tr h="1522437">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28" name="Picture 8"/>
          <p:cNvPicPr>
            <a:picLocks noChangeAspect="1"/>
          </p:cNvPicPr>
          <p:nvPr/>
        </p:nvPicPr>
        <p:blipFill rotWithShape="1">
          <a:blip r:embed="rId3" cstate="screen">
            <a:extLst>
              <a:ext uri="{28A0092B-C50C-407E-A947-70E740481C1C}">
                <a14:useLocalDpi xmlns:a14="http://schemas.microsoft.com/office/drawing/2010/main"/>
              </a:ext>
            </a:extLst>
          </a:blip>
          <a:srcRect l="25302" t="13402" r="18353" b="14094"/>
          <a:stretch/>
        </p:blipFill>
        <p:spPr bwMode="auto">
          <a:xfrm>
            <a:off x="6311609" y="3998027"/>
            <a:ext cx="1332780" cy="1285661"/>
          </a:xfrm>
          <a:prstGeom prst="rect">
            <a:avLst/>
          </a:prstGeom>
          <a:noFill/>
          <a:ln>
            <a:noFill/>
          </a:ln>
          <a:effectLst>
            <a:outerShdw blurRad="50800" dist="38100" dir="2700000" algn="tl" rotWithShape="0">
              <a:prstClr val="black">
                <a:alpha val="40000"/>
              </a:prstClr>
            </a:outerShdw>
          </a:effectLst>
          <a:extLst>
            <a:ext uri="{909E8E84-426E-40dd-AFC4-6F175D3DCCD1}"/>
            <a:ext uri="{91240B29-F687-4f45-9708-019B960494DF}"/>
          </a:extLst>
        </p:spPr>
      </p:pic>
      <p:sp>
        <p:nvSpPr>
          <p:cNvPr id="32" name="Text Placeholder 6"/>
          <p:cNvSpPr txBox="1">
            <a:spLocks/>
          </p:cNvSpPr>
          <p:nvPr/>
        </p:nvSpPr>
        <p:spPr>
          <a:xfrm>
            <a:off x="3173971" y="3462076"/>
            <a:ext cx="1920543"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1114</a:t>
            </a:r>
          </a:p>
        </p:txBody>
      </p:sp>
      <p:sp>
        <p:nvSpPr>
          <p:cNvPr id="33" name="Text Placeholder 6"/>
          <p:cNvSpPr txBox="1">
            <a:spLocks/>
          </p:cNvSpPr>
          <p:nvPr/>
        </p:nvSpPr>
        <p:spPr>
          <a:xfrm>
            <a:off x="5094514" y="3460750"/>
            <a:ext cx="1918178"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1116</a:t>
            </a:r>
          </a:p>
        </p:txBody>
      </p:sp>
      <p:sp>
        <p:nvSpPr>
          <p:cNvPr id="34" name="Text Placeholder 6"/>
          <p:cNvSpPr txBox="1">
            <a:spLocks/>
          </p:cNvSpPr>
          <p:nvPr/>
        </p:nvSpPr>
        <p:spPr>
          <a:xfrm>
            <a:off x="7012693" y="3454426"/>
            <a:ext cx="2005336"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1117</a:t>
            </a:r>
          </a:p>
        </p:txBody>
      </p:sp>
      <p:sp>
        <p:nvSpPr>
          <p:cNvPr id="35" name="Text Placeholder 6"/>
          <p:cNvSpPr txBox="1">
            <a:spLocks/>
          </p:cNvSpPr>
          <p:nvPr/>
        </p:nvSpPr>
        <p:spPr>
          <a:xfrm>
            <a:off x="4402823" y="5515479"/>
            <a:ext cx="1784845"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1118</a:t>
            </a:r>
          </a:p>
        </p:txBody>
      </p:sp>
      <p:sp>
        <p:nvSpPr>
          <p:cNvPr id="36" name="Text Placeholder 6"/>
          <p:cNvSpPr txBox="1">
            <a:spLocks/>
          </p:cNvSpPr>
          <p:nvPr/>
        </p:nvSpPr>
        <p:spPr>
          <a:xfrm>
            <a:off x="6242672" y="5515479"/>
            <a:ext cx="1581292"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accent2"/>
                </a:solidFill>
                <a:latin typeface="Arial" charset="0"/>
                <a:ea typeface="Arial" charset="0"/>
                <a:cs typeface="Arial" charset="0"/>
              </a:rPr>
              <a:t>1119</a:t>
            </a:r>
          </a:p>
        </p:txBody>
      </p:sp>
      <p:pic>
        <p:nvPicPr>
          <p:cNvPr id="4" name="Picture 3">
            <a:extLst>
              <a:ext uri="{FF2B5EF4-FFF2-40B4-BE49-F238E27FC236}">
                <a16:creationId xmlns:a16="http://schemas.microsoft.com/office/drawing/2014/main" id="{FF24A197-AF83-2142-9F6D-9575B01E3A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30954" y="2092925"/>
            <a:ext cx="1477840" cy="1026869"/>
          </a:xfrm>
          <a:prstGeom prst="rect">
            <a:avLst/>
          </a:prstGeom>
        </p:spPr>
      </p:pic>
      <p:pic>
        <p:nvPicPr>
          <p:cNvPr id="18" name="Picture 17">
            <a:extLst>
              <a:ext uri="{FF2B5EF4-FFF2-40B4-BE49-F238E27FC236}">
                <a16:creationId xmlns:a16="http://schemas.microsoft.com/office/drawing/2014/main" id="{E7C9107B-6C75-2542-BC99-8CAC088D25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30954" y="2092925"/>
            <a:ext cx="1477840" cy="1026869"/>
          </a:xfrm>
          <a:prstGeom prst="rect">
            <a:avLst/>
          </a:prstGeom>
        </p:spPr>
      </p:pic>
      <p:pic>
        <p:nvPicPr>
          <p:cNvPr id="19" name="Picture 18">
            <a:extLst>
              <a:ext uri="{FF2B5EF4-FFF2-40B4-BE49-F238E27FC236}">
                <a16:creationId xmlns:a16="http://schemas.microsoft.com/office/drawing/2014/main" id="{040227E7-84D2-6641-9F83-8FBB508F25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44177" y="2097436"/>
            <a:ext cx="1477840" cy="1026869"/>
          </a:xfrm>
          <a:prstGeom prst="rect">
            <a:avLst/>
          </a:prstGeom>
        </p:spPr>
      </p:pic>
      <p:pic>
        <p:nvPicPr>
          <p:cNvPr id="7" name="Picture 6">
            <a:extLst>
              <a:ext uri="{FF2B5EF4-FFF2-40B4-BE49-F238E27FC236}">
                <a16:creationId xmlns:a16="http://schemas.microsoft.com/office/drawing/2014/main" id="{2994D807-752B-A840-BD9A-71286B91BD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36183" y="2021179"/>
            <a:ext cx="1558355" cy="1111240"/>
          </a:xfrm>
          <a:prstGeom prst="rect">
            <a:avLst/>
          </a:prstGeom>
        </p:spPr>
      </p:pic>
      <p:pic>
        <p:nvPicPr>
          <p:cNvPr id="25" name="Picture 24">
            <a:extLst>
              <a:ext uri="{FF2B5EF4-FFF2-40B4-BE49-F238E27FC236}">
                <a16:creationId xmlns:a16="http://schemas.microsoft.com/office/drawing/2014/main" id="{F82CAFD6-E389-404D-B1A5-39667B87DB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16067" y="4106649"/>
            <a:ext cx="1558355" cy="1111240"/>
          </a:xfrm>
          <a:prstGeom prst="rect">
            <a:avLst/>
          </a:prstGeom>
        </p:spPr>
      </p:pic>
    </p:spTree>
    <p:extLst>
      <p:ext uri="{BB962C8B-B14F-4D97-AF65-F5344CB8AC3E}">
        <p14:creationId xmlns:p14="http://schemas.microsoft.com/office/powerpoint/2010/main" val="21310432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r>
              <a:rPr lang="en-US" dirty="0"/>
              <a:t>Wireless Motion Sensors</a:t>
            </a:r>
          </a:p>
        </p:txBody>
      </p:sp>
      <p:sp>
        <p:nvSpPr>
          <p:cNvPr id="6" name="Title 5"/>
          <p:cNvSpPr>
            <a:spLocks noGrp="1"/>
          </p:cNvSpPr>
          <p:nvPr>
            <p:ph type="title"/>
          </p:nvPr>
        </p:nvSpPr>
        <p:spPr/>
        <p:txBody>
          <a:bodyPr/>
          <a:lstStyle/>
          <a:p>
            <a:r>
              <a:rPr lang="en-US" altLang="en-US" dirty="0"/>
              <a:t>SPREAD SPECTRUM WIRELESS</a:t>
            </a:r>
            <a:endParaRPr lang="en-US" dirty="0"/>
          </a:p>
        </p:txBody>
      </p:sp>
      <p:graphicFrame>
        <p:nvGraphicFramePr>
          <p:cNvPr id="21" name="Table 20">
            <a:extLst>
              <a:ext uri="{FF2B5EF4-FFF2-40B4-BE49-F238E27FC236}">
                <a16:creationId xmlns:a16="http://schemas.microsoft.com/office/drawing/2014/main" id="{1E59CB95-644D-AC4A-A7AF-E9E0B7F36E2F}"/>
              </a:ext>
            </a:extLst>
          </p:cNvPr>
          <p:cNvGraphicFramePr>
            <a:graphicFrameLocks noGrp="1"/>
          </p:cNvGraphicFramePr>
          <p:nvPr>
            <p:extLst>
              <p:ext uri="{D42A27DB-BD31-4B8C-83A1-F6EECF244321}">
                <p14:modId xmlns:p14="http://schemas.microsoft.com/office/powerpoint/2010/main" val="2049134294"/>
              </p:ext>
            </p:extLst>
          </p:nvPr>
        </p:nvGraphicFramePr>
        <p:xfrm>
          <a:off x="2765502" y="2518012"/>
          <a:ext cx="6660996" cy="2024703"/>
        </p:xfrm>
        <a:graphic>
          <a:graphicData uri="http://schemas.openxmlformats.org/drawingml/2006/table">
            <a:tbl>
              <a:tblPr firstRow="1" bandRow="1">
                <a:tableStyleId>{5940675A-B579-460E-94D1-54222C63F5DA}</a:tableStyleId>
              </a:tblPr>
              <a:tblGrid>
                <a:gridCol w="1497981">
                  <a:extLst>
                    <a:ext uri="{9D8B030D-6E8A-4147-A177-3AD203B41FA5}">
                      <a16:colId xmlns:a16="http://schemas.microsoft.com/office/drawing/2014/main" val="20000"/>
                    </a:ext>
                  </a:extLst>
                </a:gridCol>
                <a:gridCol w="1895707">
                  <a:extLst>
                    <a:ext uri="{9D8B030D-6E8A-4147-A177-3AD203B41FA5}">
                      <a16:colId xmlns:a16="http://schemas.microsoft.com/office/drawing/2014/main" val="20001"/>
                    </a:ext>
                  </a:extLst>
                </a:gridCol>
                <a:gridCol w="1628078">
                  <a:extLst>
                    <a:ext uri="{9D8B030D-6E8A-4147-A177-3AD203B41FA5}">
                      <a16:colId xmlns:a16="http://schemas.microsoft.com/office/drawing/2014/main" val="20002"/>
                    </a:ext>
                  </a:extLst>
                </a:gridCol>
                <a:gridCol w="1639230">
                  <a:extLst>
                    <a:ext uri="{9D8B030D-6E8A-4147-A177-3AD203B41FA5}">
                      <a16:colId xmlns:a16="http://schemas.microsoft.com/office/drawing/2014/main" val="20003"/>
                    </a:ext>
                  </a:extLst>
                </a:gridCol>
              </a:tblGrid>
              <a:tr h="2024703">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23" name="Picture 22" descr="1126.png">
            <a:extLst>
              <a:ext uri="{FF2B5EF4-FFF2-40B4-BE49-F238E27FC236}">
                <a16:creationId xmlns:a16="http://schemas.microsoft.com/office/drawing/2014/main" id="{6FF375FC-D889-D74A-9F0F-FB7E0F09AA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063" t="4560" r="18563"/>
          <a:stretch/>
        </p:blipFill>
        <p:spPr bwMode="auto">
          <a:xfrm>
            <a:off x="4500890" y="2653109"/>
            <a:ext cx="1430806" cy="1754506"/>
          </a:xfrm>
          <a:prstGeom prst="rect">
            <a:avLst/>
          </a:prstGeom>
          <a:noFill/>
          <a:ln>
            <a:noFill/>
          </a:ln>
          <a:effectLst>
            <a:outerShdw blurRad="50800" dist="38100" dir="2700000" algn="tl" rotWithShape="0">
              <a:prstClr val="black">
                <a:alpha val="40000"/>
              </a:prstClr>
            </a:outerShdw>
          </a:effectLst>
          <a:extLst>
            <a:ext uri="{909E8E84-426E-40dd-AFC4-6F175D3DCCD1}"/>
            <a:ext uri="{91240B29-F687-4f45-9708-019B960494DF}"/>
          </a:extLst>
        </p:spPr>
      </p:pic>
      <p:pic>
        <p:nvPicPr>
          <p:cNvPr id="24" name="Picture 23">
            <a:extLst>
              <a:ext uri="{FF2B5EF4-FFF2-40B4-BE49-F238E27FC236}">
                <a16:creationId xmlns:a16="http://schemas.microsoft.com/office/drawing/2014/main" id="{32C1A8E4-CCF0-CA49-842B-8057DABB9C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31713" y="2653109"/>
            <a:ext cx="1271239" cy="1703029"/>
          </a:xfrm>
          <a:prstGeom prst="rect">
            <a:avLst/>
          </a:prstGeom>
        </p:spPr>
      </p:pic>
      <p:pic>
        <p:nvPicPr>
          <p:cNvPr id="25" name="Picture 10" descr="1127w-w.png">
            <a:extLst>
              <a:ext uri="{FF2B5EF4-FFF2-40B4-BE49-F238E27FC236}">
                <a16:creationId xmlns:a16="http://schemas.microsoft.com/office/drawing/2014/main" id="{368EEB5D-7253-A546-84B0-20B29901949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02969" y="2748973"/>
            <a:ext cx="1071562" cy="1511300"/>
          </a:xfrm>
          <a:prstGeom prst="rect">
            <a:avLst/>
          </a:prstGeom>
          <a:noFill/>
          <a:ln>
            <a:noFill/>
          </a:ln>
          <a:effectLst>
            <a:outerShdw blurRad="50800" dist="38100" dir="2700000" algn="tl" rotWithShape="0">
              <a:prstClr val="black">
                <a:alpha val="40000"/>
              </a:prstClr>
            </a:outerShdw>
          </a:effectLst>
          <a:extLst>
            <a:ext uri="{909E8E84-426E-40dd-AFC4-6F175D3DCCD1}"/>
            <a:ext uri="{91240B29-F687-4f45-9708-019B960494DF}"/>
          </a:extLst>
        </p:spPr>
      </p:pic>
      <p:sp>
        <p:nvSpPr>
          <p:cNvPr id="26" name="Text Placeholder 6">
            <a:extLst>
              <a:ext uri="{FF2B5EF4-FFF2-40B4-BE49-F238E27FC236}">
                <a16:creationId xmlns:a16="http://schemas.microsoft.com/office/drawing/2014/main" id="{B26A4C47-6969-6D47-AD66-005DACFBE95E}"/>
              </a:ext>
            </a:extLst>
          </p:cNvPr>
          <p:cNvSpPr txBox="1">
            <a:spLocks/>
          </p:cNvSpPr>
          <p:nvPr/>
        </p:nvSpPr>
        <p:spPr>
          <a:xfrm>
            <a:off x="2765502" y="4689493"/>
            <a:ext cx="1486830"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1122</a:t>
            </a:r>
          </a:p>
        </p:txBody>
      </p:sp>
      <p:sp>
        <p:nvSpPr>
          <p:cNvPr id="27" name="Text Placeholder 6">
            <a:extLst>
              <a:ext uri="{FF2B5EF4-FFF2-40B4-BE49-F238E27FC236}">
                <a16:creationId xmlns:a16="http://schemas.microsoft.com/office/drawing/2014/main" id="{F97C6C83-C5C1-6E4A-B6AF-550F804CB145}"/>
              </a:ext>
            </a:extLst>
          </p:cNvPr>
          <p:cNvSpPr txBox="1">
            <a:spLocks/>
          </p:cNvSpPr>
          <p:nvPr/>
        </p:nvSpPr>
        <p:spPr>
          <a:xfrm>
            <a:off x="4252332" y="4689493"/>
            <a:ext cx="1884556"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err="1">
                <a:solidFill>
                  <a:schemeClr val="tx2"/>
                </a:solidFill>
                <a:latin typeface="Arial" charset="0"/>
                <a:ea typeface="Arial" charset="0"/>
                <a:cs typeface="Arial" charset="0"/>
              </a:rPr>
              <a:t>1126R</a:t>
            </a:r>
            <a:endParaRPr lang="en-US" sz="1200" b="0" dirty="0">
              <a:solidFill>
                <a:schemeClr val="tx2"/>
              </a:solidFill>
              <a:latin typeface="Arial" charset="0"/>
              <a:ea typeface="Arial" charset="0"/>
              <a:cs typeface="Arial" charset="0"/>
            </a:endParaRPr>
          </a:p>
        </p:txBody>
      </p:sp>
      <p:sp>
        <p:nvSpPr>
          <p:cNvPr id="28" name="Text Placeholder 6">
            <a:extLst>
              <a:ext uri="{FF2B5EF4-FFF2-40B4-BE49-F238E27FC236}">
                <a16:creationId xmlns:a16="http://schemas.microsoft.com/office/drawing/2014/main" id="{77C4DE95-78D2-B84E-875B-E7E04AF67B0A}"/>
              </a:ext>
            </a:extLst>
          </p:cNvPr>
          <p:cNvSpPr txBox="1">
            <a:spLocks/>
          </p:cNvSpPr>
          <p:nvPr/>
        </p:nvSpPr>
        <p:spPr>
          <a:xfrm>
            <a:off x="6136888" y="4689493"/>
            <a:ext cx="1616927"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err="1">
                <a:solidFill>
                  <a:schemeClr val="tx2"/>
                </a:solidFill>
                <a:latin typeface="Arial" charset="0"/>
                <a:ea typeface="Arial" charset="0"/>
                <a:cs typeface="Arial" charset="0"/>
              </a:rPr>
              <a:t>1127C</a:t>
            </a:r>
            <a:endParaRPr lang="en-US" sz="1200" b="0" dirty="0">
              <a:solidFill>
                <a:schemeClr val="tx2"/>
              </a:solidFill>
              <a:latin typeface="Arial" charset="0"/>
              <a:ea typeface="Arial" charset="0"/>
              <a:cs typeface="Arial" charset="0"/>
            </a:endParaRPr>
          </a:p>
        </p:txBody>
      </p:sp>
      <p:sp>
        <p:nvSpPr>
          <p:cNvPr id="29" name="Text Placeholder 6">
            <a:extLst>
              <a:ext uri="{FF2B5EF4-FFF2-40B4-BE49-F238E27FC236}">
                <a16:creationId xmlns:a16="http://schemas.microsoft.com/office/drawing/2014/main" id="{66553226-D61E-1D4F-BBA5-04BDB318989B}"/>
              </a:ext>
            </a:extLst>
          </p:cNvPr>
          <p:cNvSpPr txBox="1">
            <a:spLocks/>
          </p:cNvSpPr>
          <p:nvPr/>
        </p:nvSpPr>
        <p:spPr>
          <a:xfrm>
            <a:off x="7753815" y="4689493"/>
            <a:ext cx="1672683"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1127W</a:t>
            </a:r>
          </a:p>
        </p:txBody>
      </p:sp>
      <p:pic>
        <p:nvPicPr>
          <p:cNvPr id="4" name="Picture 3">
            <a:extLst>
              <a:ext uri="{FF2B5EF4-FFF2-40B4-BE49-F238E27FC236}">
                <a16:creationId xmlns:a16="http://schemas.microsoft.com/office/drawing/2014/main" id="{354976B9-5E01-5A4A-9C67-8A1AD5E817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13616" y="2653109"/>
            <a:ext cx="990601" cy="1754506"/>
          </a:xfrm>
          <a:prstGeom prst="rect">
            <a:avLst/>
          </a:prstGeom>
        </p:spPr>
      </p:pic>
    </p:spTree>
    <p:extLst>
      <p:ext uri="{BB962C8B-B14F-4D97-AF65-F5344CB8AC3E}">
        <p14:creationId xmlns:p14="http://schemas.microsoft.com/office/powerpoint/2010/main" val="1152760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A43B517-220F-9241-B133-38010A6CCACD}"/>
              </a:ext>
            </a:extLst>
          </p:cNvPr>
          <p:cNvGrpSpPr/>
          <p:nvPr/>
        </p:nvGrpSpPr>
        <p:grpSpPr>
          <a:xfrm>
            <a:off x="2971270" y="528554"/>
            <a:ext cx="6249460" cy="5114796"/>
            <a:chOff x="2201274" y="219667"/>
            <a:chExt cx="7865649" cy="6437547"/>
          </a:xfrm>
        </p:grpSpPr>
        <p:pic>
          <p:nvPicPr>
            <p:cNvPr id="3" name="Picture 2"/>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694503" y="219667"/>
              <a:ext cx="1491765" cy="1110151"/>
            </a:xfrm>
            <a:prstGeom prst="rect">
              <a:avLst/>
            </a:prstGeom>
          </p:spPr>
        </p:pic>
        <p:pic>
          <p:nvPicPr>
            <p:cNvPr id="15" name="Picture 14"/>
            <p:cNvPicPr>
              <a:picLocks noChangeAspect="1"/>
            </p:cNvPicPr>
            <p:nvPr/>
          </p:nvPicPr>
          <p:blipFill>
            <a:blip r:embed="rId4" cstate="screen">
              <a:alphaModFix amt="35000"/>
              <a:extLst>
                <a:ext uri="{28A0092B-C50C-407E-A947-70E740481C1C}">
                  <a14:useLocalDpi xmlns:a14="http://schemas.microsoft.com/office/drawing/2010/main"/>
                </a:ext>
              </a:extLst>
            </a:blip>
            <a:stretch>
              <a:fillRect/>
            </a:stretch>
          </p:blipFill>
          <p:spPr>
            <a:xfrm>
              <a:off x="8575158" y="1790679"/>
              <a:ext cx="1491765" cy="1110151"/>
            </a:xfrm>
            <a:prstGeom prst="rect">
              <a:avLst/>
            </a:prstGeom>
          </p:spPr>
        </p:pic>
        <p:pic>
          <p:nvPicPr>
            <p:cNvPr id="5" name="Picture 4"/>
            <p:cNvPicPr>
              <a:picLocks noChangeAspect="1"/>
            </p:cNvPicPr>
            <p:nvPr/>
          </p:nvPicPr>
          <p:blipFill>
            <a:blip r:embed="rId5" cstate="screen">
              <a:alphaModFix amt="35000"/>
              <a:extLst>
                <a:ext uri="{28A0092B-C50C-407E-A947-70E740481C1C}">
                  <a14:useLocalDpi xmlns:a14="http://schemas.microsoft.com/office/drawing/2010/main"/>
                </a:ext>
              </a:extLst>
            </a:blip>
            <a:stretch>
              <a:fillRect/>
            </a:stretch>
          </p:blipFill>
          <p:spPr>
            <a:xfrm>
              <a:off x="6694503" y="5547063"/>
              <a:ext cx="1491765" cy="1110151"/>
            </a:xfrm>
            <a:prstGeom prst="rect">
              <a:avLst/>
            </a:prstGeom>
          </p:spPr>
        </p:pic>
        <p:pic>
          <p:nvPicPr>
            <p:cNvPr id="11" name="Picture 10"/>
            <p:cNvPicPr>
              <a:picLocks noChangeAspect="1"/>
            </p:cNvPicPr>
            <p:nvPr/>
          </p:nvPicPr>
          <p:blipFill>
            <a:blip r:embed="rId6" cstate="screen">
              <a:alphaModFix amt="35000"/>
              <a:extLst>
                <a:ext uri="{28A0092B-C50C-407E-A947-70E740481C1C}">
                  <a14:useLocalDpi xmlns:a14="http://schemas.microsoft.com/office/drawing/2010/main"/>
                </a:ext>
              </a:extLst>
            </a:blip>
            <a:stretch>
              <a:fillRect/>
            </a:stretch>
          </p:blipFill>
          <p:spPr>
            <a:xfrm>
              <a:off x="2201274" y="3821156"/>
              <a:ext cx="1491765" cy="1110151"/>
            </a:xfrm>
            <a:prstGeom prst="rect">
              <a:avLst/>
            </a:prstGeom>
          </p:spPr>
        </p:pic>
        <p:pic>
          <p:nvPicPr>
            <p:cNvPr id="12" name="Picture 11"/>
            <p:cNvPicPr>
              <a:picLocks noChangeAspect="1"/>
            </p:cNvPicPr>
            <p:nvPr/>
          </p:nvPicPr>
          <p:blipFill>
            <a:blip r:embed="rId7" cstate="screen">
              <a:alphaModFix amt="35000"/>
              <a:extLst>
                <a:ext uri="{28A0092B-C50C-407E-A947-70E740481C1C}">
                  <a14:useLocalDpi xmlns:a14="http://schemas.microsoft.com/office/drawing/2010/main"/>
                </a:ext>
              </a:extLst>
            </a:blip>
            <a:stretch>
              <a:fillRect/>
            </a:stretch>
          </p:blipFill>
          <p:spPr>
            <a:xfrm>
              <a:off x="2201274" y="1790679"/>
              <a:ext cx="1491765" cy="1110151"/>
            </a:xfrm>
            <a:prstGeom prst="rect">
              <a:avLst/>
            </a:prstGeom>
          </p:spPr>
        </p:pic>
        <p:pic>
          <p:nvPicPr>
            <p:cNvPr id="13" name="Picture 12"/>
            <p:cNvPicPr>
              <a:picLocks noChangeAspect="1"/>
            </p:cNvPicPr>
            <p:nvPr/>
          </p:nvPicPr>
          <p:blipFill>
            <a:blip r:embed="rId8" cstate="screen">
              <a:alphaModFix amt="35000"/>
              <a:extLst>
                <a:ext uri="{28A0092B-C50C-407E-A947-70E740481C1C}">
                  <a14:useLocalDpi xmlns:a14="http://schemas.microsoft.com/office/drawing/2010/main"/>
                </a:ext>
              </a:extLst>
            </a:blip>
            <a:stretch>
              <a:fillRect/>
            </a:stretch>
          </p:blipFill>
          <p:spPr>
            <a:xfrm>
              <a:off x="4122240" y="219667"/>
              <a:ext cx="1491765" cy="1110151"/>
            </a:xfrm>
            <a:prstGeom prst="rect">
              <a:avLst/>
            </a:prstGeom>
          </p:spPr>
        </p:pic>
        <p:pic>
          <p:nvPicPr>
            <p:cNvPr id="16" name="Picture 15"/>
            <p:cNvPicPr>
              <a:picLocks noChangeAspect="1"/>
            </p:cNvPicPr>
            <p:nvPr/>
          </p:nvPicPr>
          <p:blipFill>
            <a:blip r:embed="rId9" cstate="screen">
              <a:alphaModFix amt="35000"/>
              <a:extLst>
                <a:ext uri="{28A0092B-C50C-407E-A947-70E740481C1C}">
                  <a14:useLocalDpi xmlns:a14="http://schemas.microsoft.com/office/drawing/2010/main"/>
                </a:ext>
              </a:extLst>
            </a:blip>
            <a:stretch>
              <a:fillRect/>
            </a:stretch>
          </p:blipFill>
          <p:spPr>
            <a:xfrm>
              <a:off x="8575157" y="3821156"/>
              <a:ext cx="1491765" cy="1110151"/>
            </a:xfrm>
            <a:prstGeom prst="rect">
              <a:avLst/>
            </a:prstGeom>
          </p:spPr>
        </p:pic>
        <p:pic>
          <p:nvPicPr>
            <p:cNvPr id="18" name="Picture 17"/>
            <p:cNvPicPr>
              <a:picLocks noChangeAspect="1"/>
            </p:cNvPicPr>
            <p:nvPr/>
          </p:nvPicPr>
          <p:blipFill>
            <a:blip r:embed="rId10" cstate="screen">
              <a:alphaModFix amt="35000"/>
              <a:extLst>
                <a:ext uri="{28A0092B-C50C-407E-A947-70E740481C1C}">
                  <a14:useLocalDpi xmlns:a14="http://schemas.microsoft.com/office/drawing/2010/main"/>
                </a:ext>
              </a:extLst>
            </a:blip>
            <a:stretch>
              <a:fillRect/>
            </a:stretch>
          </p:blipFill>
          <p:spPr>
            <a:xfrm>
              <a:off x="4122240" y="5547063"/>
              <a:ext cx="1491765" cy="1110151"/>
            </a:xfrm>
            <a:prstGeom prst="rect">
              <a:avLst/>
            </a:prstGeom>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99827" y="1412217"/>
              <a:ext cx="4677995" cy="4043405"/>
            </a:xfrm>
            <a:prstGeom prst="rect">
              <a:avLst/>
            </a:prstGeom>
          </p:spPr>
        </p:pic>
      </p:grpSp>
    </p:spTree>
    <p:extLst>
      <p:ext uri="{BB962C8B-B14F-4D97-AF65-F5344CB8AC3E}">
        <p14:creationId xmlns:p14="http://schemas.microsoft.com/office/powerpoint/2010/main" val="2243061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r>
              <a:rPr lang="en-US"/>
              <a:t>Wireless Sensors and Sirens</a:t>
            </a:r>
            <a:endParaRPr lang="en-US" dirty="0"/>
          </a:p>
        </p:txBody>
      </p:sp>
      <p:sp>
        <p:nvSpPr>
          <p:cNvPr id="6" name="Title 5"/>
          <p:cNvSpPr>
            <a:spLocks noGrp="1"/>
          </p:cNvSpPr>
          <p:nvPr>
            <p:ph type="title"/>
          </p:nvPr>
        </p:nvSpPr>
        <p:spPr/>
        <p:txBody>
          <a:bodyPr/>
          <a:lstStyle/>
          <a:p>
            <a:r>
              <a:rPr lang="en-US" altLang="en-US" dirty="0"/>
              <a:t>SPREAD SPECTRUM WIRELESS</a:t>
            </a:r>
            <a:endParaRPr lang="en-US" dirty="0"/>
          </a:p>
        </p:txBody>
      </p:sp>
      <p:graphicFrame>
        <p:nvGraphicFramePr>
          <p:cNvPr id="13" name="Table 12">
            <a:extLst>
              <a:ext uri="{FF2B5EF4-FFF2-40B4-BE49-F238E27FC236}">
                <a16:creationId xmlns:a16="http://schemas.microsoft.com/office/drawing/2014/main" id="{0C0EEF66-1CDB-734E-A7ED-3C36D8530BD1}"/>
              </a:ext>
            </a:extLst>
          </p:cNvPr>
          <p:cNvGraphicFramePr>
            <a:graphicFrameLocks noGrp="1"/>
          </p:cNvGraphicFramePr>
          <p:nvPr>
            <p:extLst>
              <p:ext uri="{D42A27DB-BD31-4B8C-83A1-F6EECF244321}">
                <p14:modId xmlns:p14="http://schemas.microsoft.com/office/powerpoint/2010/main" val="349419299"/>
              </p:ext>
            </p:extLst>
          </p:nvPr>
        </p:nvGraphicFramePr>
        <p:xfrm>
          <a:off x="2035032" y="2570925"/>
          <a:ext cx="8128000" cy="1878006"/>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1878006">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4" name="Text Placeholder 6">
            <a:extLst>
              <a:ext uri="{FF2B5EF4-FFF2-40B4-BE49-F238E27FC236}">
                <a16:creationId xmlns:a16="http://schemas.microsoft.com/office/drawing/2014/main" id="{89C895C0-861C-6F42-82B5-D62A92C08C1E}"/>
              </a:ext>
            </a:extLst>
          </p:cNvPr>
          <p:cNvSpPr txBox="1">
            <a:spLocks/>
          </p:cNvSpPr>
          <p:nvPr/>
        </p:nvSpPr>
        <p:spPr>
          <a:xfrm>
            <a:off x="2035032" y="4657007"/>
            <a:ext cx="2048743"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1129</a:t>
            </a:r>
          </a:p>
        </p:txBody>
      </p:sp>
      <p:pic>
        <p:nvPicPr>
          <p:cNvPr id="15" name="Picture 14" descr="1129-W.png">
            <a:extLst>
              <a:ext uri="{FF2B5EF4-FFF2-40B4-BE49-F238E27FC236}">
                <a16:creationId xmlns:a16="http://schemas.microsoft.com/office/drawing/2014/main" id="{16DD3DA4-B27B-4045-8F6E-C0A5441D15B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47181" y="2917114"/>
            <a:ext cx="14239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6">
            <a:extLst>
              <a:ext uri="{FF2B5EF4-FFF2-40B4-BE49-F238E27FC236}">
                <a16:creationId xmlns:a16="http://schemas.microsoft.com/office/drawing/2014/main" id="{9E8F7467-246E-3244-A9AE-3126F0D3F6E9}"/>
              </a:ext>
            </a:extLst>
          </p:cNvPr>
          <p:cNvSpPr txBox="1">
            <a:spLocks/>
          </p:cNvSpPr>
          <p:nvPr/>
        </p:nvSpPr>
        <p:spPr>
          <a:xfrm>
            <a:off x="4083775" y="4657007"/>
            <a:ext cx="2029523"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1131</a:t>
            </a:r>
          </a:p>
        </p:txBody>
      </p:sp>
      <p:pic>
        <p:nvPicPr>
          <p:cNvPr id="17" name="Picture 8">
            <a:extLst>
              <a:ext uri="{FF2B5EF4-FFF2-40B4-BE49-F238E27FC236}">
                <a16:creationId xmlns:a16="http://schemas.microsoft.com/office/drawing/2014/main" id="{03142728-33BF-554B-8AB5-97678CB8FC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876" t="11528" r="14631" b="12508"/>
          <a:stretch/>
        </p:blipFill>
        <p:spPr bwMode="auto">
          <a:xfrm>
            <a:off x="6325532" y="2839452"/>
            <a:ext cx="1478166" cy="134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6">
            <a:extLst>
              <a:ext uri="{FF2B5EF4-FFF2-40B4-BE49-F238E27FC236}">
                <a16:creationId xmlns:a16="http://schemas.microsoft.com/office/drawing/2014/main" id="{5ADB2E7C-D4A7-8244-843E-00F3830C350E}"/>
              </a:ext>
            </a:extLst>
          </p:cNvPr>
          <p:cNvSpPr txBox="1">
            <a:spLocks/>
          </p:cNvSpPr>
          <p:nvPr/>
        </p:nvSpPr>
        <p:spPr>
          <a:xfrm>
            <a:off x="6113298" y="4657007"/>
            <a:ext cx="2036490"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1135</a:t>
            </a:r>
          </a:p>
        </p:txBody>
      </p:sp>
      <p:sp>
        <p:nvSpPr>
          <p:cNvPr id="19" name="Text Placeholder 6">
            <a:extLst>
              <a:ext uri="{FF2B5EF4-FFF2-40B4-BE49-F238E27FC236}">
                <a16:creationId xmlns:a16="http://schemas.microsoft.com/office/drawing/2014/main" id="{2333188E-09BB-4E41-9868-893BBAD577E9}"/>
              </a:ext>
            </a:extLst>
          </p:cNvPr>
          <p:cNvSpPr txBox="1">
            <a:spLocks/>
          </p:cNvSpPr>
          <p:nvPr/>
        </p:nvSpPr>
        <p:spPr>
          <a:xfrm>
            <a:off x="8142821" y="4657007"/>
            <a:ext cx="2020211"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1115</a:t>
            </a:r>
          </a:p>
        </p:txBody>
      </p:sp>
      <p:pic>
        <p:nvPicPr>
          <p:cNvPr id="27" name="Picture 26">
            <a:extLst>
              <a:ext uri="{FF2B5EF4-FFF2-40B4-BE49-F238E27FC236}">
                <a16:creationId xmlns:a16="http://schemas.microsoft.com/office/drawing/2014/main" id="{267B07C2-2AB2-3946-83C0-D87A3E151E4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80275" y="3122888"/>
            <a:ext cx="1390650" cy="797506"/>
          </a:xfrm>
          <a:prstGeom prst="rect">
            <a:avLst/>
          </a:prstGeom>
        </p:spPr>
      </p:pic>
      <p:pic>
        <p:nvPicPr>
          <p:cNvPr id="28" name="Picture 27">
            <a:extLst>
              <a:ext uri="{FF2B5EF4-FFF2-40B4-BE49-F238E27FC236}">
                <a16:creationId xmlns:a16="http://schemas.microsoft.com/office/drawing/2014/main" id="{BCB77990-5D4D-9B4A-8410-ED58AC48075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29934" y="2714575"/>
            <a:ext cx="1452952" cy="1471878"/>
          </a:xfrm>
          <a:prstGeom prst="rect">
            <a:avLst/>
          </a:prstGeom>
        </p:spPr>
      </p:pic>
    </p:spTree>
    <p:extLst>
      <p:ext uri="{BB962C8B-B14F-4D97-AF65-F5344CB8AC3E}">
        <p14:creationId xmlns:p14="http://schemas.microsoft.com/office/powerpoint/2010/main" val="8551557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r>
              <a:rPr lang="en-US" dirty="0"/>
              <a:t>Wireless Bill-Trap and Panic Buttons</a:t>
            </a:r>
          </a:p>
        </p:txBody>
      </p:sp>
      <p:sp>
        <p:nvSpPr>
          <p:cNvPr id="6" name="Title 5"/>
          <p:cNvSpPr>
            <a:spLocks noGrp="1"/>
          </p:cNvSpPr>
          <p:nvPr>
            <p:ph type="title"/>
          </p:nvPr>
        </p:nvSpPr>
        <p:spPr/>
        <p:txBody>
          <a:bodyPr/>
          <a:lstStyle/>
          <a:p>
            <a:r>
              <a:rPr lang="en-US" altLang="en-US" dirty="0"/>
              <a:t>SPREAD SPECTRUM WIRELESS</a:t>
            </a:r>
            <a:endParaRPr lang="en-US" dirty="0"/>
          </a:p>
        </p:txBody>
      </p:sp>
      <p:graphicFrame>
        <p:nvGraphicFramePr>
          <p:cNvPr id="10" name="Table 9">
            <a:extLst>
              <a:ext uri="{FF2B5EF4-FFF2-40B4-BE49-F238E27FC236}">
                <a16:creationId xmlns:a16="http://schemas.microsoft.com/office/drawing/2014/main" id="{6B081B1F-586D-A64D-BDE1-0D40299C756B}"/>
              </a:ext>
            </a:extLst>
          </p:cNvPr>
          <p:cNvGraphicFramePr>
            <a:graphicFrameLocks noGrp="1"/>
          </p:cNvGraphicFramePr>
          <p:nvPr>
            <p:extLst>
              <p:ext uri="{D42A27DB-BD31-4B8C-83A1-F6EECF244321}">
                <p14:modId xmlns:p14="http://schemas.microsoft.com/office/powerpoint/2010/main" val="3297240428"/>
              </p:ext>
            </p:extLst>
          </p:nvPr>
        </p:nvGraphicFramePr>
        <p:xfrm>
          <a:off x="2311722" y="2820546"/>
          <a:ext cx="7576516" cy="1674812"/>
        </p:xfrm>
        <a:graphic>
          <a:graphicData uri="http://schemas.openxmlformats.org/drawingml/2006/table">
            <a:tbl>
              <a:tblPr firstRow="1" bandRow="1">
                <a:tableStyleId>{5940675A-B579-460E-94D1-54222C63F5DA}</a:tableStyleId>
              </a:tblPr>
              <a:tblGrid>
                <a:gridCol w="2904155">
                  <a:extLst>
                    <a:ext uri="{9D8B030D-6E8A-4147-A177-3AD203B41FA5}">
                      <a16:colId xmlns:a16="http://schemas.microsoft.com/office/drawing/2014/main" val="20000"/>
                    </a:ext>
                  </a:extLst>
                </a:gridCol>
                <a:gridCol w="2442117">
                  <a:extLst>
                    <a:ext uri="{9D8B030D-6E8A-4147-A177-3AD203B41FA5}">
                      <a16:colId xmlns:a16="http://schemas.microsoft.com/office/drawing/2014/main" val="20001"/>
                    </a:ext>
                  </a:extLst>
                </a:gridCol>
                <a:gridCol w="2230244">
                  <a:extLst>
                    <a:ext uri="{9D8B030D-6E8A-4147-A177-3AD203B41FA5}">
                      <a16:colId xmlns:a16="http://schemas.microsoft.com/office/drawing/2014/main" val="20002"/>
                    </a:ext>
                  </a:extLst>
                </a:gridCol>
              </a:tblGrid>
              <a:tr h="1674812">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8" name="Picture 17" descr="1142-w.png">
            <a:extLst>
              <a:ext uri="{FF2B5EF4-FFF2-40B4-BE49-F238E27FC236}">
                <a16:creationId xmlns:a16="http://schemas.microsoft.com/office/drawing/2014/main" id="{F1985D35-E04D-4F48-AC51-3E77054D580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982" y="2922146"/>
            <a:ext cx="1895475" cy="1435100"/>
          </a:xfrm>
          <a:prstGeom prst="rect">
            <a:avLst/>
          </a:prstGeom>
          <a:noFill/>
          <a:ln>
            <a:noFill/>
          </a:ln>
          <a:effectLst>
            <a:outerShdw blurRad="50800" dist="38100" dir="2700000" algn="tl" rotWithShape="0">
              <a:prstClr val="black">
                <a:alpha val="40000"/>
              </a:prstClr>
            </a:outerShdw>
          </a:effectLst>
          <a:extLst>
            <a:ext uri="{909E8E84-426E-40dd-AFC4-6F175D3DCCD1}"/>
            <a:ext uri="{91240B29-F687-4f45-9708-019B960494DF}"/>
          </a:extLst>
        </p:spPr>
      </p:pic>
      <p:pic>
        <p:nvPicPr>
          <p:cNvPr id="19" name="Picture 2" descr="1142-w.png">
            <a:extLst>
              <a:ext uri="{FF2B5EF4-FFF2-40B4-BE49-F238E27FC236}">
                <a16:creationId xmlns:a16="http://schemas.microsoft.com/office/drawing/2014/main" id="{B8E2F64B-12FC-5145-AA99-18CB4B55480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755257" y="2922146"/>
            <a:ext cx="1895475" cy="1435100"/>
          </a:xfrm>
          <a:prstGeom prst="rect">
            <a:avLst/>
          </a:prstGeom>
          <a:noFill/>
          <a:ln>
            <a:noFill/>
          </a:ln>
          <a:effectLst>
            <a:outerShdw blurRad="50800" dist="38100" dir="2700000" algn="tl" rotWithShape="0">
              <a:prstClr val="black">
                <a:alpha val="40000"/>
              </a:prstClr>
            </a:outerShdw>
          </a:effectLst>
          <a:extLst>
            <a:ext uri="{909E8E84-426E-40dd-AFC4-6F175D3DCCD1}"/>
            <a:ext uri="{91240B29-F687-4f45-9708-019B960494DF}"/>
          </a:extLst>
        </p:spPr>
      </p:pic>
      <p:sp>
        <p:nvSpPr>
          <p:cNvPr id="20" name="Text Placeholder 6">
            <a:extLst>
              <a:ext uri="{FF2B5EF4-FFF2-40B4-BE49-F238E27FC236}">
                <a16:creationId xmlns:a16="http://schemas.microsoft.com/office/drawing/2014/main" id="{4FD72E81-ECA1-2249-83DA-9295A47C74BB}"/>
              </a:ext>
            </a:extLst>
          </p:cNvPr>
          <p:cNvSpPr txBox="1">
            <a:spLocks/>
          </p:cNvSpPr>
          <p:nvPr/>
        </p:nvSpPr>
        <p:spPr>
          <a:xfrm>
            <a:off x="2311721" y="4687486"/>
            <a:ext cx="2893003"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1139</a:t>
            </a:r>
          </a:p>
        </p:txBody>
      </p:sp>
      <p:sp>
        <p:nvSpPr>
          <p:cNvPr id="21" name="Text Placeholder 6">
            <a:extLst>
              <a:ext uri="{FF2B5EF4-FFF2-40B4-BE49-F238E27FC236}">
                <a16:creationId xmlns:a16="http://schemas.microsoft.com/office/drawing/2014/main" id="{3A93DFFB-A447-0143-8DA8-9DF297D1A7C6}"/>
              </a:ext>
            </a:extLst>
          </p:cNvPr>
          <p:cNvSpPr txBox="1">
            <a:spLocks/>
          </p:cNvSpPr>
          <p:nvPr/>
        </p:nvSpPr>
        <p:spPr>
          <a:xfrm>
            <a:off x="5204724" y="4687486"/>
            <a:ext cx="2442118"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1142</a:t>
            </a:r>
          </a:p>
        </p:txBody>
      </p:sp>
      <p:sp>
        <p:nvSpPr>
          <p:cNvPr id="22" name="Text Placeholder 6">
            <a:extLst>
              <a:ext uri="{FF2B5EF4-FFF2-40B4-BE49-F238E27FC236}">
                <a16:creationId xmlns:a16="http://schemas.microsoft.com/office/drawing/2014/main" id="{CFD2ACA3-6EA3-7E45-8F8D-D55881A120AC}"/>
              </a:ext>
            </a:extLst>
          </p:cNvPr>
          <p:cNvSpPr txBox="1">
            <a:spLocks/>
          </p:cNvSpPr>
          <p:nvPr/>
        </p:nvSpPr>
        <p:spPr>
          <a:xfrm>
            <a:off x="7646842" y="4687486"/>
            <a:ext cx="2241396"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1142BC</a:t>
            </a:r>
          </a:p>
        </p:txBody>
      </p:sp>
      <p:pic>
        <p:nvPicPr>
          <p:cNvPr id="4" name="Picture 3">
            <a:extLst>
              <a:ext uri="{FF2B5EF4-FFF2-40B4-BE49-F238E27FC236}">
                <a16:creationId xmlns:a16="http://schemas.microsoft.com/office/drawing/2014/main" id="{EB91C312-B17C-F14C-A12C-CC84C49DB9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89520" y="3071446"/>
            <a:ext cx="2506662" cy="1187940"/>
          </a:xfrm>
          <a:prstGeom prst="rect">
            <a:avLst/>
          </a:prstGeom>
        </p:spPr>
      </p:pic>
    </p:spTree>
    <p:extLst>
      <p:ext uri="{BB962C8B-B14F-4D97-AF65-F5344CB8AC3E}">
        <p14:creationId xmlns:p14="http://schemas.microsoft.com/office/powerpoint/2010/main" val="18763969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r>
              <a:rPr lang="en-US" dirty="0"/>
              <a:t>Door/Window Transmitters</a:t>
            </a:r>
          </a:p>
        </p:txBody>
      </p:sp>
      <p:sp>
        <p:nvSpPr>
          <p:cNvPr id="6" name="Title 5"/>
          <p:cNvSpPr>
            <a:spLocks noGrp="1"/>
          </p:cNvSpPr>
          <p:nvPr>
            <p:ph type="title"/>
          </p:nvPr>
        </p:nvSpPr>
        <p:spPr/>
        <p:txBody>
          <a:bodyPr/>
          <a:lstStyle/>
          <a:p>
            <a:r>
              <a:rPr lang="en-US" altLang="en-US" dirty="0"/>
              <a:t>SPREAD SPECTRUM WIRELESS</a:t>
            </a:r>
            <a:endParaRPr lang="en-US" dirty="0"/>
          </a:p>
        </p:txBody>
      </p:sp>
      <p:graphicFrame>
        <p:nvGraphicFramePr>
          <p:cNvPr id="15" name="Table 14">
            <a:extLst>
              <a:ext uri="{FF2B5EF4-FFF2-40B4-BE49-F238E27FC236}">
                <a16:creationId xmlns:a16="http://schemas.microsoft.com/office/drawing/2014/main" id="{604D1C26-FD59-C640-85C2-9EC65B15CB16}"/>
              </a:ext>
            </a:extLst>
          </p:cNvPr>
          <p:cNvGraphicFramePr>
            <a:graphicFrameLocks noGrp="1"/>
          </p:cNvGraphicFramePr>
          <p:nvPr>
            <p:extLst>
              <p:ext uri="{D42A27DB-BD31-4B8C-83A1-F6EECF244321}">
                <p14:modId xmlns:p14="http://schemas.microsoft.com/office/powerpoint/2010/main" val="3864786979"/>
              </p:ext>
            </p:extLst>
          </p:nvPr>
        </p:nvGraphicFramePr>
        <p:xfrm>
          <a:off x="3829409" y="3697352"/>
          <a:ext cx="4542088" cy="1659301"/>
        </p:xfrm>
        <a:graphic>
          <a:graphicData uri="http://schemas.openxmlformats.org/drawingml/2006/table">
            <a:tbl>
              <a:tblPr firstRow="1" bandRow="1">
                <a:tableStyleId>{5940675A-B579-460E-94D1-54222C63F5DA}</a:tableStyleId>
              </a:tblPr>
              <a:tblGrid>
                <a:gridCol w="2271044">
                  <a:extLst>
                    <a:ext uri="{9D8B030D-6E8A-4147-A177-3AD203B41FA5}">
                      <a16:colId xmlns:a16="http://schemas.microsoft.com/office/drawing/2014/main" val="20000"/>
                    </a:ext>
                  </a:extLst>
                </a:gridCol>
                <a:gridCol w="2271044">
                  <a:extLst>
                    <a:ext uri="{9D8B030D-6E8A-4147-A177-3AD203B41FA5}">
                      <a16:colId xmlns:a16="http://schemas.microsoft.com/office/drawing/2014/main" val="20001"/>
                    </a:ext>
                  </a:extLst>
                </a:gridCol>
              </a:tblGrid>
              <a:tr h="1659301">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8" name="Table 17">
            <a:extLst>
              <a:ext uri="{FF2B5EF4-FFF2-40B4-BE49-F238E27FC236}">
                <a16:creationId xmlns:a16="http://schemas.microsoft.com/office/drawing/2014/main" id="{077E1918-A640-D64D-AC63-D94F51153A8D}"/>
              </a:ext>
            </a:extLst>
          </p:cNvPr>
          <p:cNvGraphicFramePr>
            <a:graphicFrameLocks noGrp="1"/>
          </p:cNvGraphicFramePr>
          <p:nvPr>
            <p:extLst>
              <p:ext uri="{D42A27DB-BD31-4B8C-83A1-F6EECF244321}">
                <p14:modId xmlns:p14="http://schemas.microsoft.com/office/powerpoint/2010/main" val="2682513159"/>
              </p:ext>
            </p:extLst>
          </p:nvPr>
        </p:nvGraphicFramePr>
        <p:xfrm>
          <a:off x="2779927" y="1641105"/>
          <a:ext cx="6632165" cy="1522437"/>
        </p:xfrm>
        <a:graphic>
          <a:graphicData uri="http://schemas.openxmlformats.org/drawingml/2006/table">
            <a:tbl>
              <a:tblPr firstRow="1" bandRow="1">
                <a:tableStyleId>{5940675A-B579-460E-94D1-54222C63F5DA}</a:tableStyleId>
              </a:tblPr>
              <a:tblGrid>
                <a:gridCol w="2026711">
                  <a:extLst>
                    <a:ext uri="{9D8B030D-6E8A-4147-A177-3AD203B41FA5}">
                      <a16:colId xmlns:a16="http://schemas.microsoft.com/office/drawing/2014/main" val="20000"/>
                    </a:ext>
                  </a:extLst>
                </a:gridCol>
                <a:gridCol w="1996068">
                  <a:extLst>
                    <a:ext uri="{9D8B030D-6E8A-4147-A177-3AD203B41FA5}">
                      <a16:colId xmlns:a16="http://schemas.microsoft.com/office/drawing/2014/main" val="20001"/>
                    </a:ext>
                  </a:extLst>
                </a:gridCol>
                <a:gridCol w="2609386">
                  <a:extLst>
                    <a:ext uri="{9D8B030D-6E8A-4147-A177-3AD203B41FA5}">
                      <a16:colId xmlns:a16="http://schemas.microsoft.com/office/drawing/2014/main" val="20002"/>
                    </a:ext>
                  </a:extLst>
                </a:gridCol>
              </a:tblGrid>
              <a:tr h="1522437">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9" name="Text Placeholder 6">
            <a:extLst>
              <a:ext uri="{FF2B5EF4-FFF2-40B4-BE49-F238E27FC236}">
                <a16:creationId xmlns:a16="http://schemas.microsoft.com/office/drawing/2014/main" id="{C12F80F7-DC5A-9348-98BE-5F03695C2ECD}"/>
              </a:ext>
            </a:extLst>
          </p:cNvPr>
          <p:cNvSpPr txBox="1">
            <a:spLocks/>
          </p:cNvSpPr>
          <p:nvPr/>
        </p:nvSpPr>
        <p:spPr>
          <a:xfrm>
            <a:off x="2779927" y="3294673"/>
            <a:ext cx="1960238"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1101</a:t>
            </a:r>
          </a:p>
        </p:txBody>
      </p:sp>
      <p:pic>
        <p:nvPicPr>
          <p:cNvPr id="20" name="Picture 19">
            <a:extLst>
              <a:ext uri="{FF2B5EF4-FFF2-40B4-BE49-F238E27FC236}">
                <a16:creationId xmlns:a16="http://schemas.microsoft.com/office/drawing/2014/main" id="{57D3EE7E-4A77-D441-9F15-2446888CE5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5950" y="3891384"/>
            <a:ext cx="2046643" cy="1271239"/>
          </a:xfrm>
          <a:prstGeom prst="rect">
            <a:avLst/>
          </a:prstGeom>
        </p:spPr>
      </p:pic>
      <p:pic>
        <p:nvPicPr>
          <p:cNvPr id="21" name="Picture 20">
            <a:extLst>
              <a:ext uri="{FF2B5EF4-FFF2-40B4-BE49-F238E27FC236}">
                <a16:creationId xmlns:a16="http://schemas.microsoft.com/office/drawing/2014/main" id="{526A4037-D883-7B49-A2A7-77C4EE2FD3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19320" y="3893341"/>
            <a:ext cx="2097465" cy="1193181"/>
          </a:xfrm>
          <a:prstGeom prst="rect">
            <a:avLst/>
          </a:prstGeom>
        </p:spPr>
      </p:pic>
      <p:sp>
        <p:nvSpPr>
          <p:cNvPr id="29" name="Text Placeholder 6">
            <a:extLst>
              <a:ext uri="{FF2B5EF4-FFF2-40B4-BE49-F238E27FC236}">
                <a16:creationId xmlns:a16="http://schemas.microsoft.com/office/drawing/2014/main" id="{F57FB039-B8F0-EC41-B11C-2025CE87C88A}"/>
              </a:ext>
            </a:extLst>
          </p:cNvPr>
          <p:cNvSpPr txBox="1">
            <a:spLocks/>
          </p:cNvSpPr>
          <p:nvPr/>
        </p:nvSpPr>
        <p:spPr>
          <a:xfrm>
            <a:off x="4837716" y="3294672"/>
            <a:ext cx="1910964"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1102</a:t>
            </a:r>
          </a:p>
        </p:txBody>
      </p:sp>
      <p:sp>
        <p:nvSpPr>
          <p:cNvPr id="30" name="Text Placeholder 6">
            <a:extLst>
              <a:ext uri="{FF2B5EF4-FFF2-40B4-BE49-F238E27FC236}">
                <a16:creationId xmlns:a16="http://schemas.microsoft.com/office/drawing/2014/main" id="{A4C9B089-BFE7-724E-9B6B-2340E31AA529}"/>
              </a:ext>
            </a:extLst>
          </p:cNvPr>
          <p:cNvSpPr txBox="1">
            <a:spLocks/>
          </p:cNvSpPr>
          <p:nvPr/>
        </p:nvSpPr>
        <p:spPr>
          <a:xfrm>
            <a:off x="6846230" y="3294672"/>
            <a:ext cx="2565861"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1103</a:t>
            </a:r>
          </a:p>
        </p:txBody>
      </p:sp>
      <p:sp>
        <p:nvSpPr>
          <p:cNvPr id="31" name="Text Placeholder 6">
            <a:extLst>
              <a:ext uri="{FF2B5EF4-FFF2-40B4-BE49-F238E27FC236}">
                <a16:creationId xmlns:a16="http://schemas.microsoft.com/office/drawing/2014/main" id="{C72B9D33-7E06-2949-89AA-F7B8CDB5C2D6}"/>
              </a:ext>
            </a:extLst>
          </p:cNvPr>
          <p:cNvSpPr txBox="1">
            <a:spLocks/>
          </p:cNvSpPr>
          <p:nvPr/>
        </p:nvSpPr>
        <p:spPr>
          <a:xfrm>
            <a:off x="3829409" y="5476771"/>
            <a:ext cx="2271044"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1106</a:t>
            </a:r>
          </a:p>
        </p:txBody>
      </p:sp>
      <p:sp>
        <p:nvSpPr>
          <p:cNvPr id="32" name="Text Placeholder 6">
            <a:extLst>
              <a:ext uri="{FF2B5EF4-FFF2-40B4-BE49-F238E27FC236}">
                <a16:creationId xmlns:a16="http://schemas.microsoft.com/office/drawing/2014/main" id="{C62232E1-811E-0A45-A73D-72DD813BBB39}"/>
              </a:ext>
            </a:extLst>
          </p:cNvPr>
          <p:cNvSpPr txBox="1">
            <a:spLocks/>
          </p:cNvSpPr>
          <p:nvPr/>
        </p:nvSpPr>
        <p:spPr>
          <a:xfrm>
            <a:off x="6100453" y="5528011"/>
            <a:ext cx="2271044"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a:solidFill>
                  <a:schemeClr val="tx2"/>
                </a:solidFill>
                <a:latin typeface="Arial" charset="0"/>
                <a:ea typeface="Arial" charset="0"/>
                <a:cs typeface="Arial" charset="0"/>
              </a:rPr>
              <a:t>1107</a:t>
            </a:r>
            <a:endParaRPr lang="en-US" sz="1200" b="0" dirty="0">
              <a:solidFill>
                <a:schemeClr val="tx2"/>
              </a:solidFill>
              <a:latin typeface="Arial" charset="0"/>
              <a:ea typeface="Arial" charset="0"/>
              <a:cs typeface="Arial" charset="0"/>
            </a:endParaRPr>
          </a:p>
        </p:txBody>
      </p:sp>
      <p:pic>
        <p:nvPicPr>
          <p:cNvPr id="33" name="Picture 32">
            <a:extLst>
              <a:ext uri="{FF2B5EF4-FFF2-40B4-BE49-F238E27FC236}">
                <a16:creationId xmlns:a16="http://schemas.microsoft.com/office/drawing/2014/main" id="{94819F91-02B1-1340-B55E-F44DD2006A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77476" y="1736507"/>
            <a:ext cx="1862689" cy="1300434"/>
          </a:xfrm>
          <a:prstGeom prst="rect">
            <a:avLst/>
          </a:prstGeom>
        </p:spPr>
      </p:pic>
      <p:pic>
        <p:nvPicPr>
          <p:cNvPr id="34" name="Picture 33">
            <a:extLst>
              <a:ext uri="{FF2B5EF4-FFF2-40B4-BE49-F238E27FC236}">
                <a16:creationId xmlns:a16="http://schemas.microsoft.com/office/drawing/2014/main" id="{E4E75D0B-E0F4-C340-B65F-69F3F0C248B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37716" y="1691439"/>
            <a:ext cx="1910964" cy="1341110"/>
          </a:xfrm>
          <a:prstGeom prst="rect">
            <a:avLst/>
          </a:prstGeom>
        </p:spPr>
      </p:pic>
      <p:pic>
        <p:nvPicPr>
          <p:cNvPr id="35" name="Picture 34">
            <a:extLst>
              <a:ext uri="{FF2B5EF4-FFF2-40B4-BE49-F238E27FC236}">
                <a16:creationId xmlns:a16="http://schemas.microsoft.com/office/drawing/2014/main" id="{3953CDCC-A491-DE47-B3AC-D48050DE294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919386" y="1736507"/>
            <a:ext cx="2237211" cy="1250975"/>
          </a:xfrm>
          <a:prstGeom prst="rect">
            <a:avLst/>
          </a:prstGeom>
        </p:spPr>
      </p:pic>
    </p:spTree>
    <p:extLst>
      <p:ext uri="{BB962C8B-B14F-4D97-AF65-F5344CB8AC3E}">
        <p14:creationId xmlns:p14="http://schemas.microsoft.com/office/powerpoint/2010/main" val="16225405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r>
              <a:rPr lang="en-US" dirty="0"/>
              <a:t>Wireless </a:t>
            </a:r>
            <a:r>
              <a:rPr lang="en-US" dirty="0" err="1"/>
              <a:t>Keyfobs</a:t>
            </a:r>
            <a:r>
              <a:rPr lang="en-US" dirty="0"/>
              <a:t> and Emergency, Panic, and Hostage Transmitters</a:t>
            </a:r>
          </a:p>
        </p:txBody>
      </p:sp>
      <p:sp>
        <p:nvSpPr>
          <p:cNvPr id="6" name="Title 5"/>
          <p:cNvSpPr>
            <a:spLocks noGrp="1"/>
          </p:cNvSpPr>
          <p:nvPr>
            <p:ph type="title"/>
          </p:nvPr>
        </p:nvSpPr>
        <p:spPr/>
        <p:txBody>
          <a:bodyPr/>
          <a:lstStyle/>
          <a:p>
            <a:r>
              <a:rPr lang="en-US" altLang="en-US" dirty="0"/>
              <a:t>SPREAD SPECTRUM WIRELESS</a:t>
            </a:r>
            <a:endParaRPr lang="en-US" dirty="0"/>
          </a:p>
        </p:txBody>
      </p:sp>
      <p:graphicFrame>
        <p:nvGraphicFramePr>
          <p:cNvPr id="12" name="Table 11">
            <a:extLst>
              <a:ext uri="{FF2B5EF4-FFF2-40B4-BE49-F238E27FC236}">
                <a16:creationId xmlns:a16="http://schemas.microsoft.com/office/drawing/2014/main" id="{AEC664D9-26E4-8C4A-8168-54D852FB1708}"/>
              </a:ext>
            </a:extLst>
          </p:cNvPr>
          <p:cNvGraphicFramePr>
            <a:graphicFrameLocks noGrp="1"/>
          </p:cNvGraphicFramePr>
          <p:nvPr>
            <p:extLst>
              <p:ext uri="{D42A27DB-BD31-4B8C-83A1-F6EECF244321}">
                <p14:modId xmlns:p14="http://schemas.microsoft.com/office/powerpoint/2010/main" val="4009002551"/>
              </p:ext>
            </p:extLst>
          </p:nvPr>
        </p:nvGraphicFramePr>
        <p:xfrm>
          <a:off x="2631571" y="3008516"/>
          <a:ext cx="6960045" cy="1546767"/>
        </p:xfrm>
        <a:graphic>
          <a:graphicData uri="http://schemas.openxmlformats.org/drawingml/2006/table">
            <a:tbl>
              <a:tblPr firstRow="1" bandRow="1">
                <a:tableStyleId>{5940675A-B579-460E-94D1-54222C63F5DA}</a:tableStyleId>
              </a:tblPr>
              <a:tblGrid>
                <a:gridCol w="2320015">
                  <a:extLst>
                    <a:ext uri="{9D8B030D-6E8A-4147-A177-3AD203B41FA5}">
                      <a16:colId xmlns:a16="http://schemas.microsoft.com/office/drawing/2014/main" val="20000"/>
                    </a:ext>
                  </a:extLst>
                </a:gridCol>
                <a:gridCol w="2320015">
                  <a:extLst>
                    <a:ext uri="{9D8B030D-6E8A-4147-A177-3AD203B41FA5}">
                      <a16:colId xmlns:a16="http://schemas.microsoft.com/office/drawing/2014/main" val="20001"/>
                    </a:ext>
                  </a:extLst>
                </a:gridCol>
                <a:gridCol w="2320015">
                  <a:extLst>
                    <a:ext uri="{9D8B030D-6E8A-4147-A177-3AD203B41FA5}">
                      <a16:colId xmlns:a16="http://schemas.microsoft.com/office/drawing/2014/main" val="20002"/>
                    </a:ext>
                  </a:extLst>
                </a:gridCol>
              </a:tblGrid>
              <a:tr h="1546767">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tc>
                  <a:txBody>
                    <a:bodyPr/>
                    <a:lstStyle/>
                    <a:p>
                      <a:endParaRPr lang="en-US" dirty="0"/>
                    </a:p>
                  </a:txBody>
                  <a:tcPr>
                    <a:lnL w="76200" cap="flat" cmpd="sng" algn="ctr">
                      <a:solidFill>
                        <a:schemeClr val="bg1">
                          <a:lumMod val="95000"/>
                        </a:schemeClr>
                      </a:solidFill>
                      <a:prstDash val="solid"/>
                      <a:round/>
                      <a:headEnd type="none" w="med" len="med"/>
                      <a:tailEnd type="none" w="med" len="med"/>
                    </a:lnL>
                    <a:lnR w="76200" cap="flat" cmpd="sng" algn="ctr">
                      <a:solidFill>
                        <a:schemeClr val="bg1">
                          <a:lumMod val="95000"/>
                        </a:schemeClr>
                      </a:solidFill>
                      <a:prstDash val="solid"/>
                      <a:round/>
                      <a:headEnd type="none" w="med" len="med"/>
                      <a:tailEnd type="none" w="med" len="med"/>
                    </a:lnR>
                    <a:lnT w="76200" cap="flat" cmpd="sng" algn="ctr">
                      <a:solidFill>
                        <a:schemeClr val="bg1">
                          <a:lumMod val="95000"/>
                        </a:schemeClr>
                      </a:solidFill>
                      <a:prstDash val="solid"/>
                      <a:round/>
                      <a:headEnd type="none" w="med" len="med"/>
                      <a:tailEnd type="none" w="med" len="med"/>
                    </a:lnT>
                    <a:lnB w="762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3" name="Picture 2" descr="1145-4-B &#10;1145-4-B &#10;1145-4b.png">
            <a:extLst>
              <a:ext uri="{FF2B5EF4-FFF2-40B4-BE49-F238E27FC236}">
                <a16:creationId xmlns:a16="http://schemas.microsoft.com/office/drawing/2014/main" id="{4022530A-DB4A-A145-A29D-E8377645CD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166" t="15091" r="10720" b="10001"/>
          <a:stretch/>
        </p:blipFill>
        <p:spPr bwMode="auto">
          <a:xfrm>
            <a:off x="2811313" y="3059459"/>
            <a:ext cx="1969211" cy="14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1145-2b.png">
            <a:extLst>
              <a:ext uri="{FF2B5EF4-FFF2-40B4-BE49-F238E27FC236}">
                <a16:creationId xmlns:a16="http://schemas.microsoft.com/office/drawing/2014/main" id="{FB71E8A2-77DB-3245-8421-2017E60233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823" t="13581" r="10788" b="11511"/>
          <a:stretch/>
        </p:blipFill>
        <p:spPr bwMode="auto">
          <a:xfrm>
            <a:off x="5146468" y="3059459"/>
            <a:ext cx="1976154" cy="14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1145-1b.png">
            <a:extLst>
              <a:ext uri="{FF2B5EF4-FFF2-40B4-BE49-F238E27FC236}">
                <a16:creationId xmlns:a16="http://schemas.microsoft.com/office/drawing/2014/main" id="{92582F98-FE97-3F46-8018-34E5C0ABEC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457" t="18001" r="13817" b="10000"/>
          <a:stretch/>
        </p:blipFill>
        <p:spPr bwMode="auto">
          <a:xfrm>
            <a:off x="7507706" y="3114460"/>
            <a:ext cx="1883802" cy="136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6">
            <a:extLst>
              <a:ext uri="{FF2B5EF4-FFF2-40B4-BE49-F238E27FC236}">
                <a16:creationId xmlns:a16="http://schemas.microsoft.com/office/drawing/2014/main" id="{C76A9AC0-923B-454C-9087-35E9F2591EDE}"/>
              </a:ext>
            </a:extLst>
          </p:cNvPr>
          <p:cNvSpPr txBox="1">
            <a:spLocks/>
          </p:cNvSpPr>
          <p:nvPr/>
        </p:nvSpPr>
        <p:spPr>
          <a:xfrm>
            <a:off x="2631570" y="4681611"/>
            <a:ext cx="2328699"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1144-4 </a:t>
            </a:r>
          </a:p>
        </p:txBody>
      </p:sp>
      <p:sp>
        <p:nvSpPr>
          <p:cNvPr id="17" name="Text Placeholder 6">
            <a:extLst>
              <a:ext uri="{FF2B5EF4-FFF2-40B4-BE49-F238E27FC236}">
                <a16:creationId xmlns:a16="http://schemas.microsoft.com/office/drawing/2014/main" id="{8BBA0EEE-893C-CC4C-91DE-13A17B5B46FE}"/>
              </a:ext>
            </a:extLst>
          </p:cNvPr>
          <p:cNvSpPr txBox="1">
            <a:spLocks/>
          </p:cNvSpPr>
          <p:nvPr/>
        </p:nvSpPr>
        <p:spPr>
          <a:xfrm>
            <a:off x="4960269" y="4681611"/>
            <a:ext cx="2272352"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1144-2 </a:t>
            </a:r>
          </a:p>
        </p:txBody>
      </p:sp>
      <p:sp>
        <p:nvSpPr>
          <p:cNvPr id="22" name="Text Placeholder 6">
            <a:extLst>
              <a:ext uri="{FF2B5EF4-FFF2-40B4-BE49-F238E27FC236}">
                <a16:creationId xmlns:a16="http://schemas.microsoft.com/office/drawing/2014/main" id="{BA8A3FD5-C8C6-E24C-8ABB-95AC76427E80}"/>
              </a:ext>
            </a:extLst>
          </p:cNvPr>
          <p:cNvSpPr txBox="1">
            <a:spLocks/>
          </p:cNvSpPr>
          <p:nvPr/>
        </p:nvSpPr>
        <p:spPr>
          <a:xfrm>
            <a:off x="7232620" y="4681611"/>
            <a:ext cx="2358995" cy="276225"/>
          </a:xfrm>
          <a:prstGeom prst="rect">
            <a:avLst/>
          </a:prstGeom>
        </p:spPr>
        <p:txBody>
          <a:bodyP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sz="1200" b="0" dirty="0">
                <a:solidFill>
                  <a:schemeClr val="tx2"/>
                </a:solidFill>
                <a:latin typeface="Arial" charset="0"/>
                <a:ea typeface="Arial" charset="0"/>
                <a:cs typeface="Arial" charset="0"/>
              </a:rPr>
              <a:t>1144-1 </a:t>
            </a:r>
          </a:p>
        </p:txBody>
      </p:sp>
    </p:spTree>
    <p:extLst>
      <p:ext uri="{BB962C8B-B14F-4D97-AF65-F5344CB8AC3E}">
        <p14:creationId xmlns:p14="http://schemas.microsoft.com/office/powerpoint/2010/main" val="10585086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4BF2FA-A3F1-9F40-A70E-E7B2D819A561}"/>
              </a:ext>
            </a:extLst>
          </p:cNvPr>
          <p:cNvGrpSpPr/>
          <p:nvPr/>
        </p:nvGrpSpPr>
        <p:grpSpPr>
          <a:xfrm>
            <a:off x="2971270" y="528554"/>
            <a:ext cx="6249460" cy="5114796"/>
            <a:chOff x="2971270" y="528554"/>
            <a:chExt cx="6249460" cy="5114796"/>
          </a:xfrm>
        </p:grpSpPr>
        <p:pic>
          <p:nvPicPr>
            <p:cNvPr id="13" name="Picture 12">
              <a:extLst>
                <a:ext uri="{FF2B5EF4-FFF2-40B4-BE49-F238E27FC236}">
                  <a16:creationId xmlns:a16="http://schemas.microsoft.com/office/drawing/2014/main" id="{B11AB380-0767-FA49-8FA5-68FC0FF211F8}"/>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541256" y="528554"/>
              <a:ext cx="1185246" cy="882043"/>
            </a:xfrm>
            <a:prstGeom prst="rect">
              <a:avLst/>
            </a:prstGeom>
          </p:spPr>
        </p:pic>
        <p:pic>
          <p:nvPicPr>
            <p:cNvPr id="14" name="Picture 13">
              <a:extLst>
                <a:ext uri="{FF2B5EF4-FFF2-40B4-BE49-F238E27FC236}">
                  <a16:creationId xmlns:a16="http://schemas.microsoft.com/office/drawing/2014/main" id="{104CA490-CAF3-3747-9F69-E654D0EF2FC0}"/>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8035484" y="1776763"/>
              <a:ext cx="1185246" cy="882043"/>
            </a:xfrm>
            <a:prstGeom prst="rect">
              <a:avLst/>
            </a:prstGeom>
          </p:spPr>
        </p:pic>
        <p:pic>
          <p:nvPicPr>
            <p:cNvPr id="15" name="Picture 14">
              <a:extLst>
                <a:ext uri="{FF2B5EF4-FFF2-40B4-BE49-F238E27FC236}">
                  <a16:creationId xmlns:a16="http://schemas.microsoft.com/office/drawing/2014/main" id="{B957DA72-E6DD-3B45-A679-3D03DF0EACC8}"/>
                </a:ext>
              </a:extLst>
            </p:cNvPr>
            <p:cNvPicPr>
              <a:picLocks noChangeAspect="1"/>
            </p:cNvPicPr>
            <p:nvPr/>
          </p:nvPicPr>
          <p:blipFill>
            <a:blip r:embed="rId4" cstate="screen">
              <a:alphaModFix amt="35000"/>
              <a:extLst>
                <a:ext uri="{28A0092B-C50C-407E-A947-70E740481C1C}">
                  <a14:useLocalDpi xmlns:a14="http://schemas.microsoft.com/office/drawing/2010/main"/>
                </a:ext>
              </a:extLst>
            </a:blip>
            <a:stretch>
              <a:fillRect/>
            </a:stretch>
          </p:blipFill>
          <p:spPr>
            <a:xfrm>
              <a:off x="6541256" y="4761307"/>
              <a:ext cx="1185246" cy="882043"/>
            </a:xfrm>
            <a:prstGeom prst="rect">
              <a:avLst/>
            </a:prstGeom>
          </p:spPr>
        </p:pic>
        <p:pic>
          <p:nvPicPr>
            <p:cNvPr id="16" name="Picture 15">
              <a:extLst>
                <a:ext uri="{FF2B5EF4-FFF2-40B4-BE49-F238E27FC236}">
                  <a16:creationId xmlns:a16="http://schemas.microsoft.com/office/drawing/2014/main" id="{E76D7828-8005-6546-A854-0AA53F64496B}"/>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2971270" y="3390029"/>
              <a:ext cx="1185246" cy="882043"/>
            </a:xfrm>
            <a:prstGeom prst="rect">
              <a:avLst/>
            </a:prstGeom>
          </p:spPr>
        </p:pic>
        <p:pic>
          <p:nvPicPr>
            <p:cNvPr id="18" name="Picture 17">
              <a:extLst>
                <a:ext uri="{FF2B5EF4-FFF2-40B4-BE49-F238E27FC236}">
                  <a16:creationId xmlns:a16="http://schemas.microsoft.com/office/drawing/2014/main" id="{973CEE62-5E68-6341-992A-BCD10C61B152}"/>
                </a:ext>
              </a:extLst>
            </p:cNvPr>
            <p:cNvPicPr>
              <a:picLocks noChangeAspect="1"/>
            </p:cNvPicPr>
            <p:nvPr/>
          </p:nvPicPr>
          <p:blipFill>
            <a:blip r:embed="rId6" cstate="screen">
              <a:alphaModFix amt="35000"/>
              <a:extLst>
                <a:ext uri="{28A0092B-C50C-407E-A947-70E740481C1C}">
                  <a14:useLocalDpi xmlns:a14="http://schemas.microsoft.com/office/drawing/2010/main"/>
                </a:ext>
              </a:extLst>
            </a:blip>
            <a:stretch>
              <a:fillRect/>
            </a:stretch>
          </p:blipFill>
          <p:spPr>
            <a:xfrm>
              <a:off x="2971270" y="1776763"/>
              <a:ext cx="1185246" cy="882043"/>
            </a:xfrm>
            <a:prstGeom prst="rect">
              <a:avLst/>
            </a:prstGeom>
          </p:spPr>
        </p:pic>
        <p:pic>
          <p:nvPicPr>
            <p:cNvPr id="26" name="Picture 25">
              <a:extLst>
                <a:ext uri="{FF2B5EF4-FFF2-40B4-BE49-F238E27FC236}">
                  <a16:creationId xmlns:a16="http://schemas.microsoft.com/office/drawing/2014/main" id="{AD1E1474-FC6F-5C45-9FFF-8474014DF4A5}"/>
                </a:ext>
              </a:extLst>
            </p:cNvPr>
            <p:cNvPicPr>
              <a:picLocks noChangeAspect="1"/>
            </p:cNvPicPr>
            <p:nvPr/>
          </p:nvPicPr>
          <p:blipFill>
            <a:blip r:embed="rId7" cstate="screen">
              <a:alphaModFix amt="35000"/>
              <a:extLst>
                <a:ext uri="{28A0092B-C50C-407E-A947-70E740481C1C}">
                  <a14:useLocalDpi xmlns:a14="http://schemas.microsoft.com/office/drawing/2010/main"/>
                </a:ext>
              </a:extLst>
            </a:blip>
            <a:stretch>
              <a:fillRect/>
            </a:stretch>
          </p:blipFill>
          <p:spPr>
            <a:xfrm>
              <a:off x="4497527" y="528554"/>
              <a:ext cx="1185246" cy="882043"/>
            </a:xfrm>
            <a:prstGeom prst="rect">
              <a:avLst/>
            </a:prstGeom>
          </p:spPr>
        </p:pic>
        <p:pic>
          <p:nvPicPr>
            <p:cNvPr id="27" name="Picture 26">
              <a:extLst>
                <a:ext uri="{FF2B5EF4-FFF2-40B4-BE49-F238E27FC236}">
                  <a16:creationId xmlns:a16="http://schemas.microsoft.com/office/drawing/2014/main" id="{86322248-F3B4-5843-95D4-AEA6FAA1D8E8}"/>
                </a:ext>
              </a:extLst>
            </p:cNvPr>
            <p:cNvPicPr>
              <a:picLocks noChangeAspect="1"/>
            </p:cNvPicPr>
            <p:nvPr/>
          </p:nvPicPr>
          <p:blipFill>
            <a:blip r:embed="rId8" cstate="screen">
              <a:alphaModFix amt="35000"/>
              <a:extLst>
                <a:ext uri="{28A0092B-C50C-407E-A947-70E740481C1C}">
                  <a14:useLocalDpi xmlns:a14="http://schemas.microsoft.com/office/drawing/2010/main"/>
                </a:ext>
              </a:extLst>
            </a:blip>
            <a:stretch>
              <a:fillRect/>
            </a:stretch>
          </p:blipFill>
          <p:spPr>
            <a:xfrm>
              <a:off x="8035484" y="3390029"/>
              <a:ext cx="1185246" cy="882043"/>
            </a:xfrm>
            <a:prstGeom prst="rect">
              <a:avLst/>
            </a:prstGeom>
          </p:spPr>
        </p:pic>
        <p:pic>
          <p:nvPicPr>
            <p:cNvPr id="28" name="Picture 27">
              <a:extLst>
                <a:ext uri="{FF2B5EF4-FFF2-40B4-BE49-F238E27FC236}">
                  <a16:creationId xmlns:a16="http://schemas.microsoft.com/office/drawing/2014/main" id="{2F80163D-D60A-324C-9C5C-0FD7D630BB90}"/>
                </a:ext>
              </a:extLst>
            </p:cNvPr>
            <p:cNvPicPr>
              <a:picLocks noChangeAspect="1"/>
            </p:cNvPicPr>
            <p:nvPr/>
          </p:nvPicPr>
          <p:blipFill>
            <a:blip r:embed="rId9" cstate="screen">
              <a:alphaModFix amt="35000"/>
              <a:extLst>
                <a:ext uri="{28A0092B-C50C-407E-A947-70E740481C1C}">
                  <a14:useLocalDpi xmlns:a14="http://schemas.microsoft.com/office/drawing/2010/main"/>
                </a:ext>
              </a:extLst>
            </a:blip>
            <a:stretch>
              <a:fillRect/>
            </a:stretch>
          </p:blipFill>
          <p:spPr>
            <a:xfrm>
              <a:off x="4497527" y="4761307"/>
              <a:ext cx="1185246" cy="882043"/>
            </a:xfrm>
            <a:prstGeom prst="rect">
              <a:avLst/>
            </a:prstGeom>
          </p:spPr>
        </p:pic>
        <p:pic>
          <p:nvPicPr>
            <p:cNvPr id="29" name="Picture 28">
              <a:extLst>
                <a:ext uri="{FF2B5EF4-FFF2-40B4-BE49-F238E27FC236}">
                  <a16:creationId xmlns:a16="http://schemas.microsoft.com/office/drawing/2014/main" id="{700BACAA-B3E7-3E41-AF73-D9FB61BABFD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41361" y="1476066"/>
              <a:ext cx="3716787" cy="3212589"/>
            </a:xfrm>
            <a:prstGeom prst="rect">
              <a:avLst/>
            </a:prstGeom>
          </p:spPr>
        </p:pic>
      </p:grpSp>
    </p:spTree>
    <p:extLst>
      <p:ext uri="{BB962C8B-B14F-4D97-AF65-F5344CB8AC3E}">
        <p14:creationId xmlns:p14="http://schemas.microsoft.com/office/powerpoint/2010/main" val="33230827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marL="0" indent="0">
              <a:buNone/>
            </a:pPr>
            <a:r>
              <a:rPr lang="en-US" dirty="0">
                <a:solidFill>
                  <a:schemeClr val="accent2"/>
                </a:solidFill>
              </a:rPr>
              <a:t>Administration level</a:t>
            </a:r>
          </a:p>
          <a:p>
            <a:r>
              <a:rPr lang="en-US" dirty="0"/>
              <a:t>This level of end user may add, edit, and delete other system users across the entire enterprise of security systems. When you have multiple locations, this is recommended for your customer’s satisfaction.</a:t>
            </a:r>
          </a:p>
          <a:p>
            <a:pPr marL="0" indent="0">
              <a:buNone/>
            </a:pPr>
            <a:r>
              <a:rPr lang="en-US" dirty="0">
                <a:solidFill>
                  <a:schemeClr val="accent2"/>
                </a:solidFill>
              </a:rPr>
              <a:t>Selling Tip: Multi-system user management </a:t>
            </a:r>
            <a:br>
              <a:rPr lang="en-US" dirty="0">
                <a:solidFill>
                  <a:schemeClr val="accent2"/>
                </a:solidFill>
              </a:rPr>
            </a:br>
            <a:r>
              <a:rPr lang="en-US" dirty="0">
                <a:solidFill>
                  <a:schemeClr val="accent2"/>
                </a:solidFill>
              </a:rPr>
              <a:t>is an exclusive feature to DMP</a:t>
            </a:r>
          </a:p>
        </p:txBody>
      </p:sp>
      <p:sp>
        <p:nvSpPr>
          <p:cNvPr id="2" name="Title 1"/>
          <p:cNvSpPr>
            <a:spLocks noGrp="1"/>
          </p:cNvSpPr>
          <p:nvPr>
            <p:ph type="title"/>
          </p:nvPr>
        </p:nvSpPr>
        <p:spPr/>
        <p:txBody>
          <a:bodyPr/>
          <a:lstStyle/>
          <a:p>
            <a:r>
              <a:rPr lang="en-US" altLang="en-US"/>
              <a:t>REMOTE SYSTEM MANAGEMENT &amp; CONTROL</a:t>
            </a:r>
            <a:endParaRPr lang="en-US" altLang="en-US" dirty="0"/>
          </a:p>
        </p:txBody>
      </p:sp>
      <p:pic>
        <p:nvPicPr>
          <p:cNvPr id="11" name="Picture 10">
            <a:extLst>
              <a:ext uri="{FF2B5EF4-FFF2-40B4-BE49-F238E27FC236}">
                <a16:creationId xmlns:a16="http://schemas.microsoft.com/office/drawing/2014/main" id="{C7353939-E033-FC47-BFB7-E44F094275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6239" y="1740319"/>
            <a:ext cx="5756543" cy="3718581"/>
          </a:xfrm>
          <a:prstGeom prst="rect">
            <a:avLst/>
          </a:prstGeom>
        </p:spPr>
      </p:pic>
    </p:spTree>
    <p:extLst>
      <p:ext uri="{BB962C8B-B14F-4D97-AF65-F5344CB8AC3E}">
        <p14:creationId xmlns:p14="http://schemas.microsoft.com/office/powerpoint/2010/main" val="3483009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p:txBody>
          <a:bodyPr/>
          <a:lstStyle/>
          <a:p>
            <a:pPr marL="0" indent="0">
              <a:buNone/>
            </a:pPr>
            <a:r>
              <a:rPr lang="en-US" dirty="0">
                <a:solidFill>
                  <a:schemeClr val="accent2"/>
                </a:solidFill>
              </a:rPr>
              <a:t>Commercial security systems have areas or partitions, shouldn’t your mobile app?</a:t>
            </a:r>
          </a:p>
          <a:p>
            <a:r>
              <a:rPr lang="en-US" dirty="0"/>
              <a:t>Area arming with the Virtual Keypad</a:t>
            </a:r>
            <a:r>
              <a:rPr lang="en-US" baseline="30000" dirty="0"/>
              <a:t>™</a:t>
            </a:r>
            <a:r>
              <a:rPr lang="en-US" dirty="0"/>
              <a:t> app and the Virtual Keypad</a:t>
            </a:r>
            <a:r>
              <a:rPr lang="en-US" baseline="30000" dirty="0"/>
              <a:t>™</a:t>
            </a:r>
            <a:r>
              <a:rPr lang="en-US" dirty="0"/>
              <a:t> browser. End user has full control of all arming areas, limited only by their profile.</a:t>
            </a:r>
          </a:p>
          <a:p>
            <a:pPr marL="0" indent="0">
              <a:buNone/>
            </a:pPr>
            <a:r>
              <a:rPr lang="en-US" dirty="0">
                <a:solidFill>
                  <a:schemeClr val="accent2"/>
                </a:solidFill>
              </a:rPr>
              <a:t>Selling tip: Area arming from mobile app is an exclusive feature of DMP</a:t>
            </a:r>
          </a:p>
          <a:p>
            <a:endParaRPr lang="en-US" dirty="0"/>
          </a:p>
        </p:txBody>
      </p:sp>
      <p:sp>
        <p:nvSpPr>
          <p:cNvPr id="2" name="Title 1"/>
          <p:cNvSpPr>
            <a:spLocks noGrp="1"/>
          </p:cNvSpPr>
          <p:nvPr>
            <p:ph type="title"/>
          </p:nvPr>
        </p:nvSpPr>
        <p:spPr/>
        <p:txBody>
          <a:bodyPr/>
          <a:lstStyle/>
          <a:p>
            <a:r>
              <a:rPr lang="en-US" altLang="en-US" dirty="0"/>
              <a:t>REMOTE SYSTEM MANAGEMENT &amp; CONTROL</a:t>
            </a:r>
          </a:p>
        </p:txBody>
      </p:sp>
      <p:pic>
        <p:nvPicPr>
          <p:cNvPr id="14" name="Picture 13">
            <a:extLst>
              <a:ext uri="{FF2B5EF4-FFF2-40B4-BE49-F238E27FC236}">
                <a16:creationId xmlns:a16="http://schemas.microsoft.com/office/drawing/2014/main" id="{6548723D-48B5-0945-8A20-F46CD357D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5059" y="767560"/>
            <a:ext cx="4004576" cy="5220022"/>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67E604BF-3713-D94C-AF42-CE8942A851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2874" y="2977359"/>
            <a:ext cx="1594644" cy="27770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7946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p:txBody>
          <a:bodyPr/>
          <a:lstStyle/>
          <a:p>
            <a:pPr marL="0" indent="0">
              <a:buNone/>
            </a:pPr>
            <a:r>
              <a:rPr lang="en-US" dirty="0">
                <a:solidFill>
                  <a:schemeClr val="accent2"/>
                </a:solidFill>
              </a:rPr>
              <a:t>Monitor store traffic with your security system</a:t>
            </a:r>
          </a:p>
          <a:p>
            <a:r>
              <a:rPr lang="en-US" dirty="0"/>
              <a:t>Wouldn’t it be great if a retail customer could count how many times their door opens every day? Compare your traffic count to seasonal events, sales or advertising to determine what drives your business.</a:t>
            </a:r>
          </a:p>
          <a:p>
            <a:pPr marL="0" indent="0">
              <a:buNone/>
            </a:pPr>
            <a:r>
              <a:rPr lang="en-US" dirty="0">
                <a:solidFill>
                  <a:schemeClr val="accent2"/>
                </a:solidFill>
              </a:rPr>
              <a:t>Selling tip: Traffic count from mobile app is an exclusive feature of DMP </a:t>
            </a:r>
          </a:p>
          <a:p>
            <a:endParaRPr lang="en-US" dirty="0"/>
          </a:p>
        </p:txBody>
      </p:sp>
      <p:sp>
        <p:nvSpPr>
          <p:cNvPr id="2" name="Title 1"/>
          <p:cNvSpPr>
            <a:spLocks noGrp="1"/>
          </p:cNvSpPr>
          <p:nvPr>
            <p:ph type="title"/>
          </p:nvPr>
        </p:nvSpPr>
        <p:spPr/>
        <p:txBody>
          <a:bodyPr/>
          <a:lstStyle/>
          <a:p>
            <a:r>
              <a:rPr lang="en-US" altLang="en-US" dirty="0"/>
              <a:t>REMOTE SYSTEM MANAGEMENT &amp; CONTROL</a:t>
            </a:r>
          </a:p>
        </p:txBody>
      </p:sp>
      <p:grpSp>
        <p:nvGrpSpPr>
          <p:cNvPr id="3" name="Group 2">
            <a:extLst>
              <a:ext uri="{FF2B5EF4-FFF2-40B4-BE49-F238E27FC236}">
                <a16:creationId xmlns:a16="http://schemas.microsoft.com/office/drawing/2014/main" id="{D6352D77-77E8-D941-8AE8-32BDDF27AF83}"/>
              </a:ext>
            </a:extLst>
          </p:cNvPr>
          <p:cNvGrpSpPr/>
          <p:nvPr/>
        </p:nvGrpSpPr>
        <p:grpSpPr>
          <a:xfrm>
            <a:off x="6862874" y="767560"/>
            <a:ext cx="4096760" cy="5220022"/>
            <a:chOff x="6862874" y="767560"/>
            <a:chExt cx="4096760" cy="5220022"/>
          </a:xfrm>
        </p:grpSpPr>
        <p:pic>
          <p:nvPicPr>
            <p:cNvPr id="9" name="Picture 8">
              <a:extLst>
                <a:ext uri="{FF2B5EF4-FFF2-40B4-BE49-F238E27FC236}">
                  <a16:creationId xmlns:a16="http://schemas.microsoft.com/office/drawing/2014/main" id="{6FE047FF-D023-3545-A129-E7823307B9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5059" y="767560"/>
              <a:ext cx="4004575" cy="5220022"/>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7A117322-A5FE-994F-BE39-0B965D39C4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2874" y="2977359"/>
              <a:ext cx="1594643" cy="277706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78098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9708A3-2735-A64A-9922-EB655E9446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3179" y="772597"/>
            <a:ext cx="7129603" cy="4372609"/>
          </a:xfrm>
          <a:prstGeom prst="rect">
            <a:avLst/>
          </a:prstGeom>
        </p:spPr>
      </p:pic>
      <p:sp>
        <p:nvSpPr>
          <p:cNvPr id="4" name="Text Placeholder 3"/>
          <p:cNvSpPr>
            <a:spLocks noGrp="1"/>
          </p:cNvSpPr>
          <p:nvPr>
            <p:ph type="body" sz="quarter" idx="10"/>
          </p:nvPr>
        </p:nvSpPr>
        <p:spPr/>
        <p:txBody>
          <a:bodyPr/>
          <a:lstStyle/>
          <a:p>
            <a:pPr marL="0" indent="0">
              <a:buNone/>
            </a:pPr>
            <a:r>
              <a:rPr lang="en-US" dirty="0">
                <a:solidFill>
                  <a:schemeClr val="accent2"/>
                </a:solidFill>
              </a:rPr>
              <a:t>Video verification to end user</a:t>
            </a:r>
          </a:p>
          <a:p>
            <a:r>
              <a:rPr lang="en-US" dirty="0"/>
              <a:t>Capture alarm events on video and </a:t>
            </a:r>
            <a:br>
              <a:rPr lang="en-US" dirty="0"/>
            </a:br>
            <a:r>
              <a:rPr lang="en-US" dirty="0"/>
              <a:t>transmit real-time images directly to </a:t>
            </a:r>
            <a:br>
              <a:rPr lang="en-US" dirty="0"/>
            </a:br>
            <a:r>
              <a:rPr lang="en-US" dirty="0"/>
              <a:t>end user. This same video imagery </a:t>
            </a:r>
            <a:br>
              <a:rPr lang="en-US" dirty="0"/>
            </a:br>
            <a:r>
              <a:rPr lang="en-US" dirty="0"/>
              <a:t>may be transmitted to your central </a:t>
            </a:r>
            <a:br>
              <a:rPr lang="en-US" dirty="0"/>
            </a:br>
            <a:r>
              <a:rPr lang="en-US" dirty="0"/>
              <a:t>station operators too.</a:t>
            </a:r>
          </a:p>
          <a:p>
            <a:pPr marL="0" indent="0">
              <a:buNone/>
            </a:pPr>
            <a:r>
              <a:rPr lang="en-US" dirty="0">
                <a:solidFill>
                  <a:schemeClr val="accent2"/>
                </a:solidFill>
              </a:rPr>
              <a:t>Selling Tip: Verification to end users on their mobile app is an exclusive feature of DMP</a:t>
            </a:r>
          </a:p>
        </p:txBody>
      </p:sp>
      <p:sp>
        <p:nvSpPr>
          <p:cNvPr id="6" name="Title 5"/>
          <p:cNvSpPr>
            <a:spLocks noGrp="1"/>
          </p:cNvSpPr>
          <p:nvPr>
            <p:ph type="title"/>
          </p:nvPr>
        </p:nvSpPr>
        <p:spPr/>
        <p:txBody>
          <a:bodyPr/>
          <a:lstStyle/>
          <a:p>
            <a:r>
              <a:rPr lang="en-US" altLang="en-US" dirty="0"/>
              <a:t>REMOTE SYSTEM MANAGEMENT &amp; CONTROL</a:t>
            </a:r>
            <a:endParaRPr lang="en-US" dirty="0"/>
          </a:p>
        </p:txBody>
      </p:sp>
    </p:spTree>
    <p:extLst>
      <p:ext uri="{BB962C8B-B14F-4D97-AF65-F5344CB8AC3E}">
        <p14:creationId xmlns:p14="http://schemas.microsoft.com/office/powerpoint/2010/main" val="6609303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marL="0" indent="0">
              <a:buNone/>
            </a:pPr>
            <a:r>
              <a:rPr lang="en-US" dirty="0">
                <a:solidFill>
                  <a:schemeClr val="accent2"/>
                </a:solidFill>
              </a:rPr>
              <a:t>Access control goes mobile</a:t>
            </a:r>
          </a:p>
          <a:p>
            <a:r>
              <a:rPr lang="en-US" dirty="0"/>
              <a:t>End users may manage their intrusion alarm and access control systems – all from their mobile phone or browser using </a:t>
            </a:r>
            <a:r>
              <a:rPr lang="en-US" dirty="0" err="1"/>
              <a:t>VirtualKeypad.com</a:t>
            </a:r>
            <a:r>
              <a:rPr lang="en-US" baseline="30000" dirty="0"/>
              <a:t>™</a:t>
            </a:r>
            <a:r>
              <a:rPr lang="en-US" dirty="0"/>
              <a:t>.</a:t>
            </a:r>
          </a:p>
          <a:p>
            <a:pPr marL="0" indent="0">
              <a:buNone/>
            </a:pPr>
            <a:r>
              <a:rPr lang="en-US" dirty="0">
                <a:solidFill>
                  <a:schemeClr val="accent2"/>
                </a:solidFill>
              </a:rPr>
              <a:t>Selling Tip: Integrated security and access control management is an easy-to-sell upgrade feature with DMP</a:t>
            </a:r>
          </a:p>
          <a:p>
            <a:endParaRPr lang="en-US" dirty="0"/>
          </a:p>
        </p:txBody>
      </p:sp>
      <p:sp>
        <p:nvSpPr>
          <p:cNvPr id="2" name="Title 1"/>
          <p:cNvSpPr>
            <a:spLocks noGrp="1"/>
          </p:cNvSpPr>
          <p:nvPr>
            <p:ph type="title"/>
          </p:nvPr>
        </p:nvSpPr>
        <p:spPr/>
        <p:txBody>
          <a:bodyPr/>
          <a:lstStyle/>
          <a:p>
            <a:r>
              <a:rPr lang="en-US" altLang="en-US" dirty="0"/>
              <a:t>REMOTE SYSTEM MANAGEMENT &amp; CONTROL</a:t>
            </a:r>
          </a:p>
        </p:txBody>
      </p:sp>
      <p:grpSp>
        <p:nvGrpSpPr>
          <p:cNvPr id="30" name="Group 29">
            <a:extLst>
              <a:ext uri="{FF2B5EF4-FFF2-40B4-BE49-F238E27FC236}">
                <a16:creationId xmlns:a16="http://schemas.microsoft.com/office/drawing/2014/main" id="{5DD2E6B7-AA89-6A47-83A9-3713EC98FD5C}"/>
              </a:ext>
            </a:extLst>
          </p:cNvPr>
          <p:cNvGrpSpPr/>
          <p:nvPr/>
        </p:nvGrpSpPr>
        <p:grpSpPr>
          <a:xfrm>
            <a:off x="6929408" y="1071348"/>
            <a:ext cx="3722671" cy="4683079"/>
            <a:chOff x="6929408" y="1071348"/>
            <a:chExt cx="3722671" cy="4683079"/>
          </a:xfrm>
        </p:grpSpPr>
        <p:grpSp>
          <p:nvGrpSpPr>
            <p:cNvPr id="28" name="Group 27">
              <a:extLst>
                <a:ext uri="{FF2B5EF4-FFF2-40B4-BE49-F238E27FC236}">
                  <a16:creationId xmlns:a16="http://schemas.microsoft.com/office/drawing/2014/main" id="{456277D2-6C5C-B84E-8C0D-6B60D71642DE}"/>
                </a:ext>
              </a:extLst>
            </p:cNvPr>
            <p:cNvGrpSpPr/>
            <p:nvPr/>
          </p:nvGrpSpPr>
          <p:grpSpPr>
            <a:xfrm>
              <a:off x="7253785" y="1071348"/>
              <a:ext cx="3398294" cy="4575091"/>
              <a:chOff x="7253785" y="1071348"/>
              <a:chExt cx="3398294" cy="4575091"/>
            </a:xfrm>
          </p:grpSpPr>
          <p:pic>
            <p:nvPicPr>
              <p:cNvPr id="21" name="Picture 20">
                <a:extLst>
                  <a:ext uri="{FF2B5EF4-FFF2-40B4-BE49-F238E27FC236}">
                    <a16:creationId xmlns:a16="http://schemas.microsoft.com/office/drawing/2014/main" id="{B98ACA83-CFD1-6647-8F6D-3D86621DE1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53785" y="1071348"/>
                <a:ext cx="3398294" cy="4575091"/>
              </a:xfrm>
              <a:prstGeom prst="rect">
                <a:avLst/>
              </a:prstGeom>
            </p:spPr>
          </p:pic>
          <p:pic>
            <p:nvPicPr>
              <p:cNvPr id="26" name="Picture 25">
                <a:extLst>
                  <a:ext uri="{FF2B5EF4-FFF2-40B4-BE49-F238E27FC236}">
                    <a16:creationId xmlns:a16="http://schemas.microsoft.com/office/drawing/2014/main" id="{9BF0665A-FBC0-E94E-9112-ADC5B7B5D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78725" y="1768475"/>
                <a:ext cx="815974" cy="69850"/>
              </a:xfrm>
              <a:prstGeom prst="rect">
                <a:avLst/>
              </a:prstGeom>
              <a:effectLst/>
            </p:spPr>
          </p:pic>
        </p:grpSp>
        <p:grpSp>
          <p:nvGrpSpPr>
            <p:cNvPr id="29" name="Group 28">
              <a:extLst>
                <a:ext uri="{FF2B5EF4-FFF2-40B4-BE49-F238E27FC236}">
                  <a16:creationId xmlns:a16="http://schemas.microsoft.com/office/drawing/2014/main" id="{19FA1664-57E1-6744-B005-44ACEAD6EC2B}"/>
                </a:ext>
              </a:extLst>
            </p:cNvPr>
            <p:cNvGrpSpPr/>
            <p:nvPr/>
          </p:nvGrpSpPr>
          <p:grpSpPr>
            <a:xfrm>
              <a:off x="6929408" y="2975802"/>
              <a:ext cx="1465291" cy="2778625"/>
              <a:chOff x="6929408" y="2975802"/>
              <a:chExt cx="1465291" cy="2778625"/>
            </a:xfrm>
          </p:grpSpPr>
          <p:pic>
            <p:nvPicPr>
              <p:cNvPr id="20" name="Picture 19">
                <a:extLst>
                  <a:ext uri="{FF2B5EF4-FFF2-40B4-BE49-F238E27FC236}">
                    <a16:creationId xmlns:a16="http://schemas.microsoft.com/office/drawing/2014/main" id="{A64AD6F8-F7F7-9648-8243-9455D3BD33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9408" y="2975802"/>
                <a:ext cx="1465291" cy="2778625"/>
              </a:xfrm>
              <a:prstGeom prst="rect">
                <a:avLst/>
              </a:prstGeom>
            </p:spPr>
          </p:pic>
          <p:pic>
            <p:nvPicPr>
              <p:cNvPr id="27" name="Picture 26">
                <a:extLst>
                  <a:ext uri="{FF2B5EF4-FFF2-40B4-BE49-F238E27FC236}">
                    <a16:creationId xmlns:a16="http://schemas.microsoft.com/office/drawing/2014/main" id="{123695BB-FE16-F44B-A9D0-36CC15B4479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05650" y="3571875"/>
                <a:ext cx="638175" cy="60325"/>
              </a:xfrm>
              <a:prstGeom prst="rect">
                <a:avLst/>
              </a:prstGeom>
              <a:effectLst/>
            </p:spPr>
          </p:pic>
        </p:grpSp>
      </p:grpSp>
    </p:spTree>
    <p:extLst>
      <p:ext uri="{BB962C8B-B14F-4D97-AF65-F5344CB8AC3E}">
        <p14:creationId xmlns:p14="http://schemas.microsoft.com/office/powerpoint/2010/main" val="444105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dirty="0"/>
              <a:t>When you need an all-wireless security system but still require commercial features</a:t>
            </a:r>
          </a:p>
          <a:p>
            <a:pPr lvl="1"/>
            <a:r>
              <a:rPr lang="en-US" altLang="en-US" dirty="0"/>
              <a:t>Light commercial</a:t>
            </a:r>
          </a:p>
          <a:p>
            <a:pPr lvl="1"/>
            <a:r>
              <a:rPr lang="en-US" altLang="en-US" dirty="0"/>
              <a:t>Retail</a:t>
            </a:r>
          </a:p>
          <a:p>
            <a:pPr lvl="1"/>
            <a:r>
              <a:rPr lang="en-US" altLang="en-US" dirty="0"/>
              <a:t>Office building</a:t>
            </a:r>
          </a:p>
          <a:p>
            <a:pPr lvl="1"/>
            <a:r>
              <a:rPr lang="en-US" altLang="en-US" dirty="0"/>
              <a:t>Small warehouse</a:t>
            </a:r>
          </a:p>
          <a:p>
            <a:pPr lvl="1"/>
            <a:r>
              <a:rPr lang="en-US" altLang="en-US" dirty="0"/>
              <a:t>Restaurant </a:t>
            </a:r>
          </a:p>
        </p:txBody>
      </p:sp>
      <p:sp>
        <p:nvSpPr>
          <p:cNvPr id="6" name="Title 5"/>
          <p:cNvSpPr>
            <a:spLocks noGrp="1"/>
          </p:cNvSpPr>
          <p:nvPr>
            <p:ph type="title"/>
          </p:nvPr>
        </p:nvSpPr>
        <p:spPr>
          <a:xfrm>
            <a:off x="469217" y="346990"/>
            <a:ext cx="11485715" cy="548437"/>
          </a:xfrm>
        </p:spPr>
        <p:txBody>
          <a:bodyPr/>
          <a:lstStyle/>
          <a:p>
            <a:r>
              <a:rPr lang="en-US" altLang="en-US" sz="2400" dirty="0"/>
              <a:t>MAIN STREET SECURITY – WIRELESS SOLUTIONS – </a:t>
            </a:r>
            <a:r>
              <a:rPr lang="en-US" altLang="en-US" sz="2400" dirty="0" err="1"/>
              <a:t>XTLplus</a:t>
            </a:r>
            <a:r>
              <a:rPr lang="en-US" altLang="en-US" sz="2400" baseline="30000" dirty="0"/>
              <a:t>™</a:t>
            </a:r>
            <a:r>
              <a:rPr lang="en-US" altLang="en-US" sz="2400" dirty="0"/>
              <a:t> and </a:t>
            </a:r>
            <a:r>
              <a:rPr lang="en-US" altLang="en-US" sz="2400" dirty="0" err="1"/>
              <a:t>XTLtouch</a:t>
            </a:r>
            <a:r>
              <a:rPr lang="en-US" altLang="en-US" sz="2400" baseline="30000" dirty="0"/>
              <a:t> ™</a:t>
            </a:r>
          </a:p>
        </p:txBody>
      </p:sp>
      <p:pic>
        <p:nvPicPr>
          <p:cNvPr id="11" name="Picture 10">
            <a:extLst>
              <a:ext uri="{FF2B5EF4-FFF2-40B4-BE49-F238E27FC236}">
                <a16:creationId xmlns:a16="http://schemas.microsoft.com/office/drawing/2014/main" id="{6C920E15-0B83-284A-8E99-E82FA99989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70652" y="2458645"/>
            <a:ext cx="1999397" cy="1999702"/>
          </a:xfrm>
          <a:prstGeom prst="rect">
            <a:avLst/>
          </a:prstGeom>
        </p:spPr>
      </p:pic>
    </p:spTree>
    <p:extLst>
      <p:ext uri="{BB962C8B-B14F-4D97-AF65-F5344CB8AC3E}">
        <p14:creationId xmlns:p14="http://schemas.microsoft.com/office/powerpoint/2010/main" val="39251662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marL="0" indent="0">
              <a:buNone/>
            </a:pPr>
            <a:r>
              <a:rPr lang="en-US" dirty="0">
                <a:solidFill>
                  <a:schemeClr val="accent2"/>
                </a:solidFill>
              </a:rPr>
              <a:t>Advanced Reports for access</a:t>
            </a:r>
          </a:p>
          <a:p>
            <a:r>
              <a:rPr lang="en-US" dirty="0"/>
              <a:t>With a network-connected DMP panel, </a:t>
            </a:r>
            <a:br>
              <a:rPr lang="en-US" dirty="0"/>
            </a:br>
            <a:r>
              <a:rPr lang="en-US" dirty="0"/>
              <a:t>users may run quick reports or even </a:t>
            </a:r>
            <a:br>
              <a:rPr lang="en-US" dirty="0"/>
            </a:br>
            <a:r>
              <a:rPr lang="en-US" dirty="0"/>
              <a:t>custom reports for their system needs. Requires </a:t>
            </a:r>
            <a:r>
              <a:rPr lang="en-US" dirty="0" err="1"/>
              <a:t>VirtualKeypad</a:t>
            </a:r>
            <a:r>
              <a:rPr lang="en-US" dirty="0"/>
              <a:t> Browser </a:t>
            </a:r>
            <a:br>
              <a:rPr lang="en-US" dirty="0"/>
            </a:br>
            <a:r>
              <a:rPr lang="en-US" dirty="0"/>
              <a:t>for advanced reports.</a:t>
            </a:r>
          </a:p>
          <a:p>
            <a:pPr marL="0" indent="0">
              <a:buNone/>
            </a:pPr>
            <a:r>
              <a:rPr lang="en-US" dirty="0">
                <a:solidFill>
                  <a:schemeClr val="accent2"/>
                </a:solidFill>
              </a:rPr>
              <a:t>Selling tip: Integrated security and access control management is an easy to sell </a:t>
            </a:r>
            <a:br>
              <a:rPr lang="en-US" dirty="0">
                <a:solidFill>
                  <a:schemeClr val="accent2"/>
                </a:solidFill>
              </a:rPr>
            </a:br>
            <a:r>
              <a:rPr lang="en-US" dirty="0">
                <a:solidFill>
                  <a:schemeClr val="accent2"/>
                </a:solidFill>
              </a:rPr>
              <a:t>upgrade feature with DMP</a:t>
            </a:r>
          </a:p>
        </p:txBody>
      </p:sp>
      <p:sp>
        <p:nvSpPr>
          <p:cNvPr id="2" name="Title 1"/>
          <p:cNvSpPr>
            <a:spLocks noGrp="1"/>
          </p:cNvSpPr>
          <p:nvPr>
            <p:ph type="title"/>
          </p:nvPr>
        </p:nvSpPr>
        <p:spPr/>
        <p:txBody>
          <a:bodyPr/>
          <a:lstStyle/>
          <a:p>
            <a:r>
              <a:rPr lang="en-US" altLang="en-US" dirty="0"/>
              <a:t>REMOTE SYSTEM MANAGEMENT &amp; CONTROL</a:t>
            </a:r>
          </a:p>
        </p:txBody>
      </p:sp>
      <p:pic>
        <p:nvPicPr>
          <p:cNvPr id="15" name="Picture 14">
            <a:extLst>
              <a:ext uri="{FF2B5EF4-FFF2-40B4-BE49-F238E27FC236}">
                <a16:creationId xmlns:a16="http://schemas.microsoft.com/office/drawing/2014/main" id="{C070709E-64F3-444A-A9F1-ACF117AA58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6238" y="1740319"/>
            <a:ext cx="5756543" cy="3718582"/>
          </a:xfrm>
          <a:prstGeom prst="rect">
            <a:avLst/>
          </a:prstGeom>
        </p:spPr>
      </p:pic>
    </p:spTree>
    <p:extLst>
      <p:ext uri="{BB962C8B-B14F-4D97-AF65-F5344CB8AC3E}">
        <p14:creationId xmlns:p14="http://schemas.microsoft.com/office/powerpoint/2010/main" val="16152645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0" indent="0">
              <a:buNone/>
            </a:pPr>
            <a:r>
              <a:rPr lang="en-US" dirty="0">
                <a:solidFill>
                  <a:schemeClr val="accent2"/>
                </a:solidFill>
              </a:rPr>
              <a:t>Exclusive Features </a:t>
            </a:r>
          </a:p>
          <a:p>
            <a:r>
              <a:rPr lang="en-US" altLang="en-US" dirty="0"/>
              <a:t>Area arming</a:t>
            </a:r>
          </a:p>
          <a:p>
            <a:r>
              <a:rPr lang="en-US" altLang="en-US" dirty="0"/>
              <a:t>User code management</a:t>
            </a:r>
          </a:p>
          <a:p>
            <a:r>
              <a:rPr lang="en-US" altLang="en-US" dirty="0"/>
              <a:t>Access control</a:t>
            </a:r>
          </a:p>
          <a:p>
            <a:r>
              <a:rPr lang="en-US" altLang="en-US" dirty="0"/>
              <a:t>HD megapixel video systems with user control on app</a:t>
            </a:r>
          </a:p>
          <a:p>
            <a:r>
              <a:rPr lang="en-US" altLang="en-US" dirty="0"/>
              <a:t>Real-time video verification to end user during alarm</a:t>
            </a:r>
          </a:p>
          <a:p>
            <a:r>
              <a:rPr lang="en-US" altLang="en-US" dirty="0"/>
              <a:t>Traffic count</a:t>
            </a:r>
          </a:p>
        </p:txBody>
      </p:sp>
      <p:sp>
        <p:nvSpPr>
          <p:cNvPr id="6" name="Title 5"/>
          <p:cNvSpPr>
            <a:spLocks noGrp="1"/>
          </p:cNvSpPr>
          <p:nvPr>
            <p:ph type="title"/>
          </p:nvPr>
        </p:nvSpPr>
        <p:spPr/>
        <p:txBody>
          <a:bodyPr/>
          <a:lstStyle/>
          <a:p>
            <a:r>
              <a:rPr lang="en-US" altLang="en-US" dirty="0"/>
              <a:t>REMOTE SYSTEM MANAGEMENT &amp; CONTROL</a:t>
            </a:r>
            <a:endParaRPr lang="en-US" dirty="0"/>
          </a:p>
        </p:txBody>
      </p:sp>
    </p:spTree>
    <p:extLst>
      <p:ext uri="{BB962C8B-B14F-4D97-AF65-F5344CB8AC3E}">
        <p14:creationId xmlns:p14="http://schemas.microsoft.com/office/powerpoint/2010/main" val="12410801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26D36D9-E985-744C-BC28-63744453068E}"/>
              </a:ext>
            </a:extLst>
          </p:cNvPr>
          <p:cNvGrpSpPr/>
          <p:nvPr/>
        </p:nvGrpSpPr>
        <p:grpSpPr>
          <a:xfrm>
            <a:off x="2971270" y="528554"/>
            <a:ext cx="6249460" cy="5114796"/>
            <a:chOff x="2971270" y="528554"/>
            <a:chExt cx="6249460" cy="5114796"/>
          </a:xfrm>
        </p:grpSpPr>
        <p:pic>
          <p:nvPicPr>
            <p:cNvPr id="13" name="Picture 12">
              <a:extLst>
                <a:ext uri="{FF2B5EF4-FFF2-40B4-BE49-F238E27FC236}">
                  <a16:creationId xmlns:a16="http://schemas.microsoft.com/office/drawing/2014/main" id="{0E638FAB-80D3-0D4B-951C-D9BD193746F1}"/>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541256" y="528554"/>
              <a:ext cx="1185246" cy="882043"/>
            </a:xfrm>
            <a:prstGeom prst="rect">
              <a:avLst/>
            </a:prstGeom>
          </p:spPr>
        </p:pic>
        <p:pic>
          <p:nvPicPr>
            <p:cNvPr id="14" name="Picture 13">
              <a:extLst>
                <a:ext uri="{FF2B5EF4-FFF2-40B4-BE49-F238E27FC236}">
                  <a16:creationId xmlns:a16="http://schemas.microsoft.com/office/drawing/2014/main" id="{0A9EE731-C9BB-CA47-B49A-87252F716BA9}"/>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8035484" y="1776763"/>
              <a:ext cx="1185246" cy="882043"/>
            </a:xfrm>
            <a:prstGeom prst="rect">
              <a:avLst/>
            </a:prstGeom>
          </p:spPr>
        </p:pic>
        <p:pic>
          <p:nvPicPr>
            <p:cNvPr id="15" name="Picture 14">
              <a:extLst>
                <a:ext uri="{FF2B5EF4-FFF2-40B4-BE49-F238E27FC236}">
                  <a16:creationId xmlns:a16="http://schemas.microsoft.com/office/drawing/2014/main" id="{E4C31EEF-894E-CD44-9472-049F72F1B597}"/>
                </a:ext>
              </a:extLst>
            </p:cNvPr>
            <p:cNvPicPr>
              <a:picLocks noChangeAspect="1"/>
            </p:cNvPicPr>
            <p:nvPr/>
          </p:nvPicPr>
          <p:blipFill>
            <a:blip r:embed="rId4" cstate="screen">
              <a:alphaModFix amt="35000"/>
              <a:extLst>
                <a:ext uri="{28A0092B-C50C-407E-A947-70E740481C1C}">
                  <a14:useLocalDpi xmlns:a14="http://schemas.microsoft.com/office/drawing/2010/main"/>
                </a:ext>
              </a:extLst>
            </a:blip>
            <a:stretch>
              <a:fillRect/>
            </a:stretch>
          </p:blipFill>
          <p:spPr>
            <a:xfrm>
              <a:off x="6541256" y="4761307"/>
              <a:ext cx="1185246" cy="882043"/>
            </a:xfrm>
            <a:prstGeom prst="rect">
              <a:avLst/>
            </a:prstGeom>
          </p:spPr>
        </p:pic>
        <p:pic>
          <p:nvPicPr>
            <p:cNvPr id="24" name="Picture 23">
              <a:extLst>
                <a:ext uri="{FF2B5EF4-FFF2-40B4-BE49-F238E27FC236}">
                  <a16:creationId xmlns:a16="http://schemas.microsoft.com/office/drawing/2014/main" id="{F5EA1267-96B6-F14D-8B0D-26407AC16E90}"/>
                </a:ext>
              </a:extLst>
            </p:cNvPr>
            <p:cNvPicPr>
              <a:picLocks noChangeAspect="1"/>
            </p:cNvPicPr>
            <p:nvPr/>
          </p:nvPicPr>
          <p:blipFill>
            <a:blip r:embed="rId5" cstate="screen">
              <a:alphaModFix amt="35000"/>
              <a:extLst>
                <a:ext uri="{28A0092B-C50C-407E-A947-70E740481C1C}">
                  <a14:useLocalDpi xmlns:a14="http://schemas.microsoft.com/office/drawing/2010/main"/>
                </a:ext>
              </a:extLst>
            </a:blip>
            <a:stretch>
              <a:fillRect/>
            </a:stretch>
          </p:blipFill>
          <p:spPr>
            <a:xfrm>
              <a:off x="2971270" y="3390029"/>
              <a:ext cx="1185246" cy="882043"/>
            </a:xfrm>
            <a:prstGeom prst="rect">
              <a:avLst/>
            </a:prstGeom>
          </p:spPr>
        </p:pic>
        <p:pic>
          <p:nvPicPr>
            <p:cNvPr id="25" name="Picture 24">
              <a:extLst>
                <a:ext uri="{FF2B5EF4-FFF2-40B4-BE49-F238E27FC236}">
                  <a16:creationId xmlns:a16="http://schemas.microsoft.com/office/drawing/2014/main" id="{2759A544-39C2-CC47-B744-4B8371C60E43}"/>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2971270" y="1776763"/>
              <a:ext cx="1185246" cy="882043"/>
            </a:xfrm>
            <a:prstGeom prst="rect">
              <a:avLst/>
            </a:prstGeom>
          </p:spPr>
        </p:pic>
        <p:pic>
          <p:nvPicPr>
            <p:cNvPr id="26" name="Picture 25">
              <a:extLst>
                <a:ext uri="{FF2B5EF4-FFF2-40B4-BE49-F238E27FC236}">
                  <a16:creationId xmlns:a16="http://schemas.microsoft.com/office/drawing/2014/main" id="{3C41D645-358C-EC48-AA3C-1F3596EA751E}"/>
                </a:ext>
              </a:extLst>
            </p:cNvPr>
            <p:cNvPicPr>
              <a:picLocks noChangeAspect="1"/>
            </p:cNvPicPr>
            <p:nvPr/>
          </p:nvPicPr>
          <p:blipFill>
            <a:blip r:embed="rId7" cstate="screen">
              <a:alphaModFix amt="35000"/>
              <a:extLst>
                <a:ext uri="{28A0092B-C50C-407E-A947-70E740481C1C}">
                  <a14:useLocalDpi xmlns:a14="http://schemas.microsoft.com/office/drawing/2010/main"/>
                </a:ext>
              </a:extLst>
            </a:blip>
            <a:stretch>
              <a:fillRect/>
            </a:stretch>
          </p:blipFill>
          <p:spPr>
            <a:xfrm>
              <a:off x="4497527" y="528554"/>
              <a:ext cx="1185246" cy="882043"/>
            </a:xfrm>
            <a:prstGeom prst="rect">
              <a:avLst/>
            </a:prstGeom>
          </p:spPr>
        </p:pic>
        <p:pic>
          <p:nvPicPr>
            <p:cNvPr id="27" name="Picture 26">
              <a:extLst>
                <a:ext uri="{FF2B5EF4-FFF2-40B4-BE49-F238E27FC236}">
                  <a16:creationId xmlns:a16="http://schemas.microsoft.com/office/drawing/2014/main" id="{41BA1D74-BD99-BA4E-8087-C123EFB6920E}"/>
                </a:ext>
              </a:extLst>
            </p:cNvPr>
            <p:cNvPicPr>
              <a:picLocks noChangeAspect="1"/>
            </p:cNvPicPr>
            <p:nvPr/>
          </p:nvPicPr>
          <p:blipFill>
            <a:blip r:embed="rId8" cstate="screen">
              <a:alphaModFix amt="35000"/>
              <a:extLst>
                <a:ext uri="{28A0092B-C50C-407E-A947-70E740481C1C}">
                  <a14:useLocalDpi xmlns:a14="http://schemas.microsoft.com/office/drawing/2010/main"/>
                </a:ext>
              </a:extLst>
            </a:blip>
            <a:stretch>
              <a:fillRect/>
            </a:stretch>
          </p:blipFill>
          <p:spPr>
            <a:xfrm>
              <a:off x="8035484" y="3390029"/>
              <a:ext cx="1185246" cy="882043"/>
            </a:xfrm>
            <a:prstGeom prst="rect">
              <a:avLst/>
            </a:prstGeom>
          </p:spPr>
        </p:pic>
        <p:pic>
          <p:nvPicPr>
            <p:cNvPr id="28" name="Picture 27">
              <a:extLst>
                <a:ext uri="{FF2B5EF4-FFF2-40B4-BE49-F238E27FC236}">
                  <a16:creationId xmlns:a16="http://schemas.microsoft.com/office/drawing/2014/main" id="{85D23764-2C79-D248-92D6-DC9EE2965B31}"/>
                </a:ext>
              </a:extLst>
            </p:cNvPr>
            <p:cNvPicPr>
              <a:picLocks noChangeAspect="1"/>
            </p:cNvPicPr>
            <p:nvPr/>
          </p:nvPicPr>
          <p:blipFill>
            <a:blip r:embed="rId9" cstate="screen">
              <a:alphaModFix amt="35000"/>
              <a:extLst>
                <a:ext uri="{28A0092B-C50C-407E-A947-70E740481C1C}">
                  <a14:useLocalDpi xmlns:a14="http://schemas.microsoft.com/office/drawing/2010/main"/>
                </a:ext>
              </a:extLst>
            </a:blip>
            <a:stretch>
              <a:fillRect/>
            </a:stretch>
          </p:blipFill>
          <p:spPr>
            <a:xfrm>
              <a:off x="4497527" y="4761307"/>
              <a:ext cx="1185246" cy="882043"/>
            </a:xfrm>
            <a:prstGeom prst="rect">
              <a:avLst/>
            </a:prstGeom>
          </p:spPr>
        </p:pic>
        <p:pic>
          <p:nvPicPr>
            <p:cNvPr id="29" name="Picture 28">
              <a:extLst>
                <a:ext uri="{FF2B5EF4-FFF2-40B4-BE49-F238E27FC236}">
                  <a16:creationId xmlns:a16="http://schemas.microsoft.com/office/drawing/2014/main" id="{044ACBB1-ED40-3441-9BCA-1C8B5E80092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41361" y="1476066"/>
              <a:ext cx="3716787" cy="3212589"/>
            </a:xfrm>
            <a:prstGeom prst="rect">
              <a:avLst/>
            </a:prstGeom>
          </p:spPr>
        </p:pic>
      </p:grpSp>
    </p:spTree>
    <p:extLst>
      <p:ext uri="{BB962C8B-B14F-4D97-AF65-F5344CB8AC3E}">
        <p14:creationId xmlns:p14="http://schemas.microsoft.com/office/powerpoint/2010/main" val="9437127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9218" y="5049672"/>
            <a:ext cx="11253564" cy="711048"/>
          </a:xfrm>
        </p:spPr>
        <p:txBody>
          <a:bodyPr/>
          <a:lstStyle/>
          <a:p>
            <a:pPr marL="0" indent="0" algn="ctr">
              <a:buNone/>
            </a:pPr>
            <a:r>
              <a:rPr lang="en-US" dirty="0" err="1">
                <a:solidFill>
                  <a:schemeClr val="accent2"/>
                </a:solidFill>
              </a:rPr>
              <a:t>SecureComWireless.com</a:t>
            </a:r>
            <a:endParaRPr lang="en-US" dirty="0">
              <a:solidFill>
                <a:schemeClr val="accent2"/>
              </a:solidFill>
            </a:endParaRPr>
          </a:p>
        </p:txBody>
      </p:sp>
      <p:sp>
        <p:nvSpPr>
          <p:cNvPr id="6" name="Title 5"/>
          <p:cNvSpPr>
            <a:spLocks noGrp="1"/>
          </p:cNvSpPr>
          <p:nvPr>
            <p:ph type="title"/>
          </p:nvPr>
        </p:nvSpPr>
        <p:spPr/>
        <p:txBody>
          <a:bodyPr/>
          <a:lstStyle/>
          <a:p>
            <a:r>
              <a:rPr lang="en-US" dirty="0" err="1"/>
              <a:t>SECURECOM</a:t>
            </a:r>
            <a:r>
              <a:rPr lang="en-US" baseline="30000" dirty="0"/>
              <a:t>™</a:t>
            </a:r>
            <a:r>
              <a:rPr lang="en-US" dirty="0"/>
              <a:t> WIRELESS </a:t>
            </a:r>
          </a:p>
        </p:txBody>
      </p:sp>
      <p:sp>
        <p:nvSpPr>
          <p:cNvPr id="7" name="Text Placeholder 9">
            <a:extLst>
              <a:ext uri="{FF2B5EF4-FFF2-40B4-BE49-F238E27FC236}">
                <a16:creationId xmlns:a16="http://schemas.microsoft.com/office/drawing/2014/main" id="{50C24D6E-A70F-2A44-B262-D72B966923A4}"/>
              </a:ext>
            </a:extLst>
          </p:cNvPr>
          <p:cNvSpPr txBox="1">
            <a:spLocks/>
          </p:cNvSpPr>
          <p:nvPr/>
        </p:nvSpPr>
        <p:spPr>
          <a:xfrm>
            <a:off x="469218" y="3737919"/>
            <a:ext cx="11253564" cy="1210962"/>
          </a:xfrm>
          <a:prstGeom prst="rect">
            <a:avLst/>
          </a:prstGeom>
        </p:spPr>
        <p:txBody>
          <a:bodyPr lIns="228600"/>
          <a:lstStyle>
            <a:lvl1pPr marL="342900" indent="-342900" algn="l" defTabSz="914400" rtl="0" eaLnBrk="1" latinLnBrk="0" hangingPunct="1">
              <a:lnSpc>
                <a:spcPct val="100000"/>
              </a:lnSpc>
              <a:spcBef>
                <a:spcPts val="1000"/>
              </a:spcBef>
              <a:buClr>
                <a:srgbClr val="38536C"/>
              </a:buClr>
              <a:buFont typeface="Arial" charset="0"/>
              <a:buChar char="•"/>
              <a:defRPr sz="2000" kern="1200">
                <a:solidFill>
                  <a:schemeClr val="accent4"/>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400" kern="1200">
                <a:solidFill>
                  <a:srgbClr val="5B5D5A"/>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400" kern="1200">
                <a:solidFill>
                  <a:srgbClr val="5B5D5A"/>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2400" kern="1200">
                <a:solidFill>
                  <a:srgbClr val="5B5D5A"/>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2400" kern="1200">
                <a:solidFill>
                  <a:srgbClr val="5B5D5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a:t>By pairing cloud services specifically with hardware, DMP and  </a:t>
            </a:r>
            <a:br>
              <a:rPr lang="en-US" sz="2400" dirty="0"/>
            </a:br>
            <a:r>
              <a:rPr lang="en-US" sz="2400" dirty="0" err="1"/>
              <a:t>SecureCom</a:t>
            </a:r>
            <a:r>
              <a:rPr lang="en-US" sz="2400" dirty="0"/>
              <a:t> Wireless simply have the most powerful web-based platform </a:t>
            </a:r>
            <a:br>
              <a:rPr lang="en-US" sz="2400" dirty="0"/>
            </a:br>
            <a:r>
              <a:rPr lang="en-US" sz="2400" dirty="0"/>
              <a:t>in the industry. Try it out today; we think you will like what you see.</a:t>
            </a:r>
          </a:p>
          <a:p>
            <a:pPr marL="0" indent="0">
              <a:buFont typeface="Arial" charset="0"/>
              <a:buNone/>
            </a:pPr>
            <a:endParaRPr lang="en-US" dirty="0"/>
          </a:p>
        </p:txBody>
      </p:sp>
      <p:grpSp>
        <p:nvGrpSpPr>
          <p:cNvPr id="8" name="Group 7">
            <a:extLst>
              <a:ext uri="{FF2B5EF4-FFF2-40B4-BE49-F238E27FC236}">
                <a16:creationId xmlns:a16="http://schemas.microsoft.com/office/drawing/2014/main" id="{0DAA9F03-1388-9448-8D99-43899CF83D0F}"/>
              </a:ext>
            </a:extLst>
          </p:cNvPr>
          <p:cNvGrpSpPr/>
          <p:nvPr/>
        </p:nvGrpSpPr>
        <p:grpSpPr>
          <a:xfrm>
            <a:off x="2014794" y="1914841"/>
            <a:ext cx="8162412" cy="1562100"/>
            <a:chOff x="2438061" y="1949852"/>
            <a:chExt cx="8162412" cy="1562100"/>
          </a:xfrm>
        </p:grpSpPr>
        <p:sp>
          <p:nvSpPr>
            <p:cNvPr id="9" name="Rectangle 8">
              <a:extLst>
                <a:ext uri="{FF2B5EF4-FFF2-40B4-BE49-F238E27FC236}">
                  <a16:creationId xmlns:a16="http://schemas.microsoft.com/office/drawing/2014/main" id="{1CCE1119-8706-A14F-B248-F41EE1A2DFE9}"/>
                </a:ext>
              </a:extLst>
            </p:cNvPr>
            <p:cNvSpPr>
              <a:spLocks noChangeArrowheads="1"/>
            </p:cNvSpPr>
            <p:nvPr/>
          </p:nvSpPr>
          <p:spPr bwMode="auto">
            <a:xfrm>
              <a:off x="5154014" y="2271385"/>
              <a:ext cx="645859" cy="923330"/>
            </a:xfrm>
            <a:prstGeom prst="rect">
              <a:avLst/>
            </a:prstGeom>
            <a:noFill/>
            <a:ln w="9525">
              <a:noFill/>
              <a:miter lim="800000"/>
              <a:headEnd/>
              <a:tailEnd/>
            </a:ln>
          </p:spPr>
          <p:txBody>
            <a:bodyPr wrap="none">
              <a:spAutoFit/>
            </a:bodyPr>
            <a:lstStyle/>
            <a:p>
              <a:r>
                <a:rPr lang="en-US" sz="5400" dirty="0">
                  <a:solidFill>
                    <a:schemeClr val="tx1">
                      <a:lumMod val="65000"/>
                      <a:lumOff val="35000"/>
                    </a:schemeClr>
                  </a:solidFill>
                  <a:latin typeface="Avenir Heavy"/>
                  <a:cs typeface="Avenir Heavy"/>
                </a:rPr>
                <a:t>+</a:t>
              </a:r>
            </a:p>
          </p:txBody>
        </p:sp>
        <p:pic>
          <p:nvPicPr>
            <p:cNvPr id="10" name="Picture 9">
              <a:extLst>
                <a:ext uri="{FF2B5EF4-FFF2-40B4-BE49-F238E27FC236}">
                  <a16:creationId xmlns:a16="http://schemas.microsoft.com/office/drawing/2014/main" id="{1C9C817B-0E03-FF4B-845D-4EA092ABEA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8061" y="2271385"/>
              <a:ext cx="2520778" cy="919034"/>
            </a:xfrm>
            <a:prstGeom prst="rect">
              <a:avLst/>
            </a:prstGeom>
          </p:spPr>
        </p:pic>
        <p:pic>
          <p:nvPicPr>
            <p:cNvPr id="11" name="Picture 10">
              <a:extLst>
                <a:ext uri="{FF2B5EF4-FFF2-40B4-BE49-F238E27FC236}">
                  <a16:creationId xmlns:a16="http://schemas.microsoft.com/office/drawing/2014/main" id="{5694124B-58B6-5045-AB79-4EF99DA5B7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9873" y="1949852"/>
              <a:ext cx="4800600" cy="1562100"/>
            </a:xfrm>
            <a:prstGeom prst="rect">
              <a:avLst/>
            </a:prstGeom>
          </p:spPr>
        </p:pic>
      </p:grpSp>
    </p:spTree>
    <p:extLst>
      <p:ext uri="{BB962C8B-B14F-4D97-AF65-F5344CB8AC3E}">
        <p14:creationId xmlns:p14="http://schemas.microsoft.com/office/powerpoint/2010/main" val="575380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r>
              <a:rPr lang="en-US" dirty="0">
                <a:solidFill>
                  <a:schemeClr val="accent2"/>
                </a:solidFill>
              </a:rPr>
              <a:t>The Most Secure Wireless Service Available Today</a:t>
            </a:r>
          </a:p>
          <a:p>
            <a:r>
              <a:rPr lang="en-US" altLang="en-US" dirty="0"/>
              <a:t>Cellular communication products and services supported by DMP personnel</a:t>
            </a:r>
          </a:p>
          <a:p>
            <a:r>
              <a:rPr lang="en-US" altLang="en-US" dirty="0"/>
              <a:t>Ubiquitous coverage with AT&amp;T band Verizon Wireless for cellular services</a:t>
            </a:r>
          </a:p>
          <a:p>
            <a:r>
              <a:rPr lang="en-US" altLang="en-US" dirty="0"/>
              <a:t>All communication from protected premises transmitted directly to central station – </a:t>
            </a:r>
            <a:br>
              <a:rPr lang="en-US" altLang="en-US" dirty="0"/>
            </a:br>
            <a:r>
              <a:rPr lang="en-US" altLang="en-US" dirty="0"/>
              <a:t>no NOC failures</a:t>
            </a:r>
          </a:p>
          <a:p>
            <a:r>
              <a:rPr lang="en-US" altLang="en-US" dirty="0"/>
              <a:t>Flat rate (no overage) cellular packages available</a:t>
            </a:r>
          </a:p>
          <a:p>
            <a:r>
              <a:rPr lang="en-US" altLang="en-US" dirty="0"/>
              <a:t>Highly competitive rate plans</a:t>
            </a:r>
          </a:p>
        </p:txBody>
      </p:sp>
      <p:sp>
        <p:nvSpPr>
          <p:cNvPr id="6" name="Title 5"/>
          <p:cNvSpPr>
            <a:spLocks noGrp="1"/>
          </p:cNvSpPr>
          <p:nvPr>
            <p:ph type="title"/>
          </p:nvPr>
        </p:nvSpPr>
        <p:spPr/>
        <p:txBody>
          <a:bodyPr/>
          <a:lstStyle/>
          <a:p>
            <a:r>
              <a:rPr lang="en-US" dirty="0" err="1"/>
              <a:t>SECURECOM</a:t>
            </a:r>
            <a:r>
              <a:rPr lang="en-US" dirty="0"/>
              <a:t> WIRELESS </a:t>
            </a:r>
          </a:p>
        </p:txBody>
      </p:sp>
    </p:spTree>
    <p:extLst>
      <p:ext uri="{BB962C8B-B14F-4D97-AF65-F5344CB8AC3E}">
        <p14:creationId xmlns:p14="http://schemas.microsoft.com/office/powerpoint/2010/main" val="1380219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9218" y="1156272"/>
            <a:ext cx="6859630" cy="4604448"/>
          </a:xfrm>
        </p:spPr>
        <p:txBody>
          <a:bodyPr/>
          <a:lstStyle/>
          <a:p>
            <a:pPr marL="0" indent="0">
              <a:buNone/>
            </a:pPr>
            <a:r>
              <a:rPr lang="en-US" dirty="0" err="1">
                <a:solidFill>
                  <a:schemeClr val="accent2"/>
                </a:solidFill>
              </a:rPr>
              <a:t>CellCom</a:t>
            </a:r>
            <a:r>
              <a:rPr lang="en-US" dirty="0">
                <a:solidFill>
                  <a:schemeClr val="accent2"/>
                </a:solidFill>
              </a:rPr>
              <a:t> &amp; </a:t>
            </a:r>
            <a:r>
              <a:rPr lang="en-US" dirty="0" err="1">
                <a:solidFill>
                  <a:schemeClr val="accent2"/>
                </a:solidFill>
              </a:rPr>
              <a:t>DualCom</a:t>
            </a:r>
            <a:endParaRPr lang="en-US" dirty="0">
              <a:solidFill>
                <a:schemeClr val="accent2"/>
              </a:solidFill>
            </a:endParaRPr>
          </a:p>
          <a:p>
            <a:pPr marL="0" indent="0">
              <a:buNone/>
            </a:pPr>
            <a:r>
              <a:rPr lang="en-US" altLang="en-US" dirty="0"/>
              <a:t>Universal fire communicators for virtually any </a:t>
            </a:r>
            <a:br>
              <a:rPr lang="en-US" altLang="en-US" dirty="0"/>
            </a:br>
            <a:r>
              <a:rPr lang="en-US" altLang="en-US" dirty="0"/>
              <a:t>fire system</a:t>
            </a:r>
          </a:p>
          <a:p>
            <a:r>
              <a:rPr lang="en-US" altLang="en-US" dirty="0"/>
              <a:t>Verizon Wireless or AT&amp;T for cellular services</a:t>
            </a:r>
          </a:p>
          <a:p>
            <a:r>
              <a:rPr lang="en-US" altLang="en-US" dirty="0"/>
              <a:t>All communication from protected premises transmitted directly to central station – no NOC failures/delays</a:t>
            </a:r>
          </a:p>
          <a:p>
            <a:r>
              <a:rPr lang="en-US" altLang="en-US" dirty="0"/>
              <a:t>No power supply, battery, or separate </a:t>
            </a:r>
            <a:br>
              <a:rPr lang="en-US" altLang="en-US" dirty="0"/>
            </a:br>
            <a:r>
              <a:rPr lang="en-US" altLang="en-US" dirty="0"/>
              <a:t>enclosure required</a:t>
            </a:r>
          </a:p>
        </p:txBody>
      </p:sp>
      <p:sp>
        <p:nvSpPr>
          <p:cNvPr id="6" name="Title 5"/>
          <p:cNvSpPr>
            <a:spLocks noGrp="1"/>
          </p:cNvSpPr>
          <p:nvPr>
            <p:ph type="title"/>
          </p:nvPr>
        </p:nvSpPr>
        <p:spPr/>
        <p:txBody>
          <a:bodyPr/>
          <a:lstStyle/>
          <a:p>
            <a:r>
              <a:rPr lang="en-US" dirty="0" err="1"/>
              <a:t>SECURECOM</a:t>
            </a:r>
            <a:r>
              <a:rPr lang="en-US" dirty="0"/>
              <a:t> WIRELESS </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8913" y="1491520"/>
            <a:ext cx="2283021" cy="1630077"/>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2162" y="3531861"/>
            <a:ext cx="3616522" cy="1827549"/>
          </a:xfrm>
          <a:prstGeom prst="rect">
            <a:avLst/>
          </a:prstGeom>
        </p:spPr>
      </p:pic>
    </p:spTree>
    <p:extLst>
      <p:ext uri="{BB962C8B-B14F-4D97-AF65-F5344CB8AC3E}">
        <p14:creationId xmlns:p14="http://schemas.microsoft.com/office/powerpoint/2010/main" val="26451797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86383" y="2489352"/>
            <a:ext cx="4704388" cy="1763241"/>
          </a:xfrm>
          <a:prstGeom prst="rect">
            <a:avLst/>
          </a:prstGeom>
        </p:spPr>
      </p:pic>
      <p:sp>
        <p:nvSpPr>
          <p:cNvPr id="2" name="Text Placeholder 1"/>
          <p:cNvSpPr>
            <a:spLocks noGrp="1"/>
          </p:cNvSpPr>
          <p:nvPr>
            <p:ph type="body" sz="quarter" idx="10"/>
          </p:nvPr>
        </p:nvSpPr>
        <p:spPr>
          <a:xfrm>
            <a:off x="469218" y="1156272"/>
            <a:ext cx="5952054" cy="4604448"/>
          </a:xfrm>
        </p:spPr>
        <p:txBody>
          <a:bodyPr/>
          <a:lstStyle/>
          <a:p>
            <a:pPr marL="0" indent="0">
              <a:buNone/>
            </a:pPr>
            <a:r>
              <a:rPr lang="en-US" dirty="0" err="1">
                <a:solidFill>
                  <a:schemeClr val="accent2"/>
                </a:solidFill>
              </a:rPr>
              <a:t>CellCom</a:t>
            </a:r>
            <a:r>
              <a:rPr lang="en-US" dirty="0">
                <a:solidFill>
                  <a:schemeClr val="accent2"/>
                </a:solidFill>
              </a:rPr>
              <a:t> &amp; </a:t>
            </a:r>
            <a:r>
              <a:rPr lang="en-US" dirty="0" err="1">
                <a:solidFill>
                  <a:schemeClr val="accent2"/>
                </a:solidFill>
              </a:rPr>
              <a:t>DualCom</a:t>
            </a:r>
            <a:endParaRPr lang="en-US" dirty="0">
              <a:solidFill>
                <a:schemeClr val="accent2"/>
              </a:solidFill>
            </a:endParaRPr>
          </a:p>
          <a:p>
            <a:r>
              <a:rPr lang="en-US" altLang="en-US" dirty="0"/>
              <a:t>Universal alarm communicators for virtually any </a:t>
            </a:r>
            <a:br>
              <a:rPr lang="en-US" altLang="en-US" dirty="0"/>
            </a:br>
            <a:r>
              <a:rPr lang="en-US" altLang="en-US" dirty="0"/>
              <a:t>security system</a:t>
            </a:r>
          </a:p>
          <a:p>
            <a:r>
              <a:rPr lang="en-US" altLang="en-US" dirty="0"/>
              <a:t>Provide Virtual Keypad to Honeywell &amp; DSC Panels*</a:t>
            </a:r>
          </a:p>
          <a:p>
            <a:r>
              <a:rPr lang="en-US" altLang="en-US" dirty="0"/>
              <a:t>AT&amp;T and Verizon options</a:t>
            </a:r>
          </a:p>
          <a:p>
            <a:r>
              <a:rPr lang="en-US" altLang="en-US" dirty="0"/>
              <a:t>No power supply, battery or separate enclosure required</a:t>
            </a:r>
          </a:p>
          <a:p>
            <a:r>
              <a:rPr lang="en-US" altLang="en-US" dirty="0" err="1"/>
              <a:t>ECP</a:t>
            </a:r>
            <a:r>
              <a:rPr lang="en-US" altLang="en-US" dirty="0"/>
              <a:t> bus installation for Honeywell panels</a:t>
            </a:r>
          </a:p>
          <a:p>
            <a:r>
              <a:rPr lang="en-US" altLang="en-US" dirty="0"/>
              <a:t>Arm/disarm; edit user codes; add automation control with Z-Wave; add video cameras</a:t>
            </a:r>
          </a:p>
          <a:p>
            <a:endParaRPr lang="en-US" dirty="0"/>
          </a:p>
        </p:txBody>
      </p:sp>
      <p:sp>
        <p:nvSpPr>
          <p:cNvPr id="6" name="Title 5"/>
          <p:cNvSpPr>
            <a:spLocks noGrp="1"/>
          </p:cNvSpPr>
          <p:nvPr>
            <p:ph type="title"/>
          </p:nvPr>
        </p:nvSpPr>
        <p:spPr/>
        <p:txBody>
          <a:bodyPr/>
          <a:lstStyle/>
          <a:p>
            <a:r>
              <a:rPr lang="en-US" dirty="0" err="1"/>
              <a:t>SECURECOM</a:t>
            </a:r>
            <a:r>
              <a:rPr lang="en-US" dirty="0"/>
              <a:t> WIRELESS </a:t>
            </a:r>
          </a:p>
        </p:txBody>
      </p:sp>
    </p:spTree>
    <p:extLst>
      <p:ext uri="{BB962C8B-B14F-4D97-AF65-F5344CB8AC3E}">
        <p14:creationId xmlns:p14="http://schemas.microsoft.com/office/powerpoint/2010/main" val="1740753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26D36D9-E985-744C-BC28-63744453068E}"/>
              </a:ext>
            </a:extLst>
          </p:cNvPr>
          <p:cNvGrpSpPr/>
          <p:nvPr/>
        </p:nvGrpSpPr>
        <p:grpSpPr>
          <a:xfrm>
            <a:off x="2971270" y="528554"/>
            <a:ext cx="6249460" cy="5114796"/>
            <a:chOff x="2971270" y="528554"/>
            <a:chExt cx="6249460" cy="5114796"/>
          </a:xfrm>
        </p:grpSpPr>
        <p:pic>
          <p:nvPicPr>
            <p:cNvPr id="13" name="Picture 12">
              <a:extLst>
                <a:ext uri="{FF2B5EF4-FFF2-40B4-BE49-F238E27FC236}">
                  <a16:creationId xmlns:a16="http://schemas.microsoft.com/office/drawing/2014/main" id="{0E638FAB-80D3-0D4B-951C-D9BD193746F1}"/>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6541256" y="528554"/>
              <a:ext cx="1185246" cy="882043"/>
            </a:xfrm>
            <a:prstGeom prst="rect">
              <a:avLst/>
            </a:prstGeom>
          </p:spPr>
        </p:pic>
        <p:pic>
          <p:nvPicPr>
            <p:cNvPr id="14" name="Picture 13">
              <a:extLst>
                <a:ext uri="{FF2B5EF4-FFF2-40B4-BE49-F238E27FC236}">
                  <a16:creationId xmlns:a16="http://schemas.microsoft.com/office/drawing/2014/main" id="{0A9EE731-C9BB-CA47-B49A-87252F716BA9}"/>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8035484" y="1776763"/>
              <a:ext cx="1185246" cy="882043"/>
            </a:xfrm>
            <a:prstGeom prst="rect">
              <a:avLst/>
            </a:prstGeom>
          </p:spPr>
        </p:pic>
        <p:pic>
          <p:nvPicPr>
            <p:cNvPr id="15" name="Picture 14">
              <a:extLst>
                <a:ext uri="{FF2B5EF4-FFF2-40B4-BE49-F238E27FC236}">
                  <a16:creationId xmlns:a16="http://schemas.microsoft.com/office/drawing/2014/main" id="{E4C31EEF-894E-CD44-9472-049F72F1B597}"/>
                </a:ext>
              </a:extLst>
            </p:cNvPr>
            <p:cNvPicPr>
              <a:picLocks noChangeAspect="1"/>
            </p:cNvPicPr>
            <p:nvPr/>
          </p:nvPicPr>
          <p:blipFill>
            <a:blip r:embed="rId4" cstate="screen">
              <a:alphaModFix amt="35000"/>
              <a:extLst>
                <a:ext uri="{28A0092B-C50C-407E-A947-70E740481C1C}">
                  <a14:useLocalDpi xmlns:a14="http://schemas.microsoft.com/office/drawing/2010/main"/>
                </a:ext>
              </a:extLst>
            </a:blip>
            <a:stretch>
              <a:fillRect/>
            </a:stretch>
          </p:blipFill>
          <p:spPr>
            <a:xfrm>
              <a:off x="6541256" y="4761307"/>
              <a:ext cx="1185246" cy="882043"/>
            </a:xfrm>
            <a:prstGeom prst="rect">
              <a:avLst/>
            </a:prstGeom>
          </p:spPr>
        </p:pic>
        <p:pic>
          <p:nvPicPr>
            <p:cNvPr id="24" name="Picture 23">
              <a:extLst>
                <a:ext uri="{FF2B5EF4-FFF2-40B4-BE49-F238E27FC236}">
                  <a16:creationId xmlns:a16="http://schemas.microsoft.com/office/drawing/2014/main" id="{F5EA1267-96B6-F14D-8B0D-26407AC16E90}"/>
                </a:ext>
              </a:extLst>
            </p:cNvPr>
            <p:cNvPicPr>
              <a:picLocks noChangeAspect="1"/>
            </p:cNvPicPr>
            <p:nvPr/>
          </p:nvPicPr>
          <p:blipFill>
            <a:blip r:embed="rId5" cstate="screen">
              <a:alphaModFix amt="35000"/>
              <a:extLst>
                <a:ext uri="{28A0092B-C50C-407E-A947-70E740481C1C}">
                  <a14:useLocalDpi xmlns:a14="http://schemas.microsoft.com/office/drawing/2010/main"/>
                </a:ext>
              </a:extLst>
            </a:blip>
            <a:stretch>
              <a:fillRect/>
            </a:stretch>
          </p:blipFill>
          <p:spPr>
            <a:xfrm>
              <a:off x="2971270" y="3390029"/>
              <a:ext cx="1185246" cy="882043"/>
            </a:xfrm>
            <a:prstGeom prst="rect">
              <a:avLst/>
            </a:prstGeom>
          </p:spPr>
        </p:pic>
        <p:pic>
          <p:nvPicPr>
            <p:cNvPr id="25" name="Picture 24">
              <a:extLst>
                <a:ext uri="{FF2B5EF4-FFF2-40B4-BE49-F238E27FC236}">
                  <a16:creationId xmlns:a16="http://schemas.microsoft.com/office/drawing/2014/main" id="{2759A544-39C2-CC47-B744-4B8371C60E43}"/>
                </a:ext>
              </a:extLst>
            </p:cNvPr>
            <p:cNvPicPr>
              <a:picLocks noChangeAspect="1"/>
            </p:cNvPicPr>
            <p:nvPr/>
          </p:nvPicPr>
          <p:blipFill>
            <a:blip r:embed="rId6" cstate="screen">
              <a:alphaModFix amt="35000"/>
              <a:extLst>
                <a:ext uri="{28A0092B-C50C-407E-A947-70E740481C1C}">
                  <a14:useLocalDpi xmlns:a14="http://schemas.microsoft.com/office/drawing/2010/main"/>
                </a:ext>
              </a:extLst>
            </a:blip>
            <a:stretch>
              <a:fillRect/>
            </a:stretch>
          </p:blipFill>
          <p:spPr>
            <a:xfrm>
              <a:off x="2971270" y="1776763"/>
              <a:ext cx="1185246" cy="882043"/>
            </a:xfrm>
            <a:prstGeom prst="rect">
              <a:avLst/>
            </a:prstGeom>
          </p:spPr>
        </p:pic>
        <p:pic>
          <p:nvPicPr>
            <p:cNvPr id="26" name="Picture 25">
              <a:extLst>
                <a:ext uri="{FF2B5EF4-FFF2-40B4-BE49-F238E27FC236}">
                  <a16:creationId xmlns:a16="http://schemas.microsoft.com/office/drawing/2014/main" id="{3C41D645-358C-EC48-AA3C-1F3596EA751E}"/>
                </a:ext>
              </a:extLst>
            </p:cNvPr>
            <p:cNvPicPr>
              <a:picLocks noChangeAspect="1"/>
            </p:cNvPicPr>
            <p:nvPr/>
          </p:nvPicPr>
          <p:blipFill>
            <a:blip r:embed="rId7" cstate="screen">
              <a:alphaModFix/>
              <a:extLst>
                <a:ext uri="{28A0092B-C50C-407E-A947-70E740481C1C}">
                  <a14:useLocalDpi xmlns:a14="http://schemas.microsoft.com/office/drawing/2010/main"/>
                </a:ext>
              </a:extLst>
            </a:blip>
            <a:stretch>
              <a:fillRect/>
            </a:stretch>
          </p:blipFill>
          <p:spPr>
            <a:xfrm>
              <a:off x="4497527" y="528554"/>
              <a:ext cx="1185246" cy="882043"/>
            </a:xfrm>
            <a:prstGeom prst="rect">
              <a:avLst/>
            </a:prstGeom>
          </p:spPr>
        </p:pic>
        <p:pic>
          <p:nvPicPr>
            <p:cNvPr id="27" name="Picture 26">
              <a:extLst>
                <a:ext uri="{FF2B5EF4-FFF2-40B4-BE49-F238E27FC236}">
                  <a16:creationId xmlns:a16="http://schemas.microsoft.com/office/drawing/2014/main" id="{41BA1D74-BD99-BA4E-8087-C123EFB6920E}"/>
                </a:ext>
              </a:extLst>
            </p:cNvPr>
            <p:cNvPicPr>
              <a:picLocks noChangeAspect="1"/>
            </p:cNvPicPr>
            <p:nvPr/>
          </p:nvPicPr>
          <p:blipFill>
            <a:blip r:embed="rId8" cstate="screen">
              <a:alphaModFix amt="35000"/>
              <a:extLst>
                <a:ext uri="{28A0092B-C50C-407E-A947-70E740481C1C}">
                  <a14:useLocalDpi xmlns:a14="http://schemas.microsoft.com/office/drawing/2010/main"/>
                </a:ext>
              </a:extLst>
            </a:blip>
            <a:stretch>
              <a:fillRect/>
            </a:stretch>
          </p:blipFill>
          <p:spPr>
            <a:xfrm>
              <a:off x="8035484" y="3390029"/>
              <a:ext cx="1185246" cy="882043"/>
            </a:xfrm>
            <a:prstGeom prst="rect">
              <a:avLst/>
            </a:prstGeom>
          </p:spPr>
        </p:pic>
        <p:pic>
          <p:nvPicPr>
            <p:cNvPr id="28" name="Picture 27">
              <a:extLst>
                <a:ext uri="{FF2B5EF4-FFF2-40B4-BE49-F238E27FC236}">
                  <a16:creationId xmlns:a16="http://schemas.microsoft.com/office/drawing/2014/main" id="{85D23764-2C79-D248-92D6-DC9EE2965B31}"/>
                </a:ext>
              </a:extLst>
            </p:cNvPr>
            <p:cNvPicPr>
              <a:picLocks noChangeAspect="1"/>
            </p:cNvPicPr>
            <p:nvPr/>
          </p:nvPicPr>
          <p:blipFill>
            <a:blip r:embed="rId9" cstate="screen">
              <a:alphaModFix amt="35000"/>
              <a:extLst>
                <a:ext uri="{28A0092B-C50C-407E-A947-70E740481C1C}">
                  <a14:useLocalDpi xmlns:a14="http://schemas.microsoft.com/office/drawing/2010/main"/>
                </a:ext>
              </a:extLst>
            </a:blip>
            <a:stretch>
              <a:fillRect/>
            </a:stretch>
          </p:blipFill>
          <p:spPr>
            <a:xfrm>
              <a:off x="4497527" y="4761307"/>
              <a:ext cx="1185246" cy="882043"/>
            </a:xfrm>
            <a:prstGeom prst="rect">
              <a:avLst/>
            </a:prstGeom>
          </p:spPr>
        </p:pic>
        <p:pic>
          <p:nvPicPr>
            <p:cNvPr id="29" name="Picture 28">
              <a:extLst>
                <a:ext uri="{FF2B5EF4-FFF2-40B4-BE49-F238E27FC236}">
                  <a16:creationId xmlns:a16="http://schemas.microsoft.com/office/drawing/2014/main" id="{044ACBB1-ED40-3441-9BCA-1C8B5E80092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41361" y="1476066"/>
              <a:ext cx="3716787" cy="3212589"/>
            </a:xfrm>
            <a:prstGeom prst="rect">
              <a:avLst/>
            </a:prstGeom>
          </p:spPr>
        </p:pic>
      </p:grpSp>
    </p:spTree>
    <p:extLst>
      <p:ext uri="{BB962C8B-B14F-4D97-AF65-F5344CB8AC3E}">
        <p14:creationId xmlns:p14="http://schemas.microsoft.com/office/powerpoint/2010/main" val="2158588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1467DA-6AB9-A145-91DC-3A8DDF850ECB}"/>
              </a:ext>
            </a:extLst>
          </p:cNvPr>
          <p:cNvPicPr>
            <a:picLocks noChangeAspect="1"/>
          </p:cNvPicPr>
          <p:nvPr/>
        </p:nvPicPr>
        <p:blipFill>
          <a:blip r:embed="rId2"/>
          <a:stretch>
            <a:fillRect/>
          </a:stretch>
        </p:blipFill>
        <p:spPr>
          <a:xfrm>
            <a:off x="332508" y="214608"/>
            <a:ext cx="10796897" cy="5715301"/>
          </a:xfrm>
          <a:prstGeom prst="rect">
            <a:avLst/>
          </a:prstGeom>
        </p:spPr>
      </p:pic>
    </p:spTree>
    <p:extLst>
      <p:ext uri="{BB962C8B-B14F-4D97-AF65-F5344CB8AC3E}">
        <p14:creationId xmlns:p14="http://schemas.microsoft.com/office/powerpoint/2010/main" val="9055315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INSIDE SALES</a:t>
            </a:r>
          </a:p>
        </p:txBody>
      </p:sp>
      <p:sp>
        <p:nvSpPr>
          <p:cNvPr id="12" name="Text Placeholder 3">
            <a:extLst>
              <a:ext uri="{FF2B5EF4-FFF2-40B4-BE49-F238E27FC236}">
                <a16:creationId xmlns:a16="http://schemas.microsoft.com/office/drawing/2014/main" id="{920BCDD3-BBFB-A14B-935D-F6555FC5C06D}"/>
              </a:ext>
            </a:extLst>
          </p:cNvPr>
          <p:cNvSpPr txBox="1">
            <a:spLocks/>
          </p:cNvSpPr>
          <p:nvPr/>
        </p:nvSpPr>
        <p:spPr>
          <a:xfrm>
            <a:off x="3336324" y="1273353"/>
            <a:ext cx="8386458" cy="2210430"/>
          </a:xfrm>
          <a:prstGeom prst="rect">
            <a:avLst/>
          </a:prstGeom>
        </p:spPr>
        <p:txBody>
          <a:bodyPr lIns="0" anchor="ctr"/>
          <a:lstStyle>
            <a:lvl1pPr marL="342900" indent="-342900" algn="l" defTabSz="914400" rtl="0" eaLnBrk="1" latinLnBrk="0" hangingPunct="1">
              <a:lnSpc>
                <a:spcPct val="100000"/>
              </a:lnSpc>
              <a:spcBef>
                <a:spcPts val="1000"/>
              </a:spcBef>
              <a:buClr>
                <a:srgbClr val="38536C"/>
              </a:buClr>
              <a:buFont typeface="Arial" charset="0"/>
              <a:buChar char="•"/>
              <a:defRPr sz="2000" kern="1200">
                <a:solidFill>
                  <a:schemeClr val="accent4"/>
                </a:solidFill>
                <a:latin typeface="Arial" charset="0"/>
                <a:ea typeface="Arial" charset="0"/>
                <a:cs typeface="Arial" charset="0"/>
              </a:defRPr>
            </a:lvl1pPr>
            <a:lvl2pPr marL="800100" indent="-3429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accent4"/>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400" kern="1200">
                <a:solidFill>
                  <a:srgbClr val="5B5D5A"/>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2400" kern="1200">
                <a:solidFill>
                  <a:srgbClr val="5B5D5A"/>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2400" kern="1200">
                <a:solidFill>
                  <a:srgbClr val="5B5D5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800-641-4282</a:t>
            </a:r>
          </a:p>
          <a:p>
            <a:r>
              <a:rPr lang="en-US" dirty="0" err="1"/>
              <a:t>InsideSales@DMP.com</a:t>
            </a:r>
            <a:endParaRPr lang="en-US" dirty="0"/>
          </a:p>
          <a:p>
            <a:r>
              <a:rPr lang="en-US" dirty="0"/>
              <a:t>8 a.m. – 5 p.m. CST (Monday – Friday)</a:t>
            </a:r>
          </a:p>
        </p:txBody>
      </p:sp>
      <p:graphicFrame>
        <p:nvGraphicFramePr>
          <p:cNvPr id="13" name="Table 12">
            <a:extLst>
              <a:ext uri="{FF2B5EF4-FFF2-40B4-BE49-F238E27FC236}">
                <a16:creationId xmlns:a16="http://schemas.microsoft.com/office/drawing/2014/main" id="{982E569B-283A-024A-9B9E-DB1161A069DF}"/>
              </a:ext>
            </a:extLst>
          </p:cNvPr>
          <p:cNvGraphicFramePr>
            <a:graphicFrameLocks noGrp="1"/>
          </p:cNvGraphicFramePr>
          <p:nvPr>
            <p:extLst>
              <p:ext uri="{D42A27DB-BD31-4B8C-83A1-F6EECF244321}">
                <p14:modId xmlns:p14="http://schemas.microsoft.com/office/powerpoint/2010/main" val="78795353"/>
              </p:ext>
            </p:extLst>
          </p:nvPr>
        </p:nvGraphicFramePr>
        <p:xfrm>
          <a:off x="3799188" y="3087863"/>
          <a:ext cx="6229350" cy="1981200"/>
        </p:xfrm>
        <a:graphic>
          <a:graphicData uri="http://schemas.openxmlformats.org/drawingml/2006/table">
            <a:tbl>
              <a:tblPr firstRow="1" bandRow="1">
                <a:tableStyleId>{2D5ABB26-0587-4C30-8999-92F81FD0307C}</a:tableStyleId>
              </a:tblPr>
              <a:tblGrid>
                <a:gridCol w="2048935">
                  <a:extLst>
                    <a:ext uri="{9D8B030D-6E8A-4147-A177-3AD203B41FA5}">
                      <a16:colId xmlns:a16="http://schemas.microsoft.com/office/drawing/2014/main" val="20000"/>
                    </a:ext>
                  </a:extLst>
                </a:gridCol>
                <a:gridCol w="2857500">
                  <a:extLst>
                    <a:ext uri="{9D8B030D-6E8A-4147-A177-3AD203B41FA5}">
                      <a16:colId xmlns:a16="http://schemas.microsoft.com/office/drawing/2014/main" val="20001"/>
                    </a:ext>
                  </a:extLst>
                </a:gridCol>
                <a:gridCol w="1322915">
                  <a:extLst>
                    <a:ext uri="{9D8B030D-6E8A-4147-A177-3AD203B41FA5}">
                      <a16:colId xmlns:a16="http://schemas.microsoft.com/office/drawing/2014/main" val="20002"/>
                    </a:ext>
                  </a:extLst>
                </a:gridCol>
              </a:tblGrid>
              <a:tr h="370840">
                <a:tc>
                  <a:txBody>
                    <a:bodyPr/>
                    <a:lstStyle/>
                    <a:p>
                      <a:r>
                        <a:rPr lang="en-US" sz="2000" dirty="0">
                          <a:solidFill>
                            <a:schemeClr val="accent4"/>
                          </a:solidFill>
                          <a:latin typeface="Arial" charset="0"/>
                          <a:ea typeface="Arial" charset="0"/>
                          <a:cs typeface="Arial" charset="0"/>
                        </a:rPr>
                        <a:t>Chris Newman</a:t>
                      </a:r>
                    </a:p>
                  </a:txBody>
                  <a:tcPr/>
                </a:tc>
                <a:tc>
                  <a:txBody>
                    <a:bodyPr/>
                    <a:lstStyle/>
                    <a:p>
                      <a:r>
                        <a:rPr lang="en-US" sz="2000" dirty="0" err="1">
                          <a:solidFill>
                            <a:schemeClr val="accent4"/>
                          </a:solidFill>
                          <a:latin typeface="Arial" charset="0"/>
                          <a:ea typeface="Arial" charset="0"/>
                          <a:cs typeface="Arial" charset="0"/>
                        </a:rPr>
                        <a:t>CNewman@DMP.com</a:t>
                      </a:r>
                      <a:endParaRPr lang="en-US" sz="2000" dirty="0">
                        <a:solidFill>
                          <a:schemeClr val="accent4"/>
                        </a:solidFill>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solidFill>
                            <a:schemeClr val="accent4"/>
                          </a:solidFill>
                          <a:latin typeface="Arial" charset="0"/>
                          <a:ea typeface="Arial" charset="0"/>
                          <a:cs typeface="Arial" charset="0"/>
                        </a:rPr>
                        <a:t>x196</a:t>
                      </a:r>
                      <a:endParaRPr lang="en-US" sz="2000" dirty="0">
                        <a:solidFill>
                          <a:schemeClr val="accent4"/>
                        </a:solidFill>
                        <a:latin typeface="Arial" charset="0"/>
                        <a:ea typeface="Arial" charset="0"/>
                        <a:cs typeface="Arial" charset="0"/>
                      </a:endParaRPr>
                    </a:p>
                  </a:txBody>
                  <a:tcPr/>
                </a:tc>
                <a:extLst>
                  <a:ext uri="{0D108BD9-81ED-4DB2-BD59-A6C34878D82A}">
                    <a16:rowId xmlns:a16="http://schemas.microsoft.com/office/drawing/2014/main" val="10000"/>
                  </a:ext>
                </a:extLst>
              </a:tr>
              <a:tr h="370840">
                <a:tc>
                  <a:txBody>
                    <a:bodyPr/>
                    <a:lstStyle/>
                    <a:p>
                      <a:r>
                        <a:rPr lang="en-US" sz="2000" dirty="0">
                          <a:solidFill>
                            <a:schemeClr val="accent4"/>
                          </a:solidFill>
                          <a:latin typeface="Arial" charset="0"/>
                          <a:ea typeface="Arial" charset="0"/>
                          <a:cs typeface="Arial" charset="0"/>
                        </a:rPr>
                        <a:t>Gus Montalvo</a:t>
                      </a:r>
                    </a:p>
                  </a:txBody>
                  <a:tcPr/>
                </a:tc>
                <a:tc>
                  <a:txBody>
                    <a:bodyPr/>
                    <a:lstStyle/>
                    <a:p>
                      <a:r>
                        <a:rPr lang="en-US" sz="2000" dirty="0" err="1">
                          <a:solidFill>
                            <a:schemeClr val="accent4"/>
                          </a:solidFill>
                          <a:latin typeface="Arial" charset="0"/>
                          <a:ea typeface="Arial" charset="0"/>
                          <a:cs typeface="Arial" charset="0"/>
                        </a:rPr>
                        <a:t>GMontalvo@DMP.com</a:t>
                      </a:r>
                      <a:endParaRPr lang="en-US" sz="2000" dirty="0">
                        <a:solidFill>
                          <a:schemeClr val="accent4"/>
                        </a:solidFill>
                        <a:latin typeface="Arial" charset="0"/>
                        <a:ea typeface="Arial" charset="0"/>
                        <a:cs typeface="Arial" charset="0"/>
                      </a:endParaRPr>
                    </a:p>
                  </a:txBody>
                  <a:tcPr/>
                </a:tc>
                <a:tc>
                  <a:txBody>
                    <a:bodyPr/>
                    <a:lstStyle/>
                    <a:p>
                      <a:r>
                        <a:rPr lang="en-US" sz="2000" dirty="0">
                          <a:solidFill>
                            <a:schemeClr val="accent4"/>
                          </a:solidFill>
                          <a:latin typeface="Arial" charset="0"/>
                          <a:ea typeface="Arial" charset="0"/>
                          <a:cs typeface="Arial" charset="0"/>
                        </a:rPr>
                        <a:t>x243</a:t>
                      </a:r>
                    </a:p>
                  </a:txBody>
                  <a:tcPr/>
                </a:tc>
                <a:extLst>
                  <a:ext uri="{0D108BD9-81ED-4DB2-BD59-A6C34878D82A}">
                    <a16:rowId xmlns:a16="http://schemas.microsoft.com/office/drawing/2014/main" val="10001"/>
                  </a:ext>
                </a:extLst>
              </a:tr>
              <a:tr h="370840">
                <a:tc>
                  <a:txBody>
                    <a:bodyPr/>
                    <a:lstStyle/>
                    <a:p>
                      <a:r>
                        <a:rPr lang="en-US" sz="2000" dirty="0">
                          <a:solidFill>
                            <a:schemeClr val="accent4"/>
                          </a:solidFill>
                          <a:latin typeface="Arial" charset="0"/>
                          <a:ea typeface="Arial" charset="0"/>
                          <a:cs typeface="Arial" charset="0"/>
                        </a:rPr>
                        <a:t>Ed Myron</a:t>
                      </a:r>
                    </a:p>
                  </a:txBody>
                  <a:tcPr/>
                </a:tc>
                <a:tc>
                  <a:txBody>
                    <a:bodyPr/>
                    <a:lstStyle/>
                    <a:p>
                      <a:r>
                        <a:rPr lang="en-US" sz="2000" dirty="0" err="1">
                          <a:solidFill>
                            <a:schemeClr val="accent4"/>
                          </a:solidFill>
                          <a:latin typeface="Arial" charset="0"/>
                          <a:ea typeface="Arial" charset="0"/>
                          <a:cs typeface="Arial" charset="0"/>
                        </a:rPr>
                        <a:t>EMyron@DMP.com</a:t>
                      </a:r>
                      <a:endParaRPr lang="en-US" sz="2000" dirty="0">
                        <a:solidFill>
                          <a:schemeClr val="accent4"/>
                        </a:solidFill>
                        <a:latin typeface="Arial" charset="0"/>
                        <a:ea typeface="Arial" charset="0"/>
                        <a:cs typeface="Arial" charset="0"/>
                      </a:endParaRPr>
                    </a:p>
                  </a:txBody>
                  <a:tcPr/>
                </a:tc>
                <a:tc>
                  <a:txBody>
                    <a:bodyPr/>
                    <a:lstStyle/>
                    <a:p>
                      <a:r>
                        <a:rPr lang="en-US" sz="2000" dirty="0" err="1">
                          <a:solidFill>
                            <a:schemeClr val="accent4"/>
                          </a:solidFill>
                          <a:latin typeface="Arial" charset="0"/>
                          <a:ea typeface="Arial" charset="0"/>
                          <a:cs typeface="Arial" charset="0"/>
                        </a:rPr>
                        <a:t>x413</a:t>
                      </a:r>
                      <a:r>
                        <a:rPr lang="en-US" sz="2000" dirty="0">
                          <a:solidFill>
                            <a:schemeClr val="accent4"/>
                          </a:solidFill>
                          <a:latin typeface="Arial" charset="0"/>
                          <a:ea typeface="Arial" charset="0"/>
                          <a:cs typeface="Arial" charset="0"/>
                        </a:rPr>
                        <a:t> </a:t>
                      </a:r>
                    </a:p>
                  </a:txBody>
                  <a:tcPr/>
                </a:tc>
                <a:extLst>
                  <a:ext uri="{0D108BD9-81ED-4DB2-BD59-A6C34878D82A}">
                    <a16:rowId xmlns:a16="http://schemas.microsoft.com/office/drawing/2014/main" val="10002"/>
                  </a:ext>
                </a:extLst>
              </a:tr>
              <a:tr h="370840">
                <a:tc>
                  <a:txBody>
                    <a:bodyPr/>
                    <a:lstStyle/>
                    <a:p>
                      <a:r>
                        <a:rPr lang="en-US" sz="2000" dirty="0">
                          <a:solidFill>
                            <a:schemeClr val="accent4"/>
                          </a:solidFill>
                          <a:latin typeface="Arial" charset="0"/>
                          <a:ea typeface="Arial" charset="0"/>
                          <a:cs typeface="Arial" charset="0"/>
                        </a:rPr>
                        <a:t>Mikayla Wilson </a:t>
                      </a:r>
                    </a:p>
                  </a:txBody>
                  <a:tcPr/>
                </a:tc>
                <a:tc>
                  <a:txBody>
                    <a:bodyPr/>
                    <a:lstStyle/>
                    <a:p>
                      <a:r>
                        <a:rPr lang="en-US" sz="2000" dirty="0" err="1">
                          <a:solidFill>
                            <a:schemeClr val="accent4"/>
                          </a:solidFill>
                          <a:latin typeface="Arial" charset="0"/>
                          <a:ea typeface="Arial" charset="0"/>
                          <a:cs typeface="Arial" charset="0"/>
                        </a:rPr>
                        <a:t>MWilson@DMP.com</a:t>
                      </a:r>
                      <a:endParaRPr lang="en-US" sz="2000" dirty="0">
                        <a:solidFill>
                          <a:schemeClr val="accent4"/>
                        </a:solidFill>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solidFill>
                            <a:schemeClr val="accent4"/>
                          </a:solidFill>
                          <a:latin typeface="Arial" charset="0"/>
                          <a:ea typeface="Arial" charset="0"/>
                          <a:cs typeface="Arial" charset="0"/>
                        </a:rPr>
                        <a:t>x239</a:t>
                      </a:r>
                      <a:endParaRPr lang="en-US" sz="2000" dirty="0">
                        <a:solidFill>
                          <a:schemeClr val="accent4"/>
                        </a:solidFill>
                        <a:latin typeface="Arial" charset="0"/>
                        <a:ea typeface="Arial" charset="0"/>
                        <a:cs typeface="Arial" charset="0"/>
                      </a:endParaRPr>
                    </a:p>
                  </a:txBody>
                  <a:tcPr/>
                </a:tc>
                <a:extLst>
                  <a:ext uri="{0D108BD9-81ED-4DB2-BD59-A6C34878D82A}">
                    <a16:rowId xmlns:a16="http://schemas.microsoft.com/office/drawing/2014/main" val="10003"/>
                  </a:ext>
                </a:extLst>
              </a:tr>
              <a:tr h="370840">
                <a:tc>
                  <a:txBody>
                    <a:bodyPr/>
                    <a:lstStyle/>
                    <a:p>
                      <a:r>
                        <a:rPr lang="en-US" sz="2000" dirty="0">
                          <a:solidFill>
                            <a:schemeClr val="accent4"/>
                          </a:solidFill>
                          <a:latin typeface="Arial" charset="0"/>
                          <a:ea typeface="Arial" charset="0"/>
                          <a:cs typeface="Arial" charset="0"/>
                        </a:rPr>
                        <a:t>Kohl </a:t>
                      </a:r>
                      <a:r>
                        <a:rPr lang="en-US" sz="2000" dirty="0" err="1">
                          <a:solidFill>
                            <a:schemeClr val="accent4"/>
                          </a:solidFill>
                          <a:latin typeface="Arial" charset="0"/>
                          <a:ea typeface="Arial" charset="0"/>
                          <a:cs typeface="Arial" charset="0"/>
                        </a:rPr>
                        <a:t>Kellams</a:t>
                      </a:r>
                      <a:endParaRPr lang="en-US" sz="2000" dirty="0">
                        <a:solidFill>
                          <a:schemeClr val="accent4"/>
                        </a:solidFill>
                        <a:latin typeface="Arial" charset="0"/>
                        <a:ea typeface="Arial" charset="0"/>
                        <a:cs typeface="Arial" charset="0"/>
                      </a:endParaRPr>
                    </a:p>
                  </a:txBody>
                  <a:tcPr/>
                </a:tc>
                <a:tc>
                  <a:txBody>
                    <a:bodyPr/>
                    <a:lstStyle/>
                    <a:p>
                      <a:r>
                        <a:rPr lang="en-US" sz="2000" dirty="0" err="1">
                          <a:solidFill>
                            <a:schemeClr val="accent4"/>
                          </a:solidFill>
                          <a:latin typeface="Arial" charset="0"/>
                          <a:ea typeface="Arial" charset="0"/>
                          <a:cs typeface="Arial" charset="0"/>
                        </a:rPr>
                        <a:t>KKellams@DMP.com</a:t>
                      </a:r>
                      <a:endParaRPr lang="en-US" sz="2000" dirty="0">
                        <a:solidFill>
                          <a:schemeClr val="accent4"/>
                        </a:solidFill>
                        <a:latin typeface="Arial" charset="0"/>
                        <a:ea typeface="Arial" charset="0"/>
                        <a:cs typeface="Arial"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solidFill>
                            <a:schemeClr val="accent4"/>
                          </a:solidFill>
                          <a:latin typeface="Arial" charset="0"/>
                          <a:ea typeface="Arial" charset="0"/>
                          <a:cs typeface="Arial" charset="0"/>
                        </a:rPr>
                        <a:t>x174</a:t>
                      </a:r>
                      <a:endParaRPr lang="en-US" sz="2000" dirty="0">
                        <a:solidFill>
                          <a:schemeClr val="accent4"/>
                        </a:solidFill>
                        <a:latin typeface="Arial" charset="0"/>
                        <a:ea typeface="Arial" charset="0"/>
                        <a:cs typeface="Arial" charset="0"/>
                      </a:endParaRPr>
                    </a:p>
                  </a:txBody>
                  <a:tcPr/>
                </a:tc>
                <a:extLst>
                  <a:ext uri="{0D108BD9-81ED-4DB2-BD59-A6C34878D82A}">
                    <a16:rowId xmlns:a16="http://schemas.microsoft.com/office/drawing/2014/main" val="768537617"/>
                  </a:ext>
                </a:extLst>
              </a:tr>
            </a:tbl>
          </a:graphicData>
        </a:graphic>
      </p:graphicFrame>
      <p:sp>
        <p:nvSpPr>
          <p:cNvPr id="14" name="Text Placeholder 2">
            <a:extLst>
              <a:ext uri="{FF2B5EF4-FFF2-40B4-BE49-F238E27FC236}">
                <a16:creationId xmlns:a16="http://schemas.microsoft.com/office/drawing/2014/main" id="{1D0599A3-6038-054D-97AD-01A9DA3AC517}"/>
              </a:ext>
            </a:extLst>
          </p:cNvPr>
          <p:cNvSpPr txBox="1">
            <a:spLocks/>
          </p:cNvSpPr>
          <p:nvPr/>
        </p:nvSpPr>
        <p:spPr>
          <a:xfrm>
            <a:off x="469218" y="5257800"/>
            <a:ext cx="2309169" cy="457200"/>
          </a:xfrm>
          <a:prstGeom prst="rect">
            <a:avLst/>
          </a:prstGeom>
        </p:spPr>
        <p:txBody>
          <a:bodyPr vert="horz"/>
          <a:lstStyle>
            <a:lvl1pPr marL="0" indent="0" algn="l" defTabSz="457200" rtl="0" fontAlgn="base">
              <a:spcBef>
                <a:spcPct val="20000"/>
              </a:spcBef>
              <a:spcAft>
                <a:spcPct val="0"/>
              </a:spcAft>
              <a:buFont typeface="Arial" pitchFamily="34" charset="0"/>
              <a:buNone/>
              <a:defRPr sz="2000" kern="1200">
                <a:solidFill>
                  <a:srgbClr val="474747"/>
                </a:solidFill>
                <a:latin typeface="Avenir Book"/>
                <a:ea typeface="ＭＳ Ｐゴシック"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Avenir Book"/>
                <a:ea typeface="ＭＳ Ｐゴシック"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Avenir Book"/>
                <a:ea typeface="ＭＳ Ｐゴシック"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Avenir Book"/>
                <a:ea typeface="ＭＳ Ｐゴシック"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Avenir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solidFill>
                  <a:schemeClr val="accent2"/>
                </a:solidFill>
                <a:latin typeface="+mn-lt"/>
              </a:rPr>
              <a:t>Chris Newman</a:t>
            </a:r>
          </a:p>
        </p:txBody>
      </p:sp>
      <p:pic>
        <p:nvPicPr>
          <p:cNvPr id="3" name="Picture 2">
            <a:extLst>
              <a:ext uri="{FF2B5EF4-FFF2-40B4-BE49-F238E27FC236}">
                <a16:creationId xmlns:a16="http://schemas.microsoft.com/office/drawing/2014/main" id="{2FF35825-BA1B-3F40-A9FE-FFACF6A3B7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913" y="1605310"/>
            <a:ext cx="2308333" cy="3463753"/>
          </a:xfrm>
          <a:prstGeom prst="rect">
            <a:avLst/>
          </a:prstGeom>
        </p:spPr>
      </p:pic>
    </p:spTree>
    <p:extLst>
      <p:ext uri="{BB962C8B-B14F-4D97-AF65-F5344CB8AC3E}">
        <p14:creationId xmlns:p14="http://schemas.microsoft.com/office/powerpoint/2010/main" val="1294627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marL="0" indent="0">
              <a:buNone/>
            </a:pPr>
            <a:r>
              <a:rPr lang="en-US" dirty="0" err="1">
                <a:solidFill>
                  <a:schemeClr val="accent2"/>
                </a:solidFill>
              </a:rPr>
              <a:t>XTLplus</a:t>
            </a:r>
            <a:r>
              <a:rPr lang="en-US" dirty="0">
                <a:solidFill>
                  <a:schemeClr val="accent2"/>
                </a:solidFill>
              </a:rPr>
              <a:t> and </a:t>
            </a:r>
            <a:r>
              <a:rPr lang="en-US" dirty="0" err="1">
                <a:solidFill>
                  <a:schemeClr val="accent2"/>
                </a:solidFill>
              </a:rPr>
              <a:t>XTLtouch</a:t>
            </a:r>
            <a:endParaRPr lang="en-US" baseline="30000" dirty="0">
              <a:solidFill>
                <a:schemeClr val="accent2"/>
              </a:solidFill>
            </a:endParaRPr>
          </a:p>
          <a:p>
            <a:r>
              <a:rPr lang="en-US" dirty="0"/>
              <a:t>Distributed wireless – big solutions for </a:t>
            </a:r>
            <a:br>
              <a:rPr lang="en-US" dirty="0"/>
            </a:br>
            <a:r>
              <a:rPr lang="en-US" dirty="0"/>
              <a:t>small business</a:t>
            </a:r>
          </a:p>
          <a:p>
            <a:r>
              <a:rPr lang="en-US" dirty="0"/>
              <a:t>99 wireless preprogrammed zones</a:t>
            </a:r>
          </a:p>
          <a:p>
            <a:r>
              <a:rPr lang="en-US" dirty="0"/>
              <a:t>Wi-Fi, LTE, Z-Wave Plus</a:t>
            </a:r>
            <a:r>
              <a:rPr lang="en-US" baseline="30000" dirty="0"/>
              <a:t>®</a:t>
            </a:r>
          </a:p>
          <a:p>
            <a:r>
              <a:rPr lang="en-US" dirty="0" err="1"/>
              <a:t>900MHz</a:t>
            </a:r>
            <a:r>
              <a:rPr lang="en-US" dirty="0"/>
              <a:t> spread spectrum wireless</a:t>
            </a:r>
          </a:p>
          <a:p>
            <a:r>
              <a:rPr lang="en-US" dirty="0"/>
              <a:t>Up to four keypads</a:t>
            </a:r>
          </a:p>
          <a:p>
            <a:r>
              <a:rPr lang="en-US" dirty="0"/>
              <a:t>Up to eight sirens</a:t>
            </a:r>
          </a:p>
          <a:p>
            <a:r>
              <a:rPr lang="en-US" dirty="0"/>
              <a:t>Up to six areas/partitions</a:t>
            </a:r>
          </a:p>
          <a:p>
            <a:pPr marL="0" indent="0">
              <a:buNone/>
            </a:pPr>
            <a:endParaRPr lang="en-US" dirty="0"/>
          </a:p>
        </p:txBody>
      </p:sp>
      <p:sp>
        <p:nvSpPr>
          <p:cNvPr id="6" name="Title 5"/>
          <p:cNvSpPr>
            <a:spLocks noGrp="1"/>
          </p:cNvSpPr>
          <p:nvPr>
            <p:ph type="title"/>
          </p:nvPr>
        </p:nvSpPr>
        <p:spPr/>
        <p:txBody>
          <a:bodyPr/>
          <a:lstStyle/>
          <a:p>
            <a:r>
              <a:rPr lang="en-US" altLang="en-US" sz="2400" dirty="0"/>
              <a:t>MAIN STREET SECURITY – WIRELESS SOLUTIONS – </a:t>
            </a:r>
            <a:r>
              <a:rPr lang="en-US" altLang="en-US" sz="2400" dirty="0" err="1"/>
              <a:t>XTLplus</a:t>
            </a:r>
            <a:r>
              <a:rPr lang="en-US" altLang="en-US" sz="2400" dirty="0"/>
              <a:t> and </a:t>
            </a:r>
            <a:r>
              <a:rPr lang="en-US" altLang="en-US" sz="2400" dirty="0" err="1"/>
              <a:t>XTLtouch</a:t>
            </a:r>
            <a:r>
              <a:rPr lang="en-US" altLang="en-US" sz="2400" baseline="30000" dirty="0"/>
              <a:t> ™</a:t>
            </a:r>
            <a:endParaRPr lang="en-US" altLang="en-US" sz="2400" dirty="0"/>
          </a:p>
        </p:txBody>
      </p:sp>
      <p:pic>
        <p:nvPicPr>
          <p:cNvPr id="5" name="Picture 4">
            <a:extLst>
              <a:ext uri="{FF2B5EF4-FFF2-40B4-BE49-F238E27FC236}">
                <a16:creationId xmlns:a16="http://schemas.microsoft.com/office/drawing/2014/main" id="{2C83B4F1-B35D-4D47-AB24-7D49865305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81914" y="895427"/>
            <a:ext cx="6233549" cy="4136300"/>
          </a:xfrm>
          <a:prstGeom prst="rect">
            <a:avLst/>
          </a:prstGeom>
        </p:spPr>
      </p:pic>
    </p:spTree>
    <p:extLst>
      <p:ext uri="{BB962C8B-B14F-4D97-AF65-F5344CB8AC3E}">
        <p14:creationId xmlns:p14="http://schemas.microsoft.com/office/powerpoint/2010/main" val="24974671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TECHNICAL SUPPORT</a:t>
            </a:r>
            <a:endParaRPr lang="en-US" dirty="0"/>
          </a:p>
        </p:txBody>
      </p:sp>
      <p:sp>
        <p:nvSpPr>
          <p:cNvPr id="16" name="Text Placeholder 7">
            <a:extLst>
              <a:ext uri="{FF2B5EF4-FFF2-40B4-BE49-F238E27FC236}">
                <a16:creationId xmlns:a16="http://schemas.microsoft.com/office/drawing/2014/main" id="{0310E4C4-E809-4549-BF37-9E72B495C565}"/>
              </a:ext>
            </a:extLst>
          </p:cNvPr>
          <p:cNvSpPr txBox="1">
            <a:spLocks/>
          </p:cNvSpPr>
          <p:nvPr/>
        </p:nvSpPr>
        <p:spPr>
          <a:xfrm>
            <a:off x="3336324" y="1364792"/>
            <a:ext cx="8386458" cy="268822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chemeClr val="accent2"/>
              </a:buClr>
            </a:pPr>
            <a:r>
              <a:rPr lang="en-US" sz="2000" dirty="0">
                <a:solidFill>
                  <a:schemeClr val="accent4"/>
                </a:solidFill>
                <a:hlinkClick r:id="rId2"/>
              </a:rPr>
              <a:t>TechSupport@DMP.com</a:t>
            </a:r>
            <a:endParaRPr lang="en-US" sz="2000" dirty="0">
              <a:solidFill>
                <a:schemeClr val="accent4"/>
              </a:solidFill>
            </a:endParaRPr>
          </a:p>
          <a:p>
            <a:pPr>
              <a:buClr>
                <a:schemeClr val="accent2"/>
              </a:buClr>
            </a:pPr>
            <a:r>
              <a:rPr lang="en-US" sz="2000" dirty="0">
                <a:solidFill>
                  <a:schemeClr val="accent4"/>
                </a:solidFill>
              </a:rPr>
              <a:t>@</a:t>
            </a:r>
            <a:r>
              <a:rPr lang="en-US" sz="2000" dirty="0" err="1">
                <a:solidFill>
                  <a:schemeClr val="accent4"/>
                </a:solidFill>
              </a:rPr>
              <a:t>DMPHelp</a:t>
            </a:r>
            <a:endParaRPr lang="en-US" sz="2000" dirty="0">
              <a:solidFill>
                <a:schemeClr val="accent4"/>
              </a:solidFill>
            </a:endParaRPr>
          </a:p>
          <a:p>
            <a:pPr>
              <a:buClr>
                <a:schemeClr val="accent2"/>
              </a:buClr>
            </a:pPr>
            <a:r>
              <a:rPr lang="en-US" sz="2000" dirty="0">
                <a:solidFill>
                  <a:schemeClr val="accent4"/>
                </a:solidFill>
              </a:rPr>
              <a:t>888-</a:t>
            </a:r>
            <a:r>
              <a:rPr lang="en-US" sz="2000" dirty="0" err="1">
                <a:solidFill>
                  <a:schemeClr val="accent4"/>
                </a:solidFill>
              </a:rPr>
              <a:t>4DMPTec</a:t>
            </a:r>
            <a:r>
              <a:rPr lang="en-US" sz="2000" dirty="0">
                <a:solidFill>
                  <a:schemeClr val="accent4"/>
                </a:solidFill>
              </a:rPr>
              <a:t> (888-436-7832)</a:t>
            </a:r>
          </a:p>
          <a:p>
            <a:pPr>
              <a:buClr>
                <a:schemeClr val="accent2"/>
              </a:buClr>
            </a:pPr>
            <a:r>
              <a:rPr lang="en-US" sz="2000" dirty="0">
                <a:solidFill>
                  <a:schemeClr val="accent4"/>
                </a:solidFill>
              </a:rPr>
              <a:t>7 a.m. – 7 p.m. CST (Monday – Friday)</a:t>
            </a:r>
          </a:p>
          <a:p>
            <a:pPr>
              <a:buClr>
                <a:schemeClr val="accent2"/>
              </a:buClr>
            </a:pPr>
            <a:r>
              <a:rPr lang="en-US" sz="2000" dirty="0">
                <a:solidFill>
                  <a:schemeClr val="accent4"/>
                </a:solidFill>
              </a:rPr>
              <a:t>24/7 365 emergency receiver support</a:t>
            </a:r>
          </a:p>
          <a:p>
            <a:pPr>
              <a:buClr>
                <a:schemeClr val="accent2"/>
              </a:buClr>
            </a:pPr>
            <a:r>
              <a:rPr lang="en-US" sz="2000" dirty="0">
                <a:solidFill>
                  <a:schemeClr val="accent4"/>
                </a:solidFill>
              </a:rPr>
              <a:t>417-831-2866</a:t>
            </a:r>
          </a:p>
        </p:txBody>
      </p:sp>
      <p:sp>
        <p:nvSpPr>
          <p:cNvPr id="17" name="Text Placeholder 2">
            <a:extLst>
              <a:ext uri="{FF2B5EF4-FFF2-40B4-BE49-F238E27FC236}">
                <a16:creationId xmlns:a16="http://schemas.microsoft.com/office/drawing/2014/main" id="{534541EE-1622-254D-AC80-C8930B6FE82A}"/>
              </a:ext>
            </a:extLst>
          </p:cNvPr>
          <p:cNvSpPr txBox="1">
            <a:spLocks/>
          </p:cNvSpPr>
          <p:nvPr/>
        </p:nvSpPr>
        <p:spPr>
          <a:xfrm>
            <a:off x="469218" y="5257800"/>
            <a:ext cx="2289096" cy="457200"/>
          </a:xfrm>
          <a:prstGeom prst="rect">
            <a:avLst/>
          </a:prstGeom>
        </p:spPr>
        <p:txBody>
          <a:bodyPr vert="horz"/>
          <a:lstStyle>
            <a:lvl1pPr marL="0" indent="0" algn="l" defTabSz="457200" rtl="0" fontAlgn="base">
              <a:spcBef>
                <a:spcPct val="20000"/>
              </a:spcBef>
              <a:spcAft>
                <a:spcPct val="0"/>
              </a:spcAft>
              <a:buFont typeface="Arial" pitchFamily="34" charset="0"/>
              <a:buNone/>
              <a:defRPr sz="2000" kern="1200">
                <a:solidFill>
                  <a:srgbClr val="474747"/>
                </a:solidFill>
                <a:latin typeface="Avenir Book"/>
                <a:ea typeface="ＭＳ Ｐゴシック"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Avenir Book"/>
                <a:ea typeface="ＭＳ Ｐゴシック"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Avenir Book"/>
                <a:ea typeface="ＭＳ Ｐゴシック"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Avenir Book"/>
                <a:ea typeface="ＭＳ Ｐゴシック"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Avenir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solidFill>
                  <a:schemeClr val="accent2"/>
                </a:solidFill>
                <a:latin typeface="+mn-lt"/>
              </a:rPr>
              <a:t>Stephen Bowen</a:t>
            </a:r>
          </a:p>
        </p:txBody>
      </p:sp>
      <p:grpSp>
        <p:nvGrpSpPr>
          <p:cNvPr id="18" name="Group 17">
            <a:extLst>
              <a:ext uri="{FF2B5EF4-FFF2-40B4-BE49-F238E27FC236}">
                <a16:creationId xmlns:a16="http://schemas.microsoft.com/office/drawing/2014/main" id="{AB810A1E-EFCC-2843-AE2F-C6FCB01BB698}"/>
              </a:ext>
            </a:extLst>
          </p:cNvPr>
          <p:cNvGrpSpPr/>
          <p:nvPr/>
        </p:nvGrpSpPr>
        <p:grpSpPr>
          <a:xfrm>
            <a:off x="3904806" y="4148022"/>
            <a:ext cx="5127087" cy="1566978"/>
            <a:chOff x="5089029" y="4463467"/>
            <a:chExt cx="5127087" cy="1566978"/>
          </a:xfrm>
        </p:grpSpPr>
        <p:pic>
          <p:nvPicPr>
            <p:cNvPr id="19" name="Picture 18">
              <a:extLst>
                <a:ext uri="{FF2B5EF4-FFF2-40B4-BE49-F238E27FC236}">
                  <a16:creationId xmlns:a16="http://schemas.microsoft.com/office/drawing/2014/main" id="{F7C619EA-6A92-CC41-8F81-7C32DE11D9C3}"/>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5089029" y="4463468"/>
              <a:ext cx="5127087" cy="1566977"/>
            </a:xfrm>
            <a:prstGeom prst="rect">
              <a:avLst/>
            </a:prstGeom>
          </p:spPr>
        </p:pic>
        <p:sp>
          <p:nvSpPr>
            <p:cNvPr id="20" name="Rectangle 19">
              <a:extLst>
                <a:ext uri="{FF2B5EF4-FFF2-40B4-BE49-F238E27FC236}">
                  <a16:creationId xmlns:a16="http://schemas.microsoft.com/office/drawing/2014/main" id="{8C36C0D7-883B-4C42-AE3A-647E36C773A5}"/>
                </a:ext>
              </a:extLst>
            </p:cNvPr>
            <p:cNvSpPr/>
            <p:nvPr/>
          </p:nvSpPr>
          <p:spPr>
            <a:xfrm>
              <a:off x="5089031" y="4886698"/>
              <a:ext cx="5127084" cy="3851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1" name="TextBox 20">
              <a:extLst>
                <a:ext uri="{FF2B5EF4-FFF2-40B4-BE49-F238E27FC236}">
                  <a16:creationId xmlns:a16="http://schemas.microsoft.com/office/drawing/2014/main" id="{CD325B9F-BB94-9747-A3DA-A8890C2FF87A}"/>
                </a:ext>
              </a:extLst>
            </p:cNvPr>
            <p:cNvSpPr txBox="1"/>
            <p:nvPr/>
          </p:nvSpPr>
          <p:spPr>
            <a:xfrm>
              <a:off x="5089030" y="4886698"/>
              <a:ext cx="5127085" cy="368497"/>
            </a:xfrm>
            <a:prstGeom prst="rect">
              <a:avLst/>
            </a:prstGeom>
            <a:solidFill>
              <a:schemeClr val="accent2"/>
            </a:solidFill>
          </p:spPr>
          <p:txBody>
            <a:bodyPr wrap="square" rtlCol="0">
              <a:spAutoFit/>
            </a:bodyPr>
            <a:lstStyle/>
            <a:p>
              <a:pPr algn="ctr"/>
              <a:r>
                <a:rPr lang="en-US" dirty="0">
                  <a:solidFill>
                    <a:schemeClr val="bg1"/>
                  </a:solidFill>
                  <a:latin typeface="Arial" charset="0"/>
                  <a:ea typeface="Arial" charset="0"/>
                  <a:cs typeface="Arial" charset="0"/>
                </a:rPr>
                <a:t>Visit </a:t>
              </a:r>
              <a:r>
                <a:rPr lang="en-US" b="1" dirty="0" err="1">
                  <a:solidFill>
                    <a:schemeClr val="bg1"/>
                  </a:solidFill>
                  <a:latin typeface="Arial" charset="0"/>
                  <a:ea typeface="Arial" charset="0"/>
                  <a:cs typeface="Arial" charset="0"/>
                </a:rPr>
                <a:t>dmp.com</a:t>
              </a:r>
              <a:r>
                <a:rPr lang="en-US" dirty="0">
                  <a:solidFill>
                    <a:schemeClr val="bg1"/>
                  </a:solidFill>
                  <a:latin typeface="Arial" charset="0"/>
                  <a:ea typeface="Arial" charset="0"/>
                  <a:cs typeface="Arial" charset="0"/>
                </a:rPr>
                <a:t> for average wait time</a:t>
              </a:r>
              <a:endParaRPr lang="en-US" sz="1400" dirty="0">
                <a:solidFill>
                  <a:schemeClr val="bg1"/>
                </a:solidFill>
                <a:latin typeface="Arial" charset="0"/>
                <a:ea typeface="Arial" charset="0"/>
                <a:cs typeface="Arial" charset="0"/>
              </a:endParaRPr>
            </a:p>
          </p:txBody>
        </p:sp>
        <p:pic>
          <p:nvPicPr>
            <p:cNvPr id="22" name="Picture 21">
              <a:extLst>
                <a:ext uri="{FF2B5EF4-FFF2-40B4-BE49-F238E27FC236}">
                  <a16:creationId xmlns:a16="http://schemas.microsoft.com/office/drawing/2014/main" id="{10A3683E-DA37-7D4A-B151-7A26D62E01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95662" y="4463467"/>
              <a:ext cx="1656861" cy="406549"/>
            </a:xfrm>
            <a:prstGeom prst="rect">
              <a:avLst/>
            </a:prstGeom>
          </p:spPr>
        </p:pic>
      </p:grpSp>
      <p:pic>
        <p:nvPicPr>
          <p:cNvPr id="23" name="Picture 22">
            <a:extLst>
              <a:ext uri="{FF2B5EF4-FFF2-40B4-BE49-F238E27FC236}">
                <a16:creationId xmlns:a16="http://schemas.microsoft.com/office/drawing/2014/main" id="{A4131840-2643-F440-91FC-0B2AF35EC1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217" y="1588181"/>
            <a:ext cx="2284996" cy="3434503"/>
          </a:xfrm>
          <a:prstGeom prst="rect">
            <a:avLst/>
          </a:prstGeom>
        </p:spPr>
      </p:pic>
    </p:spTree>
    <p:extLst>
      <p:ext uri="{BB962C8B-B14F-4D97-AF65-F5344CB8AC3E}">
        <p14:creationId xmlns:p14="http://schemas.microsoft.com/office/powerpoint/2010/main" val="25300275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MARKETING</a:t>
            </a:r>
          </a:p>
        </p:txBody>
      </p:sp>
      <p:pic>
        <p:nvPicPr>
          <p:cNvPr id="22" name="Picture 21" descr="DMP_9856-REV.jpg">
            <a:extLst>
              <a:ext uri="{FF2B5EF4-FFF2-40B4-BE49-F238E27FC236}">
                <a16:creationId xmlns:a16="http://schemas.microsoft.com/office/drawing/2014/main" id="{A45F1F01-3FEC-0C47-ADDD-C1DDA8D064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218" y="1665285"/>
            <a:ext cx="2301970" cy="3451230"/>
          </a:xfrm>
          <a:prstGeom prst="rect">
            <a:avLst/>
          </a:prstGeom>
        </p:spPr>
      </p:pic>
      <p:sp>
        <p:nvSpPr>
          <p:cNvPr id="23" name="Text Placeholder 5">
            <a:extLst>
              <a:ext uri="{FF2B5EF4-FFF2-40B4-BE49-F238E27FC236}">
                <a16:creationId xmlns:a16="http://schemas.microsoft.com/office/drawing/2014/main" id="{2E32DE1F-2F51-DA4D-8BCB-6C4093FA7DC3}"/>
              </a:ext>
            </a:extLst>
          </p:cNvPr>
          <p:cNvSpPr>
            <a:spLocks noGrp="1"/>
          </p:cNvSpPr>
          <p:nvPr>
            <p:ph type="body" sz="quarter" idx="10"/>
          </p:nvPr>
        </p:nvSpPr>
        <p:spPr>
          <a:xfrm>
            <a:off x="3350302" y="1364792"/>
            <a:ext cx="8372480" cy="3267169"/>
          </a:xfrm>
          <a:prstGeom prst="rect">
            <a:avLst/>
          </a:prstGeom>
        </p:spPr>
        <p:txBody>
          <a:bodyPr/>
          <a:lstStyle/>
          <a:p>
            <a:r>
              <a:rPr lang="en-US" dirty="0"/>
              <a:t>Dealer marketing support</a:t>
            </a:r>
          </a:p>
          <a:p>
            <a:r>
              <a:rPr lang="en-US" dirty="0"/>
              <a:t>7 a.m. – 4 p.m. CST (Monday – Friday)</a:t>
            </a:r>
          </a:p>
          <a:p>
            <a:r>
              <a:rPr lang="en-US" dirty="0"/>
              <a:t>800-641-4282 </a:t>
            </a:r>
            <a:r>
              <a:rPr lang="en-US" dirty="0" err="1"/>
              <a:t>x190</a:t>
            </a:r>
            <a:endParaRPr lang="en-US" dirty="0"/>
          </a:p>
          <a:p>
            <a:r>
              <a:rPr lang="en-US" dirty="0" err="1"/>
              <a:t>MRamon@DMP.com</a:t>
            </a:r>
            <a:endParaRPr lang="en-US" dirty="0"/>
          </a:p>
          <a:p>
            <a:r>
              <a:rPr lang="en-US" dirty="0"/>
              <a:t>Find us as </a:t>
            </a:r>
            <a:r>
              <a:rPr lang="en-US" dirty="0" err="1"/>
              <a:t>DMPAlarms</a:t>
            </a:r>
            <a:r>
              <a:rPr lang="en-US" dirty="0"/>
              <a:t> on most social networks</a:t>
            </a:r>
          </a:p>
        </p:txBody>
      </p:sp>
      <p:sp>
        <p:nvSpPr>
          <p:cNvPr id="24" name="Text Placeholder 2">
            <a:extLst>
              <a:ext uri="{FF2B5EF4-FFF2-40B4-BE49-F238E27FC236}">
                <a16:creationId xmlns:a16="http://schemas.microsoft.com/office/drawing/2014/main" id="{8BF7361E-3577-7B43-A994-351387424E1F}"/>
              </a:ext>
            </a:extLst>
          </p:cNvPr>
          <p:cNvSpPr txBox="1">
            <a:spLocks/>
          </p:cNvSpPr>
          <p:nvPr/>
        </p:nvSpPr>
        <p:spPr>
          <a:xfrm>
            <a:off x="469218" y="5257800"/>
            <a:ext cx="2301970" cy="457200"/>
          </a:xfrm>
          <a:prstGeom prst="rect">
            <a:avLst/>
          </a:prstGeom>
        </p:spPr>
        <p:txBody>
          <a:bodyPr vert="horz"/>
          <a:lstStyle>
            <a:lvl1pPr marL="0" indent="0" algn="l" defTabSz="457200" rtl="0" fontAlgn="base">
              <a:spcBef>
                <a:spcPct val="20000"/>
              </a:spcBef>
              <a:spcAft>
                <a:spcPct val="0"/>
              </a:spcAft>
              <a:buFont typeface="Arial" pitchFamily="34" charset="0"/>
              <a:buNone/>
              <a:defRPr sz="2000" kern="1200">
                <a:solidFill>
                  <a:srgbClr val="474747"/>
                </a:solidFill>
                <a:latin typeface="Avenir Book"/>
                <a:ea typeface="ＭＳ Ｐゴシック"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Avenir Book"/>
                <a:ea typeface="ＭＳ Ｐゴシック"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Avenir Book"/>
                <a:ea typeface="ＭＳ Ｐゴシック"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Avenir Book"/>
                <a:ea typeface="ＭＳ Ｐゴシック"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Avenir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solidFill>
                  <a:schemeClr val="accent2"/>
                </a:solidFill>
                <a:latin typeface="+mn-lt"/>
              </a:rPr>
              <a:t>Mel Ramon</a:t>
            </a:r>
          </a:p>
        </p:txBody>
      </p:sp>
      <p:grpSp>
        <p:nvGrpSpPr>
          <p:cNvPr id="25" name="Group 24">
            <a:extLst>
              <a:ext uri="{FF2B5EF4-FFF2-40B4-BE49-F238E27FC236}">
                <a16:creationId xmlns:a16="http://schemas.microsoft.com/office/drawing/2014/main" id="{32289523-792A-C04A-BE79-3F3868DBCAC4}"/>
              </a:ext>
            </a:extLst>
          </p:cNvPr>
          <p:cNvGrpSpPr/>
          <p:nvPr/>
        </p:nvGrpSpPr>
        <p:grpSpPr>
          <a:xfrm>
            <a:off x="3863092" y="4214401"/>
            <a:ext cx="4137214" cy="700210"/>
            <a:chOff x="778632" y="4333204"/>
            <a:chExt cx="4137214" cy="700210"/>
          </a:xfrm>
        </p:grpSpPr>
        <p:pic>
          <p:nvPicPr>
            <p:cNvPr id="26" name="Picture 25">
              <a:extLst>
                <a:ext uri="{FF2B5EF4-FFF2-40B4-BE49-F238E27FC236}">
                  <a16:creationId xmlns:a16="http://schemas.microsoft.com/office/drawing/2014/main" id="{EC860555-448A-F149-82EE-8E3198F9602C}"/>
                </a:ext>
              </a:extLst>
            </p:cNvPr>
            <p:cNvPicPr>
              <a:picLocks noChangeAspect="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78632" y="4333204"/>
              <a:ext cx="697762" cy="700210"/>
            </a:xfrm>
            <a:prstGeom prst="rect">
              <a:avLst/>
            </a:prstGeom>
          </p:spPr>
        </p:pic>
        <p:pic>
          <p:nvPicPr>
            <p:cNvPr id="27" name="Picture 26">
              <a:extLst>
                <a:ext uri="{FF2B5EF4-FFF2-40B4-BE49-F238E27FC236}">
                  <a16:creationId xmlns:a16="http://schemas.microsoft.com/office/drawing/2014/main" id="{07BE5D41-8713-E541-8601-890D5B4C6ECC}"/>
                </a:ext>
              </a:extLst>
            </p:cNvPr>
            <p:cNvPicPr>
              <a:picLocks noChangeAspect="1"/>
            </p:cNvPicPr>
            <p:nvPr/>
          </p:nvPicPr>
          <p:blipFill>
            <a:blip r:embed="rId5"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638495" y="4333204"/>
              <a:ext cx="697762" cy="700210"/>
            </a:xfrm>
            <a:prstGeom prst="rect">
              <a:avLst/>
            </a:prstGeom>
          </p:spPr>
        </p:pic>
        <p:pic>
          <p:nvPicPr>
            <p:cNvPr id="28" name="Picture 27">
              <a:extLst>
                <a:ext uri="{FF2B5EF4-FFF2-40B4-BE49-F238E27FC236}">
                  <a16:creationId xmlns:a16="http://schemas.microsoft.com/office/drawing/2014/main" id="{CFDA78CF-83D2-2441-ABAF-0441AD2E8A10}"/>
                </a:ext>
              </a:extLst>
            </p:cNvPr>
            <p:cNvPicPr>
              <a:picLocks noChangeAspect="1"/>
            </p:cNvPicPr>
            <p:nvPr/>
          </p:nvPicPr>
          <p:blipFill>
            <a:blip r:embed="rId6"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498358" y="4333204"/>
              <a:ext cx="697762" cy="700210"/>
            </a:xfrm>
            <a:prstGeom prst="rect">
              <a:avLst/>
            </a:prstGeom>
          </p:spPr>
        </p:pic>
        <p:pic>
          <p:nvPicPr>
            <p:cNvPr id="29" name="Picture 28">
              <a:extLst>
                <a:ext uri="{FF2B5EF4-FFF2-40B4-BE49-F238E27FC236}">
                  <a16:creationId xmlns:a16="http://schemas.microsoft.com/office/drawing/2014/main" id="{32B90EFA-4BFD-094F-AB69-E3B0A8EABE9C}"/>
                </a:ext>
              </a:extLst>
            </p:cNvPr>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358221" y="4333204"/>
              <a:ext cx="697762" cy="700210"/>
            </a:xfrm>
            <a:prstGeom prst="rect">
              <a:avLst/>
            </a:prstGeom>
          </p:spPr>
        </p:pic>
        <p:pic>
          <p:nvPicPr>
            <p:cNvPr id="30" name="Picture 29">
              <a:extLst>
                <a:ext uri="{FF2B5EF4-FFF2-40B4-BE49-F238E27FC236}">
                  <a16:creationId xmlns:a16="http://schemas.microsoft.com/office/drawing/2014/main" id="{4AA0D97E-06F1-DF49-9418-A86E9E5520FC}"/>
                </a:ext>
              </a:extLst>
            </p:cNvPr>
            <p:cNvPicPr>
              <a:picLocks noChangeAspect="1"/>
            </p:cNvPicPr>
            <p:nvPr/>
          </p:nvPicPr>
          <p:blipFill>
            <a:blip r:embed="rId8"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218084" y="4333204"/>
              <a:ext cx="697762" cy="700210"/>
            </a:xfrm>
            <a:prstGeom prst="rect">
              <a:avLst/>
            </a:prstGeom>
          </p:spPr>
        </p:pic>
      </p:grpSp>
    </p:spTree>
    <p:extLst>
      <p:ext uri="{BB962C8B-B14F-4D97-AF65-F5344CB8AC3E}">
        <p14:creationId xmlns:p14="http://schemas.microsoft.com/office/powerpoint/2010/main" val="16595515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grpSp>
        <p:nvGrpSpPr>
          <p:cNvPr id="18" name="Group 17"/>
          <p:cNvGrpSpPr/>
          <p:nvPr/>
        </p:nvGrpSpPr>
        <p:grpSpPr>
          <a:xfrm>
            <a:off x="3305797" y="1738254"/>
            <a:ext cx="5580406" cy="4322186"/>
            <a:chOff x="2965754" y="1770551"/>
            <a:chExt cx="5580406" cy="4322186"/>
          </a:xfrm>
        </p:grpSpPr>
        <p:grpSp>
          <p:nvGrpSpPr>
            <p:cNvPr id="16" name="Group 15"/>
            <p:cNvGrpSpPr/>
            <p:nvPr/>
          </p:nvGrpSpPr>
          <p:grpSpPr>
            <a:xfrm>
              <a:off x="5304153" y="1770551"/>
              <a:ext cx="3242007" cy="3671946"/>
              <a:chOff x="5304153" y="1770551"/>
              <a:chExt cx="3242007" cy="3671946"/>
            </a:xfrm>
          </p:grpSpPr>
          <p:sp>
            <p:nvSpPr>
              <p:cNvPr id="8" name="Freeform 7"/>
              <p:cNvSpPr/>
              <p:nvPr/>
            </p:nvSpPr>
            <p:spPr>
              <a:xfrm rot="8461037">
                <a:off x="5463940" y="1770551"/>
                <a:ext cx="3082220" cy="3671946"/>
              </a:xfrm>
              <a:custGeom>
                <a:avLst/>
                <a:gdLst>
                  <a:gd name="connsiteX0" fmla="*/ 650122 w 3505315"/>
                  <a:gd name="connsiteY0" fmla="*/ 3785693 h 4175992"/>
                  <a:gd name="connsiteX1" fmla="*/ 390299 w 3505315"/>
                  <a:gd name="connsiteY1" fmla="*/ 1320798 h 4175992"/>
                  <a:gd name="connsiteX2" fmla="*/ 1239406 w 3505315"/>
                  <a:gd name="connsiteY2" fmla="*/ 747386 h 4175992"/>
                  <a:gd name="connsiteX3" fmla="*/ 1331217 w 3505315"/>
                  <a:gd name="connsiteY3" fmla="*/ 724106 h 4175992"/>
                  <a:gd name="connsiteX4" fmla="*/ 1751198 w 3505315"/>
                  <a:gd name="connsiteY4" fmla="*/ 0 h 4175992"/>
                  <a:gd name="connsiteX5" fmla="*/ 2170484 w 3505315"/>
                  <a:gd name="connsiteY5" fmla="*/ 722906 h 4175992"/>
                  <a:gd name="connsiteX6" fmla="*/ 2238259 w 3505315"/>
                  <a:gd name="connsiteY6" fmla="*/ 738879 h 4175992"/>
                  <a:gd name="connsiteX7" fmla="*/ 2855194 w 3505315"/>
                  <a:gd name="connsiteY7" fmla="*/ 1060975 h 4175992"/>
                  <a:gd name="connsiteX8" fmla="*/ 3115016 w 3505315"/>
                  <a:gd name="connsiteY8" fmla="*/ 3525870 h 4175992"/>
                  <a:gd name="connsiteX9" fmla="*/ 650122 w 3505315"/>
                  <a:gd name="connsiteY9" fmla="*/ 3785693 h 417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5315" h="4175992">
                    <a:moveTo>
                      <a:pt x="650122" y="3785693"/>
                    </a:moveTo>
                    <a:cubicBezTo>
                      <a:pt x="-102288" y="3176779"/>
                      <a:pt x="-218615" y="2073208"/>
                      <a:pt x="390299" y="1320798"/>
                    </a:cubicBezTo>
                    <a:cubicBezTo>
                      <a:pt x="618642" y="1038644"/>
                      <a:pt x="916545" y="845940"/>
                      <a:pt x="1239406" y="747386"/>
                    </a:cubicBezTo>
                    <a:lnTo>
                      <a:pt x="1331217" y="724106"/>
                    </a:lnTo>
                    <a:lnTo>
                      <a:pt x="1751198" y="0"/>
                    </a:lnTo>
                    <a:lnTo>
                      <a:pt x="2170484" y="722906"/>
                    </a:lnTo>
                    <a:lnTo>
                      <a:pt x="2238259" y="738879"/>
                    </a:lnTo>
                    <a:cubicBezTo>
                      <a:pt x="2457041" y="801846"/>
                      <a:pt x="2667091" y="908747"/>
                      <a:pt x="2855194" y="1060975"/>
                    </a:cubicBezTo>
                    <a:cubicBezTo>
                      <a:pt x="3607603" y="1669889"/>
                      <a:pt x="3723930" y="2773460"/>
                      <a:pt x="3115016" y="3525870"/>
                    </a:cubicBezTo>
                    <a:cubicBezTo>
                      <a:pt x="2506103" y="4278280"/>
                      <a:pt x="1402531" y="4394606"/>
                      <a:pt x="650122" y="3785693"/>
                    </a:cubicBezTo>
                    <a:close/>
                  </a:path>
                </a:pathLst>
              </a:custGeom>
              <a:solidFill>
                <a:schemeClr val="accent6">
                  <a:lumMod val="60000"/>
                  <a:lumOff val="4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04153" y="2079378"/>
                <a:ext cx="3037841" cy="2400657"/>
              </a:xfrm>
              <a:prstGeom prst="rect">
                <a:avLst/>
              </a:prstGeom>
              <a:noFill/>
            </p:spPr>
            <p:txBody>
              <a:bodyPr wrap="square" rtlCol="0" anchor="ctr">
                <a:spAutoFit/>
              </a:bodyPr>
              <a:lstStyle/>
              <a:p>
                <a:pPr algn="ctr"/>
                <a:r>
                  <a:rPr lang="en-US" sz="15000" b="1" dirty="0">
                    <a:solidFill>
                      <a:schemeClr val="bg1"/>
                    </a:solidFill>
                  </a:rPr>
                  <a:t>!</a:t>
                </a:r>
              </a:p>
            </p:txBody>
          </p:sp>
        </p:grpSp>
        <p:grpSp>
          <p:nvGrpSpPr>
            <p:cNvPr id="17" name="Group 16"/>
            <p:cNvGrpSpPr/>
            <p:nvPr/>
          </p:nvGrpSpPr>
          <p:grpSpPr>
            <a:xfrm>
              <a:off x="2965754" y="2420791"/>
              <a:ext cx="3231847" cy="3671946"/>
              <a:chOff x="2965754" y="2420791"/>
              <a:chExt cx="3231847" cy="3671946"/>
            </a:xfrm>
          </p:grpSpPr>
          <p:sp>
            <p:nvSpPr>
              <p:cNvPr id="10" name="Freeform 9"/>
              <p:cNvSpPr/>
              <p:nvPr/>
            </p:nvSpPr>
            <p:spPr>
              <a:xfrm rot="13138963" flipH="1">
                <a:off x="2965754" y="2420791"/>
                <a:ext cx="3082220" cy="3671946"/>
              </a:xfrm>
              <a:custGeom>
                <a:avLst/>
                <a:gdLst>
                  <a:gd name="connsiteX0" fmla="*/ 650122 w 3505315"/>
                  <a:gd name="connsiteY0" fmla="*/ 3785693 h 4175992"/>
                  <a:gd name="connsiteX1" fmla="*/ 390299 w 3505315"/>
                  <a:gd name="connsiteY1" fmla="*/ 1320798 h 4175992"/>
                  <a:gd name="connsiteX2" fmla="*/ 1239406 w 3505315"/>
                  <a:gd name="connsiteY2" fmla="*/ 747386 h 4175992"/>
                  <a:gd name="connsiteX3" fmla="*/ 1331217 w 3505315"/>
                  <a:gd name="connsiteY3" fmla="*/ 724106 h 4175992"/>
                  <a:gd name="connsiteX4" fmla="*/ 1751198 w 3505315"/>
                  <a:gd name="connsiteY4" fmla="*/ 0 h 4175992"/>
                  <a:gd name="connsiteX5" fmla="*/ 2170484 w 3505315"/>
                  <a:gd name="connsiteY5" fmla="*/ 722906 h 4175992"/>
                  <a:gd name="connsiteX6" fmla="*/ 2238259 w 3505315"/>
                  <a:gd name="connsiteY6" fmla="*/ 738879 h 4175992"/>
                  <a:gd name="connsiteX7" fmla="*/ 2855194 w 3505315"/>
                  <a:gd name="connsiteY7" fmla="*/ 1060975 h 4175992"/>
                  <a:gd name="connsiteX8" fmla="*/ 3115016 w 3505315"/>
                  <a:gd name="connsiteY8" fmla="*/ 3525870 h 4175992"/>
                  <a:gd name="connsiteX9" fmla="*/ 650122 w 3505315"/>
                  <a:gd name="connsiteY9" fmla="*/ 3785693 h 417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5315" h="4175992">
                    <a:moveTo>
                      <a:pt x="650122" y="3785693"/>
                    </a:moveTo>
                    <a:cubicBezTo>
                      <a:pt x="-102288" y="3176779"/>
                      <a:pt x="-218615" y="2073208"/>
                      <a:pt x="390299" y="1320798"/>
                    </a:cubicBezTo>
                    <a:cubicBezTo>
                      <a:pt x="618642" y="1038644"/>
                      <a:pt x="916545" y="845940"/>
                      <a:pt x="1239406" y="747386"/>
                    </a:cubicBezTo>
                    <a:lnTo>
                      <a:pt x="1331217" y="724106"/>
                    </a:lnTo>
                    <a:lnTo>
                      <a:pt x="1751198" y="0"/>
                    </a:lnTo>
                    <a:lnTo>
                      <a:pt x="2170484" y="722906"/>
                    </a:lnTo>
                    <a:lnTo>
                      <a:pt x="2238259" y="738879"/>
                    </a:lnTo>
                    <a:cubicBezTo>
                      <a:pt x="2457041" y="801846"/>
                      <a:pt x="2667091" y="908747"/>
                      <a:pt x="2855194" y="1060975"/>
                    </a:cubicBezTo>
                    <a:cubicBezTo>
                      <a:pt x="3607603" y="1669889"/>
                      <a:pt x="3723930" y="2773460"/>
                      <a:pt x="3115016" y="3525870"/>
                    </a:cubicBezTo>
                    <a:cubicBezTo>
                      <a:pt x="2506103" y="4278280"/>
                      <a:pt x="1402531" y="4394606"/>
                      <a:pt x="650122" y="3785693"/>
                    </a:cubicBezTo>
                    <a:close/>
                  </a:path>
                </a:pathLst>
              </a:custGeom>
              <a:solidFill>
                <a:schemeClr val="accent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159760" y="2840952"/>
                <a:ext cx="3037841" cy="2400657"/>
              </a:xfrm>
              <a:prstGeom prst="rect">
                <a:avLst/>
              </a:prstGeom>
              <a:noFill/>
            </p:spPr>
            <p:txBody>
              <a:bodyPr wrap="square" rtlCol="0" anchor="ctr">
                <a:spAutoFit/>
              </a:bodyPr>
              <a:lstStyle/>
              <a:p>
                <a:pPr algn="ctr"/>
                <a:r>
                  <a:rPr lang="en-US" sz="15000" b="1" dirty="0">
                    <a:solidFill>
                      <a:schemeClr val="bg1"/>
                    </a:solidFill>
                  </a:rPr>
                  <a:t>?</a:t>
                </a:r>
              </a:p>
            </p:txBody>
          </p:sp>
        </p:grpSp>
      </p:grpSp>
    </p:spTree>
    <p:extLst>
      <p:ext uri="{BB962C8B-B14F-4D97-AF65-F5344CB8AC3E}">
        <p14:creationId xmlns:p14="http://schemas.microsoft.com/office/powerpoint/2010/main" val="8741476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p:cNvSpPr>
          <p:nvPr/>
        </p:nvSpPr>
        <p:spPr>
          <a:xfrm>
            <a:off x="342900" y="2548683"/>
            <a:ext cx="4017560" cy="1477328"/>
          </a:xfrm>
          <a:prstGeom prst="rect">
            <a:avLst/>
          </a:prstGeom>
          <a:noFill/>
        </p:spPr>
        <p:txBody>
          <a:bodyPr wrap="square" lIns="0" rtlCol="0">
            <a:spAutoFit/>
          </a:bodyPr>
          <a:lstStyle/>
          <a:p>
            <a:r>
              <a:rPr lang="en-US" sz="3600" b="1" dirty="0">
                <a:solidFill>
                  <a:schemeClr val="accent4"/>
                </a:solidFill>
                <a:latin typeface="Arial" charset="0"/>
                <a:ea typeface="Arial" charset="0"/>
                <a:cs typeface="Arial" charset="0"/>
              </a:rPr>
              <a:t>Digital Monitoring Products</a:t>
            </a:r>
          </a:p>
          <a:p>
            <a:r>
              <a:rPr lang="en-US" dirty="0" err="1">
                <a:solidFill>
                  <a:schemeClr val="accent5"/>
                </a:solidFill>
                <a:latin typeface="Arial" charset="0"/>
                <a:ea typeface="Arial" charset="0"/>
                <a:cs typeface="Arial" charset="0"/>
              </a:rPr>
              <a:t>EcoSystem</a:t>
            </a:r>
            <a:r>
              <a:rPr lang="en-US" dirty="0">
                <a:solidFill>
                  <a:schemeClr val="accent5"/>
                </a:solidFill>
                <a:latin typeface="Arial" charset="0"/>
                <a:ea typeface="Arial" charset="0"/>
                <a:cs typeface="Arial" charset="0"/>
              </a:rPr>
              <a:t> Application Sales Training</a:t>
            </a:r>
          </a:p>
        </p:txBody>
      </p:sp>
      <p:pic>
        <p:nvPicPr>
          <p:cNvPr id="3" name="Picture 2">
            <a:extLst>
              <a:ext uri="{FF2B5EF4-FFF2-40B4-BE49-F238E27FC236}">
                <a16:creationId xmlns:a16="http://schemas.microsoft.com/office/drawing/2014/main" id="{49D331F5-4CBF-3442-ACEF-BC588495B7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900" y="2100930"/>
            <a:ext cx="1103301" cy="405220"/>
          </a:xfrm>
          <a:prstGeom prst="rect">
            <a:avLst/>
          </a:prstGeom>
        </p:spPr>
      </p:pic>
    </p:spTree>
    <p:extLst>
      <p:ext uri="{BB962C8B-B14F-4D97-AF65-F5344CB8AC3E}">
        <p14:creationId xmlns:p14="http://schemas.microsoft.com/office/powerpoint/2010/main" val="4125320538"/>
      </p:ext>
    </p:extLst>
  </p:cSld>
  <p:clrMapOvr>
    <a:masterClrMapping/>
  </p:clrMapOvr>
</p:sld>
</file>

<file path=ppt/theme/theme1.xml><?xml version="1.0" encoding="utf-8"?>
<a:theme xmlns:a="http://schemas.openxmlformats.org/drawingml/2006/main" name="DMP Corporate Template">
  <a:themeElements>
    <a:clrScheme name="Custom 1">
      <a:dk1>
        <a:srgbClr val="40403E"/>
      </a:dk1>
      <a:lt1>
        <a:srgbClr val="FFFFFF"/>
      </a:lt1>
      <a:dk2>
        <a:srgbClr val="44546A"/>
      </a:dk2>
      <a:lt2>
        <a:srgbClr val="FEFFFF"/>
      </a:lt2>
      <a:accent1>
        <a:srgbClr val="FCD517"/>
      </a:accent1>
      <a:accent2>
        <a:srgbClr val="37536C"/>
      </a:accent2>
      <a:accent3>
        <a:srgbClr val="E1B128"/>
      </a:accent3>
      <a:accent4>
        <a:srgbClr val="000000"/>
      </a:accent4>
      <a:accent5>
        <a:srgbClr val="81817F"/>
      </a:accent5>
      <a:accent6>
        <a:srgbClr val="BCBCB9"/>
      </a:accent6>
      <a:hlink>
        <a:srgbClr val="243647"/>
      </a:hlink>
      <a:folHlink>
        <a:srgbClr val="FCD51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7182</TotalTime>
  <Words>7259</Words>
  <Application>Microsoft Macintosh PowerPoint</Application>
  <PresentationFormat>Widescreen</PresentationFormat>
  <Paragraphs>1336</Paragraphs>
  <Slides>93</Slides>
  <Notes>77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ＭＳ Ｐゴシック</vt:lpstr>
      <vt:lpstr>Arial</vt:lpstr>
      <vt:lpstr>Avenir Heavy</vt:lpstr>
      <vt:lpstr>Calibri</vt:lpstr>
      <vt:lpstr>DMP Corporate Template</vt:lpstr>
      <vt:lpstr>PowerPoint Presentation</vt:lpstr>
      <vt:lpstr>INTRODUCTIONS</vt:lpstr>
      <vt:lpstr>INTRODUCTIONS</vt:lpstr>
      <vt:lpstr>WHY DMP?</vt:lpstr>
      <vt:lpstr>About DMP</vt:lpstr>
      <vt:lpstr>BACKGROUND</vt:lpstr>
      <vt:lpstr>PowerPoint Presentation</vt:lpstr>
      <vt:lpstr>MAIN STREET SECURITY – WIRELESS SOLUTIONS – XTLplus™ and XTLtouch ™</vt:lpstr>
      <vt:lpstr>MAIN STREET SECURITY – WIRELESS SOLUTIONS – XTLplus and XTLtouch ™</vt:lpstr>
      <vt:lpstr>MAIN STREET SECURITY – WIRELESS SOLUTIONS – XTLplus and XTLtouch ™</vt:lpstr>
      <vt:lpstr>MAIN STREET SECURITY – WIRELESS SOLUTIONS – XTLplus and XTLtouch ™</vt:lpstr>
      <vt:lpstr>MAIN STREET SECURITY – WIRELESS SOLUTIONS – XTLplus and XTLtouch ™</vt:lpstr>
      <vt:lpstr>MAIN STREET SECURITY – WIRELESS SOLUTIONS – XT SERIES™</vt:lpstr>
      <vt:lpstr>MAIN STREET SECURITY – WIRELESS SOLUTIONS – XT SERIES</vt:lpstr>
      <vt:lpstr>MAIN STREET SECURITY – WIRELESS SOLUTIONS – XT SERIES</vt:lpstr>
      <vt:lpstr>MAIN STREET SECURITY – WIRELESS SOLUTIONS – XT SERIES</vt:lpstr>
      <vt:lpstr>MAIN STREET SECURITY – WIRELESS SOLUTIONS – XT SERIES</vt:lpstr>
      <vt:lpstr>MAIN STREET SECURITY – WIRELESS SOLUTIONS – XT SERIES</vt:lpstr>
      <vt:lpstr>MAIN STREET SECURITY – WIRELESS SOLUTIONS – XT SERIES</vt:lpstr>
      <vt:lpstr>MIDRANGE SECURITY – INTEGRATED SOLUTIONS – XR150 </vt:lpstr>
      <vt:lpstr>MIDRANGE SECURITY – INTEGRATED SOLUTIONS – XR150 </vt:lpstr>
      <vt:lpstr>MIDRANGE SECURITY – INTEGRATED SOLUTIONS – XR150 </vt:lpstr>
      <vt:lpstr>MIDRANGE SECURITY – INTEGRATED SOLUTIONS – XR150 </vt:lpstr>
      <vt:lpstr>MIDRANGE SECURITY – INTEGRATED SOLUTIONS – XR150 </vt:lpstr>
      <vt:lpstr>MIDRANGE SECURITY – INTEGRATED SOLUTIONS – XR150 </vt:lpstr>
      <vt:lpstr>MIDRANGE SECURITY – INTEGRATED SOLUTIONS – XR150 </vt:lpstr>
      <vt:lpstr>MIDRANGE SECURITY – INTEGRATED SOLUTIONS – XR150 </vt:lpstr>
      <vt:lpstr>MIDRANGE SECURITY – INTEGRATED SOLUTIONS – XR150 </vt:lpstr>
      <vt:lpstr>MIDRANGE SECURITY – INTEGRATED SOLUTIONS – XR150 </vt:lpstr>
      <vt:lpstr>MIDRANGE SECURITY – INTEGRATED SOLUTIONS – XR150 </vt:lpstr>
      <vt:lpstr>MIDRANGE SECURITY – INTEGRATED SOLUTIONS – XR150 </vt:lpstr>
      <vt:lpstr>MIDRANGE SECURITY – INTEGRATED SOLUTIONS – XR150 </vt:lpstr>
      <vt:lpstr>HIGH SECURITY – INTEGRATED SOLUTION – XR550</vt:lpstr>
      <vt:lpstr>HIGH SECURITY – INTEGRATED SOLUTION – XR550</vt:lpstr>
      <vt:lpstr>HIGH SECURITY – INTEGRATED SOLUTION – XR550</vt:lpstr>
      <vt:lpstr>HIGH SECURITY – INTEGRATED SOLUTION – XR550</vt:lpstr>
      <vt:lpstr>HIGH SECURITY – INTEGRATED SOLUTION – XR550</vt:lpstr>
      <vt:lpstr>HIGH SECURITY – INTEGRATED SOLUTION</vt:lpstr>
      <vt:lpstr>DMP CONTROL PANEL COMPARISON</vt:lpstr>
      <vt:lpstr>COMMERCIAL MARKET REQUIREMENTS</vt:lpstr>
      <vt:lpstr>DISTINCT FEATURES FOR DMP</vt:lpstr>
      <vt:lpstr>PowerPoint Presentation</vt:lpstr>
      <vt:lpstr>ADVANTAGE FOR SALES &amp; CONSUMER – INTEGRATED SYSTEMS</vt:lpstr>
      <vt:lpstr>INTEGRATED ACCESS CONTROL</vt:lpstr>
      <vt:lpstr>INTEGRATED ACCESS CONTROL</vt:lpstr>
      <vt:lpstr>INTEGRATED ACCESS CONTROL</vt:lpstr>
      <vt:lpstr>INTEGRATED ACCESS CONTROL</vt:lpstr>
      <vt:lpstr>INTEGRATED ACCESS CONTROL</vt:lpstr>
      <vt:lpstr>INTEGRATED ACCESS CONTROL</vt:lpstr>
      <vt:lpstr>INTEGRATED ACCESS CONTROL</vt:lpstr>
      <vt:lpstr>INTEGRATED SYSTEM WITH REMOTE CONTROL</vt:lpstr>
      <vt:lpstr>PowerPoint Presentation</vt:lpstr>
      <vt:lpstr>KEYPADS – ALPHA &amp; GRAPHIC TOUCHSCREEN </vt:lpstr>
      <vt:lpstr>KEYPADS – ALPHA</vt:lpstr>
      <vt:lpstr>KEYPADS – ALPHA</vt:lpstr>
      <vt:lpstr>KEYPADS – GRAPHIC TOUCHSCREEN</vt:lpstr>
      <vt:lpstr>KEYPADS – GRAPHIC TOUCHSCREEN</vt:lpstr>
      <vt:lpstr>PowerPoint Presentation</vt:lpstr>
      <vt:lpstr>ZONE EXPANSION – HARDWIRE</vt:lpstr>
      <vt:lpstr>ZONE EXPANSION – HARDWIRE</vt:lpstr>
      <vt:lpstr>ZONE EXPANSION – HARDWIRE</vt:lpstr>
      <vt:lpstr>PowerPoint Presentation</vt:lpstr>
      <vt:lpstr>SPREAD SPECTRUM WIRELESS</vt:lpstr>
      <vt:lpstr>WIRELESS TECHNOLOGY – THE DIFFERENCE IS IMPORTANT</vt:lpstr>
      <vt:lpstr>SPREAD SPECTRUM WIRELESS</vt:lpstr>
      <vt:lpstr>WIRELESS TECHNOLOGY – THE DIFFERENCE IS IMPORTANT</vt:lpstr>
      <vt:lpstr>SPREAD SPECTRUM WIRELESS</vt:lpstr>
      <vt:lpstr>SPREAD SPECTRUM WIRELESS</vt:lpstr>
      <vt:lpstr>SPREAD SPECTRUM WIRELESS</vt:lpstr>
      <vt:lpstr>SPREAD SPECTRUM WIRELESS</vt:lpstr>
      <vt:lpstr>SPREAD SPECTRUM WIRELESS</vt:lpstr>
      <vt:lpstr>SPREAD SPECTRUM WIRELESS</vt:lpstr>
      <vt:lpstr>SPREAD SPECTRUM WIRELESS</vt:lpstr>
      <vt:lpstr>PowerPoint Presentation</vt:lpstr>
      <vt:lpstr>REMOTE SYSTEM MANAGEMENT &amp; CONTROL</vt:lpstr>
      <vt:lpstr>REMOTE SYSTEM MANAGEMENT &amp; CONTROL</vt:lpstr>
      <vt:lpstr>REMOTE SYSTEM MANAGEMENT &amp; CONTROL</vt:lpstr>
      <vt:lpstr>REMOTE SYSTEM MANAGEMENT &amp; CONTROL</vt:lpstr>
      <vt:lpstr>REMOTE SYSTEM MANAGEMENT &amp; CONTROL</vt:lpstr>
      <vt:lpstr>REMOTE SYSTEM MANAGEMENT &amp; CONTROL</vt:lpstr>
      <vt:lpstr>REMOTE SYSTEM MANAGEMENT &amp; CONTROL</vt:lpstr>
      <vt:lpstr>PowerPoint Presentation</vt:lpstr>
      <vt:lpstr>SECURECOM™ WIRELESS </vt:lpstr>
      <vt:lpstr>SECURECOM WIRELESS </vt:lpstr>
      <vt:lpstr>SECURECOM WIRELESS </vt:lpstr>
      <vt:lpstr>SECURECOM WIRELESS </vt:lpstr>
      <vt:lpstr>PowerPoint Presentation</vt:lpstr>
      <vt:lpstr>PowerPoint Presentation</vt:lpstr>
      <vt:lpstr>INSIDE SALES</vt:lpstr>
      <vt:lpstr>TECHNICAL SUPPORT</vt:lpstr>
      <vt:lpstr>MARKETING</vt:lpstr>
      <vt:lpstr>THANK YOU</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DMP Tech</dc:creator>
  <cp:keywords/>
  <dc:description/>
  <cp:lastModifiedBy>Microsoft Office User</cp:lastModifiedBy>
  <cp:revision>190</cp:revision>
  <cp:lastPrinted>2019-06-20T14:31:30Z</cp:lastPrinted>
  <dcterms:created xsi:type="dcterms:W3CDTF">2016-06-22T13:12:52Z</dcterms:created>
  <dcterms:modified xsi:type="dcterms:W3CDTF">2021-02-25T15:46:35Z</dcterms:modified>
  <cp:category/>
</cp:coreProperties>
</file>