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2" r:id="rId2"/>
    <p:sldId id="473" r:id="rId3"/>
    <p:sldId id="475" r:id="rId4"/>
    <p:sldId id="466" r:id="rId5"/>
    <p:sldId id="485" r:id="rId6"/>
    <p:sldId id="476" r:id="rId7"/>
    <p:sldId id="470" r:id="rId8"/>
    <p:sldId id="480" r:id="rId9"/>
    <p:sldId id="481" r:id="rId10"/>
    <p:sldId id="482" r:id="rId11"/>
    <p:sldId id="467" r:id="rId12"/>
    <p:sldId id="484" r:id="rId13"/>
    <p:sldId id="471" r:id="rId14"/>
    <p:sldId id="487" r:id="rId15"/>
    <p:sldId id="474" r:id="rId16"/>
    <p:sldId id="483" r:id="rId17"/>
    <p:sldId id="486" r:id="rId18"/>
    <p:sldId id="477" r:id="rId19"/>
    <p:sldId id="472" r:id="rId20"/>
    <p:sldId id="479" r:id="rId21"/>
    <p:sldId id="488" r:id="rId22"/>
    <p:sldId id="478" r:id="rId23"/>
    <p:sldId id="35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EF5"/>
    <a:srgbClr val="5B5D5A"/>
    <a:srgbClr val="38536C"/>
    <a:srgbClr val="E2B129"/>
    <a:srgbClr val="FCD034"/>
    <a:srgbClr val="EFE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1"/>
    <p:restoredTop sz="85014"/>
  </p:normalViewPr>
  <p:slideViewPr>
    <p:cSldViewPr snapToGrid="0" snapToObjects="1">
      <p:cViewPr varScale="1">
        <p:scale>
          <a:sx n="101" d="100"/>
          <a:sy n="101" d="100"/>
        </p:scale>
        <p:origin x="2504" y="200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72" d="100"/>
          <a:sy n="172" d="100"/>
        </p:scale>
        <p:origin x="655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383C2-B782-6242-A922-8B3442DE1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950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FCC36-5A30-4443-9130-98EE3EAA04C5}" type="datetimeFigureOut">
              <a:rPr lang="en-US" smtClean="0"/>
              <a:t>1/24/22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C4997-371F-4348-BB06-FA5B427679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4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4997-371F-4348-BB06-FA5B4276798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368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4997-371F-4348-BB06-FA5B4276798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638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4997-371F-4348-BB06-FA5B4276798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57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4997-371F-4348-BB06-FA5B4276798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675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4997-371F-4348-BB06-FA5B4276798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3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4997-371F-4348-BB06-FA5B4276798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510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4997-371F-4348-BB06-FA5B4276798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804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4997-371F-4348-BB06-FA5B4276798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80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DMP is committed to being a great partner for our dealers.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4997-371F-4348-BB06-FA5B4276798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29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39" y="2100930"/>
            <a:ext cx="1103301" cy="40522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4569760" y="6021564"/>
            <a:ext cx="7622240" cy="836436"/>
          </a:xfrm>
          <a:prstGeom prst="rect">
            <a:avLst/>
          </a:prstGeom>
          <a:solidFill>
            <a:srgbClr val="FCD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6021564"/>
            <a:ext cx="4569757" cy="836436"/>
          </a:xfrm>
          <a:prstGeom prst="rect">
            <a:avLst/>
          </a:prstGeom>
          <a:solidFill>
            <a:srgbClr val="E2B1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9092C4AD-F4FB-8B44-A1EC-E4FDF4EB3D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9758" y="0"/>
            <a:ext cx="7622241" cy="602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6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39" y="2100930"/>
            <a:ext cx="1103301" cy="40522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4569760" y="6021564"/>
            <a:ext cx="7622240" cy="836436"/>
          </a:xfrm>
          <a:prstGeom prst="rect">
            <a:avLst/>
          </a:prstGeom>
          <a:solidFill>
            <a:srgbClr val="FCD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6021564"/>
            <a:ext cx="4569757" cy="836436"/>
          </a:xfrm>
          <a:prstGeom prst="rect">
            <a:avLst/>
          </a:prstGeom>
          <a:solidFill>
            <a:srgbClr val="E2B1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97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65959" y="6046470"/>
            <a:ext cx="10226041" cy="811530"/>
          </a:xfrm>
          <a:prstGeom prst="rect">
            <a:avLst/>
          </a:prstGeom>
          <a:solidFill>
            <a:srgbClr val="FCD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9218" y="1156272"/>
            <a:ext cx="11253564" cy="4604448"/>
          </a:xfrm>
          <a:prstGeom prst="rect">
            <a:avLst/>
          </a:prstGeom>
        </p:spPr>
        <p:txBody>
          <a:bodyPr lIns="228600"/>
          <a:lstStyle>
            <a:lvl1pPr marL="342900" indent="-342900">
              <a:buClr>
                <a:srgbClr val="38536C"/>
              </a:buClr>
              <a:buFont typeface="Arial" charset="0"/>
              <a:buChar char="•"/>
              <a:defRPr sz="240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400">
                <a:solidFill>
                  <a:srgbClr val="5B5D5A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400">
                <a:solidFill>
                  <a:srgbClr val="5B5D5A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400">
                <a:solidFill>
                  <a:srgbClr val="5B5D5A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400">
                <a:solidFill>
                  <a:srgbClr val="5B5D5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9218" y="346990"/>
            <a:ext cx="11253564" cy="54843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lIns="0" tIns="91440" anchor="ctr"/>
          <a:lstStyle>
            <a:lvl1pPr algn="l">
              <a:defRPr sz="2800" u="none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6046470"/>
            <a:ext cx="1965960" cy="811530"/>
          </a:xfrm>
          <a:prstGeom prst="rect">
            <a:avLst/>
          </a:prstGeom>
          <a:solidFill>
            <a:srgbClr val="E2B1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9102" y="6240983"/>
            <a:ext cx="1150958" cy="42250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2192000" cy="127572"/>
          </a:xfrm>
          <a:prstGeom prst="rect">
            <a:avLst/>
          </a:prstGeom>
          <a:solidFill>
            <a:srgbClr val="385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248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3" pos="3840" userDrawn="1">
          <p15:clr>
            <a:srgbClr val="FBAE40"/>
          </p15:clr>
        </p15:guide>
        <p15:guide id="24" orient="horz" pos="2160" userDrawn="1">
          <p15:clr>
            <a:srgbClr val="FBAE40"/>
          </p15:clr>
        </p15:guide>
        <p15:guide id="25" pos="4128" userDrawn="1">
          <p15:clr>
            <a:srgbClr val="FBAE40"/>
          </p15:clr>
        </p15:guide>
        <p15:guide id="26" pos="4416" userDrawn="1">
          <p15:clr>
            <a:srgbClr val="FBAE40"/>
          </p15:clr>
        </p15:guide>
        <p15:guide id="27" pos="4704" userDrawn="1">
          <p15:clr>
            <a:srgbClr val="FBAE40"/>
          </p15:clr>
        </p15:guide>
        <p15:guide id="28" pos="4992" userDrawn="1">
          <p15:clr>
            <a:srgbClr val="FBAE40"/>
          </p15:clr>
        </p15:guide>
        <p15:guide id="29" pos="5280" userDrawn="1">
          <p15:clr>
            <a:srgbClr val="FBAE40"/>
          </p15:clr>
        </p15:guide>
        <p15:guide id="30" pos="5568" userDrawn="1">
          <p15:clr>
            <a:srgbClr val="FBAE40"/>
          </p15:clr>
        </p15:guide>
        <p15:guide id="31" orient="horz" pos="1872" userDrawn="1">
          <p15:clr>
            <a:srgbClr val="FBAE40"/>
          </p15:clr>
        </p15:guide>
        <p15:guide id="32" pos="5856" userDrawn="1">
          <p15:clr>
            <a:srgbClr val="FBAE40"/>
          </p15:clr>
        </p15:guide>
        <p15:guide id="33" pos="6144" userDrawn="1">
          <p15:clr>
            <a:srgbClr val="FBAE40"/>
          </p15:clr>
        </p15:guide>
        <p15:guide id="34" pos="6432" userDrawn="1">
          <p15:clr>
            <a:srgbClr val="FBAE40"/>
          </p15:clr>
        </p15:guide>
        <p15:guide id="35" pos="6720" userDrawn="1">
          <p15:clr>
            <a:srgbClr val="FBAE40"/>
          </p15:clr>
        </p15:guide>
        <p15:guide id="36" pos="7008" userDrawn="1">
          <p15:clr>
            <a:srgbClr val="FBAE40"/>
          </p15:clr>
        </p15:guide>
        <p15:guide id="37" pos="7296" userDrawn="1">
          <p15:clr>
            <a:srgbClr val="FBAE40"/>
          </p15:clr>
        </p15:guide>
        <p15:guide id="38" pos="3552" userDrawn="1">
          <p15:clr>
            <a:srgbClr val="FBAE40"/>
          </p15:clr>
        </p15:guide>
        <p15:guide id="39" pos="3264" userDrawn="1">
          <p15:clr>
            <a:srgbClr val="FBAE40"/>
          </p15:clr>
        </p15:guide>
        <p15:guide id="40" pos="2976" userDrawn="1">
          <p15:clr>
            <a:srgbClr val="FBAE40"/>
          </p15:clr>
        </p15:guide>
        <p15:guide id="41" orient="horz" pos="2448" userDrawn="1">
          <p15:clr>
            <a:srgbClr val="FBAE40"/>
          </p15:clr>
        </p15:guide>
        <p15:guide id="42" orient="horz" pos="2736" userDrawn="1">
          <p15:clr>
            <a:srgbClr val="FBAE40"/>
          </p15:clr>
        </p15:guide>
        <p15:guide id="43" pos="2688" userDrawn="1">
          <p15:clr>
            <a:srgbClr val="FBAE40"/>
          </p15:clr>
        </p15:guide>
        <p15:guide id="44" pos="2400" userDrawn="1">
          <p15:clr>
            <a:srgbClr val="FBAE40"/>
          </p15:clr>
        </p15:guide>
        <p15:guide id="45" pos="2112" userDrawn="1">
          <p15:clr>
            <a:srgbClr val="FBAE40"/>
          </p15:clr>
        </p15:guide>
        <p15:guide id="46" pos="1824" userDrawn="1">
          <p15:clr>
            <a:srgbClr val="FBAE40"/>
          </p15:clr>
        </p15:guide>
        <p15:guide id="47" pos="1536" userDrawn="1">
          <p15:clr>
            <a:srgbClr val="FBAE40"/>
          </p15:clr>
        </p15:guide>
        <p15:guide id="48" pos="1248" userDrawn="1">
          <p15:clr>
            <a:srgbClr val="FBAE40"/>
          </p15:clr>
        </p15:guide>
        <p15:guide id="49" pos="936" userDrawn="1">
          <p15:clr>
            <a:srgbClr val="FBAE40"/>
          </p15:clr>
        </p15:guide>
        <p15:guide id="50" pos="672" userDrawn="1">
          <p15:clr>
            <a:srgbClr val="FBAE40"/>
          </p15:clr>
        </p15:guide>
        <p15:guide id="51" pos="384" userDrawn="1">
          <p15:clr>
            <a:srgbClr val="FBAE40"/>
          </p15:clr>
        </p15:guide>
        <p15:guide id="52" orient="horz" pos="1584" userDrawn="1">
          <p15:clr>
            <a:srgbClr val="FBAE40"/>
          </p15:clr>
        </p15:guide>
        <p15:guide id="53" orient="horz" pos="1296" userDrawn="1">
          <p15:clr>
            <a:srgbClr val="FBAE40"/>
          </p15:clr>
        </p15:guide>
        <p15:guide id="54" orient="horz" pos="1008" userDrawn="1">
          <p15:clr>
            <a:srgbClr val="FBAE40"/>
          </p15:clr>
        </p15:guide>
        <p15:guide id="55" orient="horz" pos="720" userDrawn="1">
          <p15:clr>
            <a:srgbClr val="FBAE40"/>
          </p15:clr>
        </p15:guide>
        <p15:guide id="56" orient="horz" pos="432" userDrawn="1">
          <p15:clr>
            <a:srgbClr val="FBAE40"/>
          </p15:clr>
        </p15:guide>
        <p15:guide id="57" orient="horz" pos="144" userDrawn="1">
          <p15:clr>
            <a:srgbClr val="FBAE40"/>
          </p15:clr>
        </p15:guide>
        <p15:guide id="58" orient="horz" pos="3024" userDrawn="1">
          <p15:clr>
            <a:srgbClr val="FBAE40"/>
          </p15:clr>
        </p15:guide>
        <p15:guide id="59" orient="horz" pos="3312" userDrawn="1">
          <p15:clr>
            <a:srgbClr val="FBAE40"/>
          </p15:clr>
        </p15:guide>
        <p15:guide id="60" orient="horz" pos="3600" userDrawn="1">
          <p15:clr>
            <a:srgbClr val="FBAE40"/>
          </p15:clr>
        </p15:guide>
        <p15:guide id="61" orient="horz" pos="3888" userDrawn="1">
          <p15:clr>
            <a:srgbClr val="FBAE40"/>
          </p15:clr>
        </p15:guide>
        <p15:guide id="62" pos="52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965959" y="6046470"/>
            <a:ext cx="10226041" cy="811530"/>
          </a:xfrm>
          <a:prstGeom prst="rect">
            <a:avLst/>
          </a:prstGeom>
          <a:solidFill>
            <a:srgbClr val="FCD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4"/>
          <p:cNvSpPr>
            <a:spLocks noGrp="1"/>
          </p:cNvSpPr>
          <p:nvPr>
            <p:ph type="title" hasCustomPrompt="1"/>
          </p:nvPr>
        </p:nvSpPr>
        <p:spPr>
          <a:xfrm>
            <a:off x="469218" y="346990"/>
            <a:ext cx="11253564" cy="54843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lIns="0" tIns="91440" anchor="ctr"/>
          <a:lstStyle>
            <a:lvl1pPr algn="l">
              <a:defRPr sz="2800" u="none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6046470"/>
            <a:ext cx="1965960" cy="811530"/>
          </a:xfrm>
          <a:prstGeom prst="rect">
            <a:avLst/>
          </a:prstGeom>
          <a:solidFill>
            <a:srgbClr val="E2B1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9102" y="6240983"/>
            <a:ext cx="1150958" cy="422503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0"/>
            <a:ext cx="12192000" cy="127572"/>
          </a:xfrm>
          <a:prstGeom prst="rect">
            <a:avLst/>
          </a:prstGeom>
          <a:solidFill>
            <a:srgbClr val="385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69218" y="1168279"/>
            <a:ext cx="11252200" cy="4605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3" pos="3840">
          <p15:clr>
            <a:srgbClr val="FBAE40"/>
          </p15:clr>
        </p15:guide>
        <p15:guide id="24" orient="horz" pos="2160">
          <p15:clr>
            <a:srgbClr val="FBAE40"/>
          </p15:clr>
        </p15:guide>
        <p15:guide id="25" pos="4128">
          <p15:clr>
            <a:srgbClr val="FBAE40"/>
          </p15:clr>
        </p15:guide>
        <p15:guide id="26" pos="4416">
          <p15:clr>
            <a:srgbClr val="FBAE40"/>
          </p15:clr>
        </p15:guide>
        <p15:guide id="27" pos="4704">
          <p15:clr>
            <a:srgbClr val="FBAE40"/>
          </p15:clr>
        </p15:guide>
        <p15:guide id="28" pos="4992">
          <p15:clr>
            <a:srgbClr val="FBAE40"/>
          </p15:clr>
        </p15:guide>
        <p15:guide id="29" pos="5280">
          <p15:clr>
            <a:srgbClr val="FBAE40"/>
          </p15:clr>
        </p15:guide>
        <p15:guide id="30" pos="5568">
          <p15:clr>
            <a:srgbClr val="FBAE40"/>
          </p15:clr>
        </p15:guide>
        <p15:guide id="31" orient="horz" pos="1872">
          <p15:clr>
            <a:srgbClr val="FBAE40"/>
          </p15:clr>
        </p15:guide>
        <p15:guide id="32" pos="5856">
          <p15:clr>
            <a:srgbClr val="FBAE40"/>
          </p15:clr>
        </p15:guide>
        <p15:guide id="33" pos="6144">
          <p15:clr>
            <a:srgbClr val="FBAE40"/>
          </p15:clr>
        </p15:guide>
        <p15:guide id="34" pos="6432">
          <p15:clr>
            <a:srgbClr val="FBAE40"/>
          </p15:clr>
        </p15:guide>
        <p15:guide id="35" pos="6720">
          <p15:clr>
            <a:srgbClr val="FBAE40"/>
          </p15:clr>
        </p15:guide>
        <p15:guide id="36" pos="7008">
          <p15:clr>
            <a:srgbClr val="FBAE40"/>
          </p15:clr>
        </p15:guide>
        <p15:guide id="37" pos="7296">
          <p15:clr>
            <a:srgbClr val="FBAE40"/>
          </p15:clr>
        </p15:guide>
        <p15:guide id="38" pos="3552">
          <p15:clr>
            <a:srgbClr val="FBAE40"/>
          </p15:clr>
        </p15:guide>
        <p15:guide id="39" pos="3264">
          <p15:clr>
            <a:srgbClr val="FBAE40"/>
          </p15:clr>
        </p15:guide>
        <p15:guide id="40" pos="2976">
          <p15:clr>
            <a:srgbClr val="FBAE40"/>
          </p15:clr>
        </p15:guide>
        <p15:guide id="41" orient="horz" pos="2448">
          <p15:clr>
            <a:srgbClr val="FBAE40"/>
          </p15:clr>
        </p15:guide>
        <p15:guide id="42" orient="horz" pos="2736">
          <p15:clr>
            <a:srgbClr val="FBAE40"/>
          </p15:clr>
        </p15:guide>
        <p15:guide id="43" pos="2688">
          <p15:clr>
            <a:srgbClr val="FBAE40"/>
          </p15:clr>
        </p15:guide>
        <p15:guide id="44" pos="2400">
          <p15:clr>
            <a:srgbClr val="FBAE40"/>
          </p15:clr>
        </p15:guide>
        <p15:guide id="45" pos="2112">
          <p15:clr>
            <a:srgbClr val="FBAE40"/>
          </p15:clr>
        </p15:guide>
        <p15:guide id="46" pos="1824">
          <p15:clr>
            <a:srgbClr val="FBAE40"/>
          </p15:clr>
        </p15:guide>
        <p15:guide id="47" pos="1536">
          <p15:clr>
            <a:srgbClr val="FBAE40"/>
          </p15:clr>
        </p15:guide>
        <p15:guide id="48" pos="1248">
          <p15:clr>
            <a:srgbClr val="FBAE40"/>
          </p15:clr>
        </p15:guide>
        <p15:guide id="49" pos="936">
          <p15:clr>
            <a:srgbClr val="FBAE40"/>
          </p15:clr>
        </p15:guide>
        <p15:guide id="50" pos="672">
          <p15:clr>
            <a:srgbClr val="FBAE40"/>
          </p15:clr>
        </p15:guide>
        <p15:guide id="51" pos="384">
          <p15:clr>
            <a:srgbClr val="FBAE40"/>
          </p15:clr>
        </p15:guide>
        <p15:guide id="52" orient="horz" pos="1584">
          <p15:clr>
            <a:srgbClr val="FBAE40"/>
          </p15:clr>
        </p15:guide>
        <p15:guide id="53" orient="horz" pos="1296">
          <p15:clr>
            <a:srgbClr val="FBAE40"/>
          </p15:clr>
        </p15:guide>
        <p15:guide id="54" orient="horz" pos="1008">
          <p15:clr>
            <a:srgbClr val="FBAE40"/>
          </p15:clr>
        </p15:guide>
        <p15:guide id="55" orient="horz" pos="720">
          <p15:clr>
            <a:srgbClr val="FBAE40"/>
          </p15:clr>
        </p15:guide>
        <p15:guide id="56" orient="horz" pos="432">
          <p15:clr>
            <a:srgbClr val="FBAE40"/>
          </p15:clr>
        </p15:guide>
        <p15:guide id="57" orient="horz" pos="144">
          <p15:clr>
            <a:srgbClr val="FBAE40"/>
          </p15:clr>
        </p15:guide>
        <p15:guide id="58" orient="horz" pos="3024">
          <p15:clr>
            <a:srgbClr val="FBAE40"/>
          </p15:clr>
        </p15:guide>
        <p15:guide id="59" orient="horz" pos="3312">
          <p15:clr>
            <a:srgbClr val="FBAE40"/>
          </p15:clr>
        </p15:guide>
        <p15:guide id="60" orient="horz" pos="3600">
          <p15:clr>
            <a:srgbClr val="FBAE40"/>
          </p15:clr>
        </p15:guide>
        <p15:guide id="61" orient="horz" pos="3888">
          <p15:clr>
            <a:srgbClr val="FBAE40"/>
          </p15:clr>
        </p15:guide>
        <p15:guide id="62" pos="52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5959" y="6046470"/>
            <a:ext cx="10226041" cy="811530"/>
          </a:xfrm>
          <a:prstGeom prst="rect">
            <a:avLst/>
          </a:prstGeom>
          <a:solidFill>
            <a:srgbClr val="FCD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9218" y="1156272"/>
            <a:ext cx="5531532" cy="4604448"/>
          </a:xfrm>
          <a:prstGeom prst="rect">
            <a:avLst/>
          </a:prstGeom>
        </p:spPr>
        <p:txBody>
          <a:bodyPr lIns="228600"/>
          <a:lstStyle>
            <a:lvl1pPr marL="342900" indent="-342900">
              <a:buClr>
                <a:srgbClr val="38536C"/>
              </a:buClr>
              <a:buFont typeface="Arial" charset="0"/>
              <a:buChar char="•"/>
              <a:defRPr sz="240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400">
                <a:solidFill>
                  <a:srgbClr val="5B5D5A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400">
                <a:solidFill>
                  <a:srgbClr val="5B5D5A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400">
                <a:solidFill>
                  <a:srgbClr val="5B5D5A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400">
                <a:solidFill>
                  <a:srgbClr val="5B5D5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469218" y="346990"/>
            <a:ext cx="11253564" cy="54843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lIns="0" tIns="91440" anchor="ctr"/>
          <a:lstStyle>
            <a:lvl1pPr algn="l">
              <a:defRPr sz="2800" u="none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046470"/>
            <a:ext cx="1965960" cy="811530"/>
          </a:xfrm>
          <a:prstGeom prst="rect">
            <a:avLst/>
          </a:prstGeom>
          <a:solidFill>
            <a:srgbClr val="E2B1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9102" y="6240983"/>
            <a:ext cx="1150958" cy="42250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12192000" cy="127572"/>
          </a:xfrm>
          <a:prstGeom prst="rect">
            <a:avLst/>
          </a:prstGeom>
          <a:solidFill>
            <a:srgbClr val="385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217920" y="1156272"/>
            <a:ext cx="5504862" cy="4605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264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5959" y="6046470"/>
            <a:ext cx="10226041" cy="811530"/>
          </a:xfrm>
          <a:prstGeom prst="rect">
            <a:avLst/>
          </a:prstGeom>
          <a:solidFill>
            <a:srgbClr val="FCD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9218" y="1156272"/>
            <a:ext cx="5531532" cy="4604448"/>
          </a:xfrm>
          <a:prstGeom prst="rect">
            <a:avLst/>
          </a:prstGeom>
        </p:spPr>
        <p:txBody>
          <a:bodyPr lIns="228600"/>
          <a:lstStyle>
            <a:lvl1pPr marL="342900" indent="-342900">
              <a:buClr>
                <a:srgbClr val="38536C"/>
              </a:buClr>
              <a:buFont typeface="Arial" charset="0"/>
              <a:buChar char="•"/>
              <a:defRPr sz="240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400">
                <a:solidFill>
                  <a:srgbClr val="5B5D5A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400">
                <a:solidFill>
                  <a:srgbClr val="5B5D5A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400">
                <a:solidFill>
                  <a:srgbClr val="5B5D5A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400">
                <a:solidFill>
                  <a:srgbClr val="5B5D5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469218" y="346990"/>
            <a:ext cx="11253564" cy="54843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lIns="0" tIns="91440" anchor="ctr"/>
          <a:lstStyle>
            <a:lvl1pPr algn="l">
              <a:defRPr sz="2800" u="none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046470"/>
            <a:ext cx="1965960" cy="811530"/>
          </a:xfrm>
          <a:prstGeom prst="rect">
            <a:avLst/>
          </a:prstGeom>
          <a:solidFill>
            <a:srgbClr val="E2B1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9102" y="6240983"/>
            <a:ext cx="1150958" cy="42250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12192000" cy="127572"/>
          </a:xfrm>
          <a:prstGeom prst="rect">
            <a:avLst/>
          </a:prstGeom>
          <a:solidFill>
            <a:srgbClr val="385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91250" y="1156272"/>
            <a:ext cx="5531532" cy="4604448"/>
          </a:xfrm>
          <a:prstGeom prst="rect">
            <a:avLst/>
          </a:prstGeom>
        </p:spPr>
        <p:txBody>
          <a:bodyPr lIns="228600"/>
          <a:lstStyle>
            <a:lvl1pPr marL="342900" indent="-342900">
              <a:buClr>
                <a:srgbClr val="38536C"/>
              </a:buClr>
              <a:buFont typeface="Arial" charset="0"/>
              <a:buChar char="•"/>
              <a:defRPr sz="240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400">
                <a:solidFill>
                  <a:srgbClr val="5B5D5A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400">
                <a:solidFill>
                  <a:srgbClr val="5B5D5A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400">
                <a:solidFill>
                  <a:srgbClr val="5B5D5A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400">
                <a:solidFill>
                  <a:srgbClr val="5B5D5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49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8" r:id="rId2"/>
    <p:sldLayoutId id="2147483651" r:id="rId3"/>
    <p:sldLayoutId id="2147483656" r:id="rId4"/>
    <p:sldLayoutId id="2147483652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183240" y="2548683"/>
            <a:ext cx="4101681" cy="147732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3600" b="1" dirty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New Product Overview</a:t>
            </a:r>
          </a:p>
          <a:p>
            <a:r>
              <a:rPr lang="en-US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January 2022</a:t>
            </a:r>
          </a:p>
        </p:txBody>
      </p:sp>
    </p:spTree>
    <p:extLst>
      <p:ext uri="{BB962C8B-B14F-4D97-AF65-F5344CB8AC3E}">
        <p14:creationId xmlns:p14="http://schemas.microsoft.com/office/powerpoint/2010/main" val="856384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EAD04B-B400-994D-96DA-B5711E4554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218" y="1156272"/>
            <a:ext cx="6132304" cy="4604448"/>
          </a:xfrm>
        </p:spPr>
        <p:txBody>
          <a:bodyPr/>
          <a:lstStyle/>
          <a:p>
            <a:r>
              <a:rPr lang="en-US" dirty="0"/>
              <a:t>Access denied at the front door can trigger the NVR or video camera to record a video clip</a:t>
            </a:r>
          </a:p>
          <a:p>
            <a:r>
              <a:rPr lang="en-US" dirty="0"/>
              <a:t>The first access granted can trigger the Building Management System to turn on lights or activate an HVAC schedule</a:t>
            </a:r>
          </a:p>
          <a:p>
            <a:r>
              <a:rPr lang="en-US" dirty="0"/>
              <a:t>A non-access control door with an electric strike can be unlocked from a reception button</a:t>
            </a:r>
          </a:p>
          <a:p>
            <a:r>
              <a:rPr lang="en-US" dirty="0"/>
              <a:t>A door propped on the back door turns on an LED light at the front gate guard station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70A1E6-4E26-8D47-A585-F5033E292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X1 Output Expansion Module</a:t>
            </a:r>
          </a:p>
        </p:txBody>
      </p:sp>
      <p:pic>
        <p:nvPicPr>
          <p:cNvPr id="6" name="Picture 5" descr="A picture containing electronics, computer&#10;&#10;Description automatically generated">
            <a:extLst>
              <a:ext uri="{FF2B5EF4-FFF2-40B4-BE49-F238E27FC236}">
                <a16:creationId xmlns:a16="http://schemas.microsoft.com/office/drawing/2014/main" id="{8F3A75F7-3747-314A-9AA5-4C9C42427E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4477" y="731520"/>
            <a:ext cx="4687796" cy="5029200"/>
          </a:xfrm>
          <a:prstGeom prst="rect">
            <a:avLst/>
          </a:prstGeom>
        </p:spPr>
      </p:pic>
      <p:pic>
        <p:nvPicPr>
          <p:cNvPr id="7" name="Picture 6" descr="A picture containing electronics, computer&#10;&#10;Description automatically generated">
            <a:extLst>
              <a:ext uri="{FF2B5EF4-FFF2-40B4-BE49-F238E27FC236}">
                <a16:creationId xmlns:a16="http://schemas.microsoft.com/office/drawing/2014/main" id="{AF727F87-B67A-E249-B13A-A41312B83C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5628" y="621208"/>
            <a:ext cx="468779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68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183240" y="2548683"/>
            <a:ext cx="4101681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3600" b="1" dirty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New </a:t>
            </a:r>
          </a:p>
          <a:p>
            <a:r>
              <a:rPr lang="en-US" sz="3600" b="1" dirty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Video Integrations</a:t>
            </a: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 descr="A close-up of people shaking hands&#10;&#10;Description automatically generated with medium confidence">
            <a:extLst>
              <a:ext uri="{FF2B5EF4-FFF2-40B4-BE49-F238E27FC236}">
                <a16:creationId xmlns:a16="http://schemas.microsoft.com/office/drawing/2014/main" id="{D4118405-5BF1-2844-AA5D-DC1ABE079E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-1"/>
            <a:ext cx="7620001" cy="602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25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EAD04B-B400-994D-96DA-B5711E4554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218" y="1156272"/>
            <a:ext cx="6441190" cy="4604448"/>
          </a:xfrm>
        </p:spPr>
        <p:txBody>
          <a:bodyPr/>
          <a:lstStyle/>
          <a:p>
            <a:r>
              <a:rPr lang="en-US" dirty="0"/>
              <a:t>View all Hanwha cameras, video playback and manage your security system, all with Virtual Keypad</a:t>
            </a:r>
          </a:p>
          <a:p>
            <a:r>
              <a:rPr lang="en-US" dirty="0"/>
              <a:t>Allows dealers to log into a Hanwha WAVE account withing Virtual Keypad app</a:t>
            </a:r>
          </a:p>
          <a:p>
            <a:r>
              <a:rPr lang="en-US" dirty="0"/>
              <a:t>This integration delivers an easy-to-use fully featured IP video management software solution with onboard analytics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70A1E6-4E26-8D47-A585-F5033E292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Hanwha WAVE Integration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5ED61D2-8580-D248-91C4-DB0DB713A4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408" y="936701"/>
            <a:ext cx="5010726" cy="1600200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D79A5EC8-4939-754C-8FBA-BBBE086B9A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408" y="2622769"/>
            <a:ext cx="4812374" cy="130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67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183240" y="2548683"/>
            <a:ext cx="4101681" cy="175432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3600" b="1" dirty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New Virtual Keypad App Features</a:t>
            </a: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 descr="A person using a computer&#10;&#10;Description automatically generated with low confidence">
            <a:extLst>
              <a:ext uri="{FF2B5EF4-FFF2-40B4-BE49-F238E27FC236}">
                <a16:creationId xmlns:a16="http://schemas.microsoft.com/office/drawing/2014/main" id="{339B680F-FDBA-C243-941C-AD36D1D07E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4700" y="0"/>
            <a:ext cx="7607300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89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EAD04B-B400-994D-96DA-B5711E4554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217" y="1156272"/>
            <a:ext cx="11172655" cy="4604448"/>
          </a:xfrm>
        </p:spPr>
        <p:txBody>
          <a:bodyPr/>
          <a:lstStyle/>
          <a:p>
            <a:r>
              <a:rPr lang="en-US" dirty="0"/>
              <a:t>Support in Virtual Keypad makes it easy to import hundreds of credentials and their users all at once, as quickly as you can add just one</a:t>
            </a:r>
          </a:p>
          <a:p>
            <a:r>
              <a:rPr lang="en-US" dirty="0"/>
              <a:t>No hand-entering individual users and their permissions</a:t>
            </a:r>
          </a:p>
          <a:p>
            <a:r>
              <a:rPr lang="en-US" dirty="0"/>
              <a:t>Simply migrate a large database of users from an existing system and import them all into the X1 Series</a:t>
            </a:r>
          </a:p>
          <a:p>
            <a:r>
              <a:rPr lang="en-US" dirty="0"/>
              <a:t>Can also add multiple credential to one user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70A1E6-4E26-8D47-A585-F5033E292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CSV Import for the X1 Series</a:t>
            </a:r>
          </a:p>
        </p:txBody>
      </p:sp>
    </p:spTree>
    <p:extLst>
      <p:ext uri="{BB962C8B-B14F-4D97-AF65-F5344CB8AC3E}">
        <p14:creationId xmlns:p14="http://schemas.microsoft.com/office/powerpoint/2010/main" val="1519410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183240" y="2548683"/>
            <a:ext cx="4101681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3600" b="1" dirty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New Dealer Admin Features</a:t>
            </a: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 descr="A person sitting at a desk looking at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3CA22EC8-7759-1849-8B76-C4C84AD737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0"/>
            <a:ext cx="7620000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96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EAD04B-B400-994D-96DA-B5711E4554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218" y="1156272"/>
            <a:ext cx="6244279" cy="4604448"/>
          </a:xfrm>
        </p:spPr>
        <p:txBody>
          <a:bodyPr/>
          <a:lstStyle/>
          <a:p>
            <a:r>
              <a:rPr lang="en-US" dirty="0"/>
              <a:t>Technicians can place systems on and off test without a single call to the monitoring center</a:t>
            </a:r>
          </a:p>
          <a:p>
            <a:r>
              <a:rPr lang="en-US" dirty="0"/>
              <a:t>Users can also place their systems on and off test and update their emergency contact lists </a:t>
            </a:r>
          </a:p>
          <a:p>
            <a:r>
              <a:rPr lang="en-US" dirty="0"/>
              <a:t>Fewer routine calls to the monitoring center means greater efficiency in handling the workload without needing more operators</a:t>
            </a:r>
          </a:p>
          <a:p>
            <a:r>
              <a:rPr lang="en-US" dirty="0"/>
              <a:t>Available at no cost to all Dealer Admin account holders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70A1E6-4E26-8D47-A585-F5033E292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Station Integration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B054D8E-063B-9840-90AB-D49EB3960F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4309" y="1960488"/>
            <a:ext cx="2865863" cy="702137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B8757E87-B4C8-3A42-9710-75F0FFD59A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497" y="4842676"/>
            <a:ext cx="2379945" cy="868680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E7A78CB6-5CF0-704E-87BB-57BA74D3D8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493" y="4540527"/>
            <a:ext cx="1693163" cy="1405294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05C9F08A-1114-C04D-B746-B3007D1B75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5935" y="1431711"/>
            <a:ext cx="2128149" cy="1753383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F9D1615-6A66-9B4D-B38A-5D40DD5D5E5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4546" y="444025"/>
            <a:ext cx="3102362" cy="902804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BE01F00-DE4F-9B47-A2CE-2CED913FA6E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8071" y="3134709"/>
            <a:ext cx="3168837" cy="1162963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D54BCBAC-1163-D949-ADA2-F3461B2E372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3368" y="400615"/>
            <a:ext cx="1348418" cy="1013848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43256B1A-9065-294A-B9DF-A3B15FBDBF4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3497" y="3140152"/>
            <a:ext cx="1348417" cy="137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38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EAD04B-B400-994D-96DA-B5711E4554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217" y="1156272"/>
            <a:ext cx="11038841" cy="4604448"/>
          </a:xfrm>
        </p:spPr>
        <p:txBody>
          <a:bodyPr/>
          <a:lstStyle/>
          <a:p>
            <a:r>
              <a:rPr lang="en-US" dirty="0"/>
              <a:t>Adds an additional layer of security against cyberattacks for all Dealer Admin and Virtual Keypad accounts</a:t>
            </a:r>
          </a:p>
          <a:p>
            <a:r>
              <a:rPr lang="en-US" dirty="0"/>
              <a:t>Users must enter a security code they receive via text or email to successfully log in</a:t>
            </a:r>
          </a:p>
          <a:p>
            <a:r>
              <a:rPr lang="en-US" dirty="0"/>
              <a:t>Second form of authorization ensures the person trying to log in is who they say they are</a:t>
            </a:r>
          </a:p>
          <a:p>
            <a:r>
              <a:rPr lang="en-US" dirty="0"/>
              <a:t>Locks down access to Dealer Admin and Virtual Keypad accounts so you and your customers can take full advantage of managing security remotely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70A1E6-4E26-8D47-A585-F5033E292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Two-Factor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829054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EAD04B-B400-994D-96DA-B5711E4554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218" y="1156272"/>
            <a:ext cx="10782362" cy="4604448"/>
          </a:xfrm>
        </p:spPr>
        <p:txBody>
          <a:bodyPr/>
          <a:lstStyle/>
          <a:p>
            <a:r>
              <a:rPr lang="en-US" sz="2200" dirty="0"/>
              <a:t>All Remote Link updates are now downloadable straight from Dealer Admin</a:t>
            </a:r>
          </a:p>
          <a:p>
            <a:r>
              <a:rPr lang="en-US" sz="2200" dirty="0"/>
              <a:t>Download the latest software versions, organized in one convenient place with one login and password for added security</a:t>
            </a:r>
          </a:p>
          <a:p>
            <a:r>
              <a:rPr lang="en-US" sz="2200" dirty="0"/>
              <a:t>No need to manage your legacy login and password to access DMP’s old website</a:t>
            </a:r>
          </a:p>
          <a:p>
            <a:endParaRPr lang="en-US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70A1E6-4E26-8D47-A585-F5033E292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Link Updates</a:t>
            </a:r>
          </a:p>
        </p:txBody>
      </p:sp>
    </p:spTree>
    <p:extLst>
      <p:ext uri="{BB962C8B-B14F-4D97-AF65-F5344CB8AC3E}">
        <p14:creationId xmlns:p14="http://schemas.microsoft.com/office/powerpoint/2010/main" val="2106650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183240" y="2548683"/>
            <a:ext cx="4101681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3600" b="1" dirty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New Panel Features</a:t>
            </a: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CA1C3174-4B76-2346-8367-16D2AC7119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0"/>
            <a:ext cx="7620000" cy="60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29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183240" y="2548683"/>
            <a:ext cx="4101681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3600" b="1" dirty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New Wireless</a:t>
            </a: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 descr="A picture containing text, indoor, warehouse, scene&#10;&#10;Description automatically generated">
            <a:extLst>
              <a:ext uri="{FF2B5EF4-FFF2-40B4-BE49-F238E27FC236}">
                <a16:creationId xmlns:a16="http://schemas.microsoft.com/office/drawing/2014/main" id="{46ED5B9C-335F-8D48-9378-904061B03F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3348" y="0"/>
            <a:ext cx="7608652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48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EAD04B-B400-994D-96DA-B5711E4554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217" y="1080072"/>
            <a:ext cx="10871573" cy="4604448"/>
          </a:xfrm>
        </p:spPr>
        <p:txBody>
          <a:bodyPr/>
          <a:lstStyle/>
          <a:p>
            <a:r>
              <a:rPr lang="en-US" b="1" dirty="0"/>
              <a:t>711S Module Programming Improvement </a:t>
            </a:r>
            <a:r>
              <a:rPr lang="en-US" dirty="0"/>
              <a:t>— rather than using rotary switches, modules are now pre-programmable for faster installations simply by entering the 10-digit serial number in Zone Information</a:t>
            </a:r>
          </a:p>
          <a:p>
            <a:r>
              <a:rPr lang="en-US" b="1" dirty="0"/>
              <a:t>Improved Central Station Test Failure Procedure </a:t>
            </a:r>
            <a:r>
              <a:rPr lang="en-US" dirty="0"/>
              <a:t>– no need to wait on the central station to receive failed-to-test notifications. Now you have everything you need, including the ability to run communication tests and identify which path isn’t working to offer customers proactive service</a:t>
            </a:r>
          </a:p>
          <a:p>
            <a:r>
              <a:rPr lang="en-US" b="1" dirty="0"/>
              <a:t>Active/Inactive User Code Capability </a:t>
            </a:r>
            <a:r>
              <a:rPr lang="en-US" dirty="0"/>
              <a:t>– credentials can be deactivated so  users on vacation can’t disarm the system or enter the premises </a:t>
            </a:r>
          </a:p>
          <a:p>
            <a:r>
              <a:rPr lang="en-US" b="1" dirty="0"/>
              <a:t>Scheduled Users </a:t>
            </a:r>
            <a:r>
              <a:rPr lang="en-US" dirty="0"/>
              <a:t>– now all XT and XTL Series panels allow users to be tied to a specific schedule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70A1E6-4E26-8D47-A585-F5033E292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XT Version 213 Panel Update</a:t>
            </a:r>
          </a:p>
        </p:txBody>
      </p:sp>
    </p:spTree>
    <p:extLst>
      <p:ext uri="{BB962C8B-B14F-4D97-AF65-F5344CB8AC3E}">
        <p14:creationId xmlns:p14="http://schemas.microsoft.com/office/powerpoint/2010/main" val="2082732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EAD04B-B400-994D-96DA-B5711E4554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218" y="1080072"/>
            <a:ext cx="10804666" cy="4604448"/>
          </a:xfrm>
        </p:spPr>
        <p:txBody>
          <a:bodyPr/>
          <a:lstStyle/>
          <a:p>
            <a:r>
              <a:rPr lang="en-US" b="1" dirty="0"/>
              <a:t>711S Module Programming Improvement </a:t>
            </a:r>
            <a:r>
              <a:rPr lang="en-US" dirty="0"/>
              <a:t>— rather than using rotary switches, modules are now pre-programmable for faster installations simply by entering the 10-digit serial number in Zone Information</a:t>
            </a:r>
          </a:p>
          <a:p>
            <a:r>
              <a:rPr lang="en-US" b="1" dirty="0"/>
              <a:t>Improved Central Station Test Failure Procedure </a:t>
            </a:r>
            <a:r>
              <a:rPr lang="en-US" dirty="0"/>
              <a:t>– no need to wait on the central station to receive failed-to-test notifications. Now you have everything you need, including the ability to run communication tests and identify which path isn’t working to offer customers proactive service</a:t>
            </a:r>
          </a:p>
          <a:p>
            <a:r>
              <a:rPr lang="en-US" b="1" dirty="0"/>
              <a:t>DHCP Enhancement </a:t>
            </a:r>
            <a:r>
              <a:rPr lang="en-US" dirty="0"/>
              <a:t>— allows you to keep the panel set to DHCP but temporarily redirect it to overcome any DNS issues that may not be resolving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70A1E6-4E26-8D47-A585-F5033E292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XR Version 213 Panel Update</a:t>
            </a:r>
          </a:p>
        </p:txBody>
      </p:sp>
    </p:spTree>
    <p:extLst>
      <p:ext uri="{BB962C8B-B14F-4D97-AF65-F5344CB8AC3E}">
        <p14:creationId xmlns:p14="http://schemas.microsoft.com/office/powerpoint/2010/main" val="3359285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EAD04B-B400-994D-96DA-B5711E4554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217" y="1080072"/>
            <a:ext cx="11468783" cy="4604448"/>
          </a:xfrm>
        </p:spPr>
        <p:txBody>
          <a:bodyPr/>
          <a:lstStyle/>
          <a:p>
            <a:r>
              <a:rPr lang="en-US" b="1" dirty="0"/>
              <a:t>711S Module Programming Improvement </a:t>
            </a:r>
            <a:r>
              <a:rPr lang="en-US" dirty="0"/>
              <a:t>— rather than using rotary switches, modules are now pre-programmable for faster installations simply by entering the 10-digit serial number in Zone Information</a:t>
            </a:r>
          </a:p>
          <a:p>
            <a:r>
              <a:rPr lang="en-US" b="1" dirty="0"/>
              <a:t>Improved Central Station Test Failure Procedure </a:t>
            </a:r>
            <a:r>
              <a:rPr lang="en-US" dirty="0"/>
              <a:t>– no need to wait on the central station to receive failed-to-test notifications. Now you have everything you need, including the ability to run communication tests and identify which path isn’t working to offer customers proactive service</a:t>
            </a:r>
          </a:p>
          <a:p>
            <a:r>
              <a:rPr lang="en-US" b="1" dirty="0"/>
              <a:t>Active/Inactive User Code Capability </a:t>
            </a:r>
            <a:r>
              <a:rPr lang="en-US" dirty="0"/>
              <a:t>– credentials can be deactivated so  users on vacation can’t disarm the system or enter the premises </a:t>
            </a:r>
          </a:p>
          <a:p>
            <a:r>
              <a:rPr lang="en-US" b="1" dirty="0"/>
              <a:t>Scheduled Users </a:t>
            </a:r>
            <a:r>
              <a:rPr lang="en-US" dirty="0"/>
              <a:t>– now all XT and XTL Series panels allow users to be tied to a specific schedule</a:t>
            </a:r>
          </a:p>
          <a:p>
            <a:r>
              <a:rPr lang="en-US" b="1" dirty="0"/>
              <a:t>Improved Network Retries for Central Station Communication </a:t>
            </a:r>
            <a:r>
              <a:rPr lang="en-US" dirty="0"/>
              <a:t>— all stored messages are immediately sent as soon as network is reestablished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70A1E6-4E26-8D47-A585-F5033E292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 Series Universal Communicators</a:t>
            </a:r>
          </a:p>
        </p:txBody>
      </p:sp>
    </p:spTree>
    <p:extLst>
      <p:ext uri="{BB962C8B-B14F-4D97-AF65-F5344CB8AC3E}">
        <p14:creationId xmlns:p14="http://schemas.microsoft.com/office/powerpoint/2010/main" val="835930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E1526C-1388-0243-A939-2697920DA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We’re here for you.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CF35A90-BDEC-2F42-BBBE-0BA620D067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"/>
          <a:stretch/>
        </p:blipFill>
        <p:spPr>
          <a:xfrm>
            <a:off x="469218" y="1168279"/>
            <a:ext cx="11252200" cy="4605338"/>
          </a:xfrm>
        </p:spPr>
      </p:pic>
    </p:spTree>
    <p:extLst>
      <p:ext uri="{BB962C8B-B14F-4D97-AF65-F5344CB8AC3E}">
        <p14:creationId xmlns:p14="http://schemas.microsoft.com/office/powerpoint/2010/main" val="1753876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EAD04B-B400-994D-96DA-B5711E4554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218" y="1156272"/>
            <a:ext cx="6132304" cy="4604448"/>
          </a:xfrm>
        </p:spPr>
        <p:txBody>
          <a:bodyPr/>
          <a:lstStyle/>
          <a:p>
            <a:r>
              <a:rPr lang="en-US" dirty="0"/>
              <a:t>Annunciates carbon monoxide alarms with distinct Temporal 4 cadence</a:t>
            </a:r>
          </a:p>
          <a:p>
            <a:r>
              <a:rPr lang="en-US" dirty="0"/>
              <a:t>Quickly identifies the emergency so users don’t confuse with fire alarms</a:t>
            </a:r>
          </a:p>
          <a:p>
            <a:r>
              <a:rPr lang="en-US" dirty="0"/>
              <a:t>Siren is compliant with ANSI/UL 985 household fire warning system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70A1E6-4E26-8D47-A585-F5033E292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1135 Wireless Siren</a:t>
            </a: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530283E9-2734-7042-8397-8BF51997EE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4989" y="1156272"/>
            <a:ext cx="4310141" cy="432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50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183240" y="2548683"/>
            <a:ext cx="4101681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3600" b="1" dirty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New Com Series</a:t>
            </a: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 descr="A picture containing way, scene, road, track&#10;&#10;Description automatically generated">
            <a:extLst>
              <a:ext uri="{FF2B5EF4-FFF2-40B4-BE49-F238E27FC236}">
                <a16:creationId xmlns:a16="http://schemas.microsoft.com/office/drawing/2014/main" id="{785EC68F-ED83-2C4D-8BC5-BD8C3ED612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1" y="0"/>
            <a:ext cx="7620000" cy="600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01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EAD04B-B400-994D-96DA-B5711E4554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218" y="1156272"/>
            <a:ext cx="6132304" cy="4604448"/>
          </a:xfrm>
        </p:spPr>
        <p:txBody>
          <a:bodyPr/>
          <a:lstStyle/>
          <a:p>
            <a:r>
              <a:rPr lang="en-US" dirty="0"/>
              <a:t>Approved for use on the only nationwide, high-speed wireless public safety network to serve all customers</a:t>
            </a:r>
          </a:p>
          <a:p>
            <a:r>
              <a:rPr lang="en-US" dirty="0"/>
              <a:t>Engineered with dual tip and ring terminals for commercial fire communication, working elegantly with existing FACPs</a:t>
            </a:r>
          </a:p>
          <a:p>
            <a:r>
              <a:rPr lang="en-US" dirty="0"/>
              <a:t>Band 14 delivers robust coverage compared to any commercial wireless network</a:t>
            </a:r>
          </a:p>
          <a:p>
            <a:r>
              <a:rPr lang="en-US" dirty="0"/>
              <a:t>Upgrades old system to LTE. As phone lines drop out, easily connect to older panels with dialer communicators only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70A1E6-4E26-8D47-A585-F5033E292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DualCom</a:t>
            </a:r>
            <a:r>
              <a:rPr lang="en-US" dirty="0"/>
              <a:t> FirstNet</a:t>
            </a:r>
          </a:p>
        </p:txBody>
      </p:sp>
      <p:pic>
        <p:nvPicPr>
          <p:cNvPr id="8" name="Picture 7" descr="A picture containing blur&#10;&#10;Description automatically generated">
            <a:extLst>
              <a:ext uri="{FF2B5EF4-FFF2-40B4-BE49-F238E27FC236}">
                <a16:creationId xmlns:a16="http://schemas.microsoft.com/office/drawing/2014/main" id="{8C9EC4C9-90AE-514D-B1E6-D207D4264A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7639" y="0"/>
            <a:ext cx="5434361" cy="6858000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F832AE6-1F0F-9847-A3D6-7320C7DAC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243" y="5826373"/>
            <a:ext cx="26289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73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EAD04B-B400-994D-96DA-B5711E4554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218" y="1156272"/>
            <a:ext cx="6132304" cy="4604448"/>
          </a:xfrm>
        </p:spPr>
        <p:txBody>
          <a:bodyPr/>
          <a:lstStyle/>
          <a:p>
            <a:r>
              <a:rPr lang="en-US" dirty="0"/>
              <a:t>No need to resubmit battery calculations when upgrading an existing system </a:t>
            </a:r>
          </a:p>
          <a:p>
            <a:r>
              <a:rPr lang="en-US" dirty="0"/>
              <a:t>Self-powered packaged solution with a regulated, power limited, switching power supply</a:t>
            </a:r>
          </a:p>
          <a:p>
            <a:r>
              <a:rPr lang="en-US" dirty="0"/>
              <a:t>Meets UL, CSFM, NFPA, FCC and FDNY compliance standards</a:t>
            </a:r>
          </a:p>
          <a:p>
            <a:r>
              <a:rPr lang="en-US" dirty="0"/>
              <a:t>Comes pre-assembled in one enclosure to easily upgrade existing fire panels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70A1E6-4E26-8D47-A585-F5033E292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PowerCom</a:t>
            </a:r>
            <a:r>
              <a:rPr lang="en-US" dirty="0"/>
              <a:t> Fire</a:t>
            </a:r>
          </a:p>
        </p:txBody>
      </p:sp>
      <p:pic>
        <p:nvPicPr>
          <p:cNvPr id="8" name="Picture 7" descr="A picture containing text, kitchen appliance&#10;&#10;Description automatically generated">
            <a:extLst>
              <a:ext uri="{FF2B5EF4-FFF2-40B4-BE49-F238E27FC236}">
                <a16:creationId xmlns:a16="http://schemas.microsoft.com/office/drawing/2014/main" id="{E89B0DCF-4CA8-314A-B71E-953BBE4666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0420" y="1000052"/>
            <a:ext cx="4672362" cy="426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9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183240" y="2548683"/>
            <a:ext cx="4101681" cy="175432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3600" b="1" dirty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New </a:t>
            </a:r>
          </a:p>
          <a:p>
            <a:r>
              <a:rPr lang="en-US" sz="3600" b="1" dirty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Access Control Features</a:t>
            </a:r>
          </a:p>
        </p:txBody>
      </p:sp>
      <p:pic>
        <p:nvPicPr>
          <p:cNvPr id="4" name="Picture 3" descr="A picture containing metalware, lock, indoor, bathroom&#10;&#10;Description automatically generated">
            <a:extLst>
              <a:ext uri="{FF2B5EF4-FFF2-40B4-BE49-F238E27FC236}">
                <a16:creationId xmlns:a16="http://schemas.microsoft.com/office/drawing/2014/main" id="{1EBBED23-72E7-9D4D-9F54-41BE79BA43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609"/>
            <a:ext cx="7620000" cy="600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52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EAD04B-B400-994D-96DA-B5711E4554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217" y="1156272"/>
            <a:ext cx="11253563" cy="4604448"/>
          </a:xfrm>
        </p:spPr>
        <p:txBody>
          <a:bodyPr/>
          <a:lstStyle/>
          <a:p>
            <a:r>
              <a:rPr lang="en-US" b="1" dirty="0"/>
              <a:t>Auto-Unlock Suppress </a:t>
            </a:r>
            <a:r>
              <a:rPr lang="en-US" dirty="0"/>
              <a:t>— keeps doors locked until a valid user arrives — despite bad weather or personnel delays, your business will always remain secure </a:t>
            </a:r>
          </a:p>
          <a:p>
            <a:r>
              <a:rPr lang="en-US" b="1" dirty="0"/>
              <a:t>Manager First </a:t>
            </a:r>
            <a:r>
              <a:rPr lang="en-US" dirty="0"/>
              <a:t>option — eliminates concerns over employees being in the workplace without supervision</a:t>
            </a:r>
          </a:p>
          <a:p>
            <a:r>
              <a:rPr lang="en-US" dirty="0"/>
              <a:t>When you need to unlock doors for a specific event or a temporary timeframe, </a:t>
            </a:r>
            <a:r>
              <a:rPr lang="en-US" b="1" dirty="0"/>
              <a:t>Temporary Schedules </a:t>
            </a:r>
            <a:r>
              <a:rPr lang="en-US" dirty="0"/>
              <a:t>allow you to modify a regular schedule based on a specified beginning and ending time and date</a:t>
            </a:r>
          </a:p>
          <a:p>
            <a:r>
              <a:rPr lang="en-US" b="1" dirty="0"/>
              <a:t>Displayed DHCP Network Information </a:t>
            </a:r>
            <a:r>
              <a:rPr lang="en-US" dirty="0"/>
              <a:t>— At a glance, you’ll always know what IP address you’re using, making for quicker troubleshooting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70A1E6-4E26-8D47-A585-F5033E292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X1 Version 214</a:t>
            </a:r>
          </a:p>
        </p:txBody>
      </p:sp>
    </p:spTree>
    <p:extLst>
      <p:ext uri="{BB962C8B-B14F-4D97-AF65-F5344CB8AC3E}">
        <p14:creationId xmlns:p14="http://schemas.microsoft.com/office/powerpoint/2010/main" val="3932925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EAD04B-B400-994D-96DA-B5711E4554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218" y="1156272"/>
            <a:ext cx="6132304" cy="4604448"/>
          </a:xfrm>
        </p:spPr>
        <p:txBody>
          <a:bodyPr/>
          <a:lstStyle/>
          <a:p>
            <a:r>
              <a:rPr lang="en-US" dirty="0"/>
              <a:t>Network communication with optional cellular primary or backup communication</a:t>
            </a:r>
          </a:p>
          <a:p>
            <a:r>
              <a:rPr lang="en-US" dirty="0"/>
              <a:t>Optional PoE add-on module for powering the board and attached door equipment</a:t>
            </a:r>
          </a:p>
          <a:p>
            <a:r>
              <a:rPr lang="en-US" dirty="0"/>
              <a:t>Support for one door with two readers (in and out), a door position switch, a request to exit and a customizable input</a:t>
            </a:r>
          </a:p>
          <a:p>
            <a:r>
              <a:rPr lang="en-US" dirty="0"/>
              <a:t>When enhanced security is requested, the X1 supports OSDP, as well as Wiegand on any or all readers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70A1E6-4E26-8D47-A585-F5033E292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X1 Elevator Control</a:t>
            </a:r>
          </a:p>
        </p:txBody>
      </p:sp>
      <p:pic>
        <p:nvPicPr>
          <p:cNvPr id="5" name="Picture 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ACA0A3E4-23CB-6342-A60B-DE2AF7C94B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7341" y="457199"/>
            <a:ext cx="4378535" cy="549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68193"/>
      </p:ext>
    </p:extLst>
  </p:cSld>
  <p:clrMapOvr>
    <a:masterClrMapping/>
  </p:clrMapOvr>
</p:sld>
</file>

<file path=ppt/theme/theme1.xml><?xml version="1.0" encoding="utf-8"?>
<a:theme xmlns:a="http://schemas.openxmlformats.org/drawingml/2006/main" name="DMP Corporate Template">
  <a:themeElements>
    <a:clrScheme name="Custom 1">
      <a:dk1>
        <a:srgbClr val="40403E"/>
      </a:dk1>
      <a:lt1>
        <a:srgbClr val="FFFFFF"/>
      </a:lt1>
      <a:dk2>
        <a:srgbClr val="44546A"/>
      </a:dk2>
      <a:lt2>
        <a:srgbClr val="FEFFFF"/>
      </a:lt2>
      <a:accent1>
        <a:srgbClr val="FCD517"/>
      </a:accent1>
      <a:accent2>
        <a:srgbClr val="37536C"/>
      </a:accent2>
      <a:accent3>
        <a:srgbClr val="E1B128"/>
      </a:accent3>
      <a:accent4>
        <a:srgbClr val="000000"/>
      </a:accent4>
      <a:accent5>
        <a:srgbClr val="81817F"/>
      </a:accent5>
      <a:accent6>
        <a:srgbClr val="BCBCB9"/>
      </a:accent6>
      <a:hlink>
        <a:srgbClr val="243647"/>
      </a:hlink>
      <a:folHlink>
        <a:srgbClr val="FCD51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19881</TotalTime>
  <Words>1110</Words>
  <Application>Microsoft Macintosh PowerPoint</Application>
  <PresentationFormat>Widescreen</PresentationFormat>
  <Paragraphs>90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DMP Corporate Template</vt:lpstr>
      <vt:lpstr>PowerPoint Presentation</vt:lpstr>
      <vt:lpstr>PowerPoint Presentation</vt:lpstr>
      <vt:lpstr>1135 Wireless Siren</vt:lpstr>
      <vt:lpstr>PowerPoint Presentation</vt:lpstr>
      <vt:lpstr>DualCom FirstNet</vt:lpstr>
      <vt:lpstr>PowerCom Fire</vt:lpstr>
      <vt:lpstr>PowerPoint Presentation</vt:lpstr>
      <vt:lpstr>X1 Version 214</vt:lpstr>
      <vt:lpstr>X1 Elevator Control</vt:lpstr>
      <vt:lpstr>X1 Output Expansion Module</vt:lpstr>
      <vt:lpstr>PowerPoint Presentation</vt:lpstr>
      <vt:lpstr>Hanwha WAVE Integration</vt:lpstr>
      <vt:lpstr>PowerPoint Presentation</vt:lpstr>
      <vt:lpstr>CSV Import for the X1 Series</vt:lpstr>
      <vt:lpstr>PowerPoint Presentation</vt:lpstr>
      <vt:lpstr>Central Station Integration</vt:lpstr>
      <vt:lpstr>Two-Factor Authentication</vt:lpstr>
      <vt:lpstr>Remote Link Updates</vt:lpstr>
      <vt:lpstr>PowerPoint Presentation</vt:lpstr>
      <vt:lpstr>XT Version 213 Panel Update</vt:lpstr>
      <vt:lpstr>XR Version 213 Panel Update</vt:lpstr>
      <vt:lpstr>Com Series Universal Communicators</vt:lpstr>
      <vt:lpstr>We’re here for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DMP Tech</dc:creator>
  <cp:lastModifiedBy>Sadie Hill</cp:lastModifiedBy>
  <cp:revision>321</cp:revision>
  <cp:lastPrinted>2020-03-26T19:39:09Z</cp:lastPrinted>
  <dcterms:created xsi:type="dcterms:W3CDTF">2016-06-22T13:12:52Z</dcterms:created>
  <dcterms:modified xsi:type="dcterms:W3CDTF">2022-01-25T14:23:02Z</dcterms:modified>
</cp:coreProperties>
</file>