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handoutMasterIdLst>
    <p:handoutMasterId r:id="rId18"/>
  </p:handoutMasterIdLst>
  <p:sldIdLst>
    <p:sldId id="278" r:id="rId2"/>
    <p:sldId id="262" r:id="rId3"/>
    <p:sldId id="271" r:id="rId4"/>
    <p:sldId id="279" r:id="rId5"/>
    <p:sldId id="280" r:id="rId6"/>
    <p:sldId id="272" r:id="rId7"/>
    <p:sldId id="273" r:id="rId8"/>
    <p:sldId id="268" r:id="rId9"/>
    <p:sldId id="274" r:id="rId10"/>
    <p:sldId id="266" r:id="rId11"/>
    <p:sldId id="265" r:id="rId12"/>
    <p:sldId id="275" r:id="rId13"/>
    <p:sldId id="259" r:id="rId14"/>
    <p:sldId id="276" r:id="rId15"/>
    <p:sldId id="277" r:id="rId16"/>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B5D5A"/>
    <a:srgbClr val="38536C"/>
    <a:srgbClr val="E2B129"/>
    <a:srgbClr val="FCD034"/>
    <a:srgbClr val="EFED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59"/>
    <p:restoredTop sz="47688"/>
  </p:normalViewPr>
  <p:slideViewPr>
    <p:cSldViewPr snapToGrid="0" snapToObjects="1">
      <p:cViewPr varScale="1">
        <p:scale>
          <a:sx n="23" d="100"/>
          <a:sy n="23" d="100"/>
        </p:scale>
        <p:origin x="2648" y="176"/>
      </p:cViewPr>
      <p:guideLst>
        <p:guide orient="horz" pos="2160"/>
        <p:guide pos="3864"/>
      </p:guideLst>
    </p:cSldViewPr>
  </p:slideViewPr>
  <p:notesTextViewPr>
    <p:cViewPr>
      <p:scale>
        <a:sx n="1" d="1"/>
        <a:sy n="1" d="1"/>
      </p:scale>
      <p:origin x="0" y="-856"/>
    </p:cViewPr>
  </p:notesTextViewPr>
  <p:notesViewPr>
    <p:cSldViewPr snapToGrid="0" snapToObjects="1">
      <p:cViewPr varScale="1">
        <p:scale>
          <a:sx n="151" d="100"/>
          <a:sy n="151" d="100"/>
        </p:scale>
        <p:origin x="1096" y="192"/>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691383C2-B782-6242-A922-8B3442DE1005}" type="slidenum">
              <a:rPr lang="en-US" smtClean="0"/>
              <a:t>‹#›</a:t>
            </a:fld>
            <a:endParaRPr lang="en-US" dirty="0"/>
          </a:p>
        </p:txBody>
      </p:sp>
    </p:spTree>
    <p:extLst>
      <p:ext uri="{BB962C8B-B14F-4D97-AF65-F5344CB8AC3E}">
        <p14:creationId xmlns:p14="http://schemas.microsoft.com/office/powerpoint/2010/main" val="591950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ACFCC36-5A30-4443-9130-98EE3EAA04C5}" type="datetimeFigureOut">
              <a:rPr lang="en-US" smtClean="0"/>
              <a:t>5/1/20</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EDDC4997-371F-4348-BB06-FA5B42767983}" type="slidenum">
              <a:rPr lang="en-US" smtClean="0"/>
              <a:t>‹#›</a:t>
            </a:fld>
            <a:endParaRPr lang="en-US" dirty="0"/>
          </a:p>
        </p:txBody>
      </p:sp>
    </p:spTree>
    <p:extLst>
      <p:ext uri="{BB962C8B-B14F-4D97-AF65-F5344CB8AC3E}">
        <p14:creationId xmlns:p14="http://schemas.microsoft.com/office/powerpoint/2010/main" val="1759848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the more</a:t>
            </a:r>
            <a:r>
              <a:rPr lang="en-US" baseline="0" dirty="0"/>
              <a:t> you personally use a product, the easier it is for you to sell it. Using a product personally, provides you with the ability to share your own personal use cases and “stories” when interacting with potential clients. Your ability to genuinely share your trust as well as speak on its everyday functionality plays a key role in the sales process. </a:t>
            </a:r>
          </a:p>
          <a:p>
            <a:endParaRPr lang="en-US" baseline="0" dirty="0"/>
          </a:p>
          <a:p>
            <a:r>
              <a:rPr lang="en-US" baseline="0" dirty="0"/>
              <a:t>Because we know how big a role this plays in helping you effectively gain new business, we are happy to provide you with a 50% discount on all DMP manufactured products. </a:t>
            </a:r>
          </a:p>
          <a:p>
            <a:endParaRPr lang="en-US" baseline="0" dirty="0"/>
          </a:p>
          <a:p>
            <a:r>
              <a:rPr lang="en-US" baseline="0" dirty="0"/>
              <a:t>This means that you can purchase the  XTLtouch package (XTLTOUCHPKG2/USB/LV) that includes the XTLtouch Panel with </a:t>
            </a:r>
            <a:r>
              <a:rPr lang="en-US" b="1" baseline="0" dirty="0"/>
              <a:t>Cellular</a:t>
            </a:r>
            <a:r>
              <a:rPr lang="en-US" baseline="0" dirty="0"/>
              <a:t>, Wi-Fi and Z-Wave and USB transformer included as well as a wireless 1135 Siren, 3 wireless 1106 Contacts,  and a wireless 1122 Motion detector at the following discounted prices:</a:t>
            </a:r>
          </a:p>
          <a:p>
            <a:endParaRPr lang="en-US" baseline="0" dirty="0"/>
          </a:p>
          <a:p>
            <a:r>
              <a:rPr lang="en-US" baseline="0" dirty="0"/>
              <a:t>Dealer 1 - $184.50 | Dealer 2 - $182.00 | Dealer 3 - $179.50 | Dealer 4 - $177.00 | Dealer 5 - $174.50 | Dealer 6 - $172.00</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the event that you would prefer the XTL Touch in a Wi-Fi only version that does not include the Cellular Communicator, then you can order the XTLTOUCHPKG2 that provides you with the XTLtouch Wi-Fi Only version, wireless 1135 Siren, 3 wireless 1106 Contacts,  and a wireless 1122 Motion detector at the following discounted prices: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Dealer 1 - $159.50 | Dealer 2 - $157.00 | Dealer 3 - $154.50 | Dealer 4 - $152.00 | Dealer 5 - $149.50 | Dealer 6 - $147.00</a:t>
            </a:r>
          </a:p>
          <a:p>
            <a:endParaRPr lang="en-US" baseline="0" dirty="0"/>
          </a:p>
          <a:p>
            <a:endParaRPr lang="en-US" baseline="0" dirty="0"/>
          </a:p>
          <a:p>
            <a:r>
              <a:rPr lang="en-US" baseline="0" dirty="0"/>
              <a:t>Should you choose to add on OEM Products such as the V-4060DB Video Doorbell, you can purchase it at your Dealer Level cost price of:</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Dealer 1 - $190.00 | Dealer 2 - $174.80 | Dealer 3 - $162.60 | Dealer 4 - $152.80 | Dealer 5 - $145.20 | Dealer 6 - $139.40</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1</a:t>
            </a:fld>
            <a:endParaRPr lang="en-US" dirty="0"/>
          </a:p>
        </p:txBody>
      </p:sp>
    </p:spTree>
    <p:extLst>
      <p:ext uri="{BB962C8B-B14F-4D97-AF65-F5344CB8AC3E}">
        <p14:creationId xmlns:p14="http://schemas.microsoft.com/office/powerpoint/2010/main" val="907984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734 Door Controller now supports OSDP encrypted protocol for high security applications.</a:t>
            </a:r>
          </a:p>
          <a:p>
            <a:endParaRPr lang="en-US" dirty="0"/>
          </a:p>
          <a:p>
            <a:r>
              <a:rPr lang="en-US" sz="1200" b="0" i="0" kern="1200" dirty="0">
                <a:solidFill>
                  <a:schemeClr val="tx1"/>
                </a:solidFill>
                <a:effectLst/>
                <a:latin typeface="+mn-lt"/>
                <a:ea typeface="+mn-ea"/>
                <a:cs typeface="+mn-cs"/>
              </a:rPr>
              <a:t>Open Supervised Device Protocol (OSDP) is an access control communications standard developed by the Security Industry Association (SIA) to improve interoperability among access control and security products.</a:t>
            </a:r>
            <a:endParaRPr lang="en-US" dirty="0"/>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OSDP is more secure than the most common access control communications protocol.</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OSDP Secure Channel supports high-end AES-128 encryption (required in federal government applications).</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OSDP constantly monitors wiring to protect against attack threats.</a:t>
            </a:r>
          </a:p>
          <a:p>
            <a:endParaRPr lang="en-US" dirty="0"/>
          </a:p>
          <a:p>
            <a:r>
              <a:rPr lang="en-US" dirty="0"/>
              <a:t>With this hardware and firmware update, you are now able to use your standard Wiegand readers, or upgrade to OSDP readers.</a:t>
            </a:r>
          </a:p>
          <a:p>
            <a:r>
              <a:rPr lang="en-US" dirty="0"/>
              <a:t>If you are upgrading to OSDP from standard Wiegand you can utilize all the same wiring.</a:t>
            </a:r>
          </a:p>
          <a:p>
            <a:endParaRPr lang="en-US" dirty="0"/>
          </a:p>
          <a:p>
            <a:r>
              <a:rPr lang="en-US" dirty="0"/>
              <a:t>This</a:t>
            </a:r>
            <a:r>
              <a:rPr lang="en-US" baseline="0" dirty="0"/>
              <a:t> optional increased security</a:t>
            </a:r>
            <a:r>
              <a:rPr lang="en-US" dirty="0"/>
              <a:t> is included at no extra charge for the 734, 734N, and 734N-POE door controllers only. Does not include 1134)</a:t>
            </a:r>
          </a:p>
          <a:p>
            <a:endParaRPr lang="en-US" dirty="0"/>
          </a:p>
          <a:p>
            <a:r>
              <a:rPr lang="en-US" dirty="0"/>
              <a:t>It is perfect for banks, government facilities, and other high security customers.</a:t>
            </a:r>
          </a:p>
        </p:txBody>
      </p:sp>
      <p:sp>
        <p:nvSpPr>
          <p:cNvPr id="4" name="Slide Number Placeholder 3"/>
          <p:cNvSpPr>
            <a:spLocks noGrp="1"/>
          </p:cNvSpPr>
          <p:nvPr>
            <p:ph type="sldNum" sz="quarter" idx="5"/>
          </p:nvPr>
        </p:nvSpPr>
        <p:spPr/>
        <p:txBody>
          <a:bodyPr/>
          <a:lstStyle/>
          <a:p>
            <a:fld id="{EDDC4997-371F-4348-BB06-FA5B42767983}" type="slidenum">
              <a:rPr lang="en-US" smtClean="0"/>
              <a:t>10</a:t>
            </a:fld>
            <a:endParaRPr lang="en-US" dirty="0"/>
          </a:p>
        </p:txBody>
      </p:sp>
    </p:spTree>
    <p:extLst>
      <p:ext uri="{BB962C8B-B14F-4D97-AF65-F5344CB8AC3E}">
        <p14:creationId xmlns:p14="http://schemas.microsoft.com/office/powerpoint/2010/main" val="153202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a:t>
            </a:r>
            <a:r>
              <a:rPr lang="en-US" baseline="0" dirty="0"/>
              <a:t> you ever been asked, “</a:t>
            </a:r>
            <a:r>
              <a:rPr lang="en-US" dirty="0"/>
              <a:t>I have a detached warehouse that I would like to install some security equipment in, can you help me?”</a:t>
            </a:r>
          </a:p>
          <a:p>
            <a:endParaRPr lang="en-US" dirty="0"/>
          </a:p>
          <a:p>
            <a:r>
              <a:rPr lang="en-US" dirty="0"/>
              <a:t>The answer is,</a:t>
            </a:r>
            <a:r>
              <a:rPr lang="en-US" baseline="0" dirty="0"/>
              <a:t> YES! </a:t>
            </a:r>
            <a:r>
              <a:rPr lang="en-US" dirty="0"/>
              <a:t>The new 7463 network keypad can arm/disarm</a:t>
            </a:r>
            <a:r>
              <a:rPr lang="en-US" baseline="0" dirty="0"/>
              <a:t> the</a:t>
            </a:r>
            <a:r>
              <a:rPr lang="en-US" dirty="0"/>
              <a:t> security panel, be programmed to be area specific, and provides contactless proximity reader built in.</a:t>
            </a:r>
          </a:p>
          <a:p>
            <a:endParaRPr lang="en-US" dirty="0"/>
          </a:p>
          <a:p>
            <a:r>
              <a:rPr lang="en-US" dirty="0"/>
              <a:t>You</a:t>
            </a:r>
            <a:r>
              <a:rPr lang="en-US" baseline="0" dirty="0"/>
              <a:t> can</a:t>
            </a:r>
            <a:r>
              <a:rPr lang="en-US" dirty="0"/>
              <a:t> install a keypad where wireless doesn’t reach, and where we cannot run a wire. Perfect for detached buildings, warehouses, commercial high rises.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keypad is extremely easy to install and is very fast!</a:t>
            </a:r>
          </a:p>
          <a:p>
            <a:endParaRPr lang="en-US" dirty="0"/>
          </a:p>
        </p:txBody>
      </p:sp>
      <p:sp>
        <p:nvSpPr>
          <p:cNvPr id="4" name="Slide Number Placeholder 3"/>
          <p:cNvSpPr>
            <a:spLocks noGrp="1"/>
          </p:cNvSpPr>
          <p:nvPr>
            <p:ph type="sldNum" sz="quarter" idx="5"/>
          </p:nvPr>
        </p:nvSpPr>
        <p:spPr/>
        <p:txBody>
          <a:bodyPr/>
          <a:lstStyle/>
          <a:p>
            <a:fld id="{EDDC4997-371F-4348-BB06-FA5B42767983}" type="slidenum">
              <a:rPr lang="en-US" smtClean="0"/>
              <a:t>11</a:t>
            </a:fld>
            <a:endParaRPr lang="en-US" dirty="0"/>
          </a:p>
        </p:txBody>
      </p:sp>
    </p:spTree>
    <p:extLst>
      <p:ext uri="{BB962C8B-B14F-4D97-AF65-F5344CB8AC3E}">
        <p14:creationId xmlns:p14="http://schemas.microsoft.com/office/powerpoint/2010/main" val="1922416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Introducing the 714N-POE Network Zone Expansion Module, allowing you to add four zones to XR Series panels and take advantage of existing network. Plus, it’s compatible with 1K – 10K EOL resistors. </a:t>
            </a:r>
            <a:r>
              <a:rPr lang="en-US" baseline="0" dirty="0"/>
              <a:t>T</a:t>
            </a:r>
            <a:r>
              <a:rPr lang="en-US" dirty="0"/>
              <a:t>he </a:t>
            </a:r>
            <a:r>
              <a:rPr lang="en-US" dirty="0">
                <a:solidFill>
                  <a:schemeClr val="tx1"/>
                </a:solidFill>
              </a:rPr>
              <a:t>714N-POE</a:t>
            </a:r>
            <a:r>
              <a:rPr lang="en-US" dirty="0">
                <a:solidFill>
                  <a:schemeClr val="accent3"/>
                </a:solidFill>
              </a:rPr>
              <a:t> module allows both data and power to be transmitted to the device using industry-standard POE technology. This module provides zone expansion powered from</a:t>
            </a:r>
            <a:r>
              <a:rPr lang="en-US" baseline="0" dirty="0">
                <a:solidFill>
                  <a:schemeClr val="accent3"/>
                </a:solidFill>
              </a:rPr>
              <a:t> Power Over Ethernet</a:t>
            </a:r>
            <a:r>
              <a:rPr lang="en-US" dirty="0">
                <a:solidFill>
                  <a:schemeClr val="accent3"/>
                </a:solidFill>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Simply program the 714N-POE as a network expander in programming.</a:t>
            </a:r>
            <a:r>
              <a:rPr lang="en-US" dirty="0"/>
              <a:t/>
            </a:r>
            <a:br>
              <a:rPr lang="en-US" dirty="0"/>
            </a:br>
            <a:r>
              <a:rPr lang="en-US" dirty="0"/>
              <a:t/>
            </a:r>
            <a:br>
              <a:rPr lang="en-US" dirty="0"/>
            </a:br>
            <a:r>
              <a:rPr lang="en-US" sz="1200" b="0" i="0" kern="1200" dirty="0">
                <a:solidFill>
                  <a:schemeClr val="tx1"/>
                </a:solidFill>
                <a:effectLst/>
                <a:latin typeface="+mn-lt"/>
                <a:ea typeface="+mn-ea"/>
                <a:cs typeface="+mn-cs"/>
              </a:rPr>
              <a:t>Because</a:t>
            </a:r>
            <a:r>
              <a:rPr lang="en-US" sz="1200" b="0" i="0" kern="1200" baseline="0" dirty="0">
                <a:solidFill>
                  <a:schemeClr val="tx1"/>
                </a:solidFill>
                <a:effectLst/>
                <a:latin typeface="+mn-lt"/>
                <a:ea typeface="+mn-ea"/>
                <a:cs typeface="+mn-cs"/>
              </a:rPr>
              <a:t> it provides tolerance for EOL resistors from 1-10K, it provides you a wide variety of options for takeovers.</a:t>
            </a:r>
            <a:r>
              <a:rPr lang="en-US" dirty="0"/>
              <a:t/>
            </a:r>
            <a:br>
              <a:rPr lang="en-US" dirty="0"/>
            </a:br>
            <a:r>
              <a:rPr lang="en-US" dirty="0"/>
              <a:t/>
            </a:r>
            <a:br>
              <a:rPr lang="en-US" dirty="0"/>
            </a:br>
            <a:r>
              <a:rPr lang="en-US" dirty="0"/>
              <a:t/>
            </a:r>
            <a:br>
              <a:rPr lang="en-US" dirty="0"/>
            </a:br>
            <a:r>
              <a:rPr lang="en-US" dirty="0" smtClean="0"/>
              <a:t>The</a:t>
            </a:r>
            <a:r>
              <a:rPr lang="en-US" baseline="0" dirty="0" smtClean="0"/>
              <a:t> </a:t>
            </a:r>
            <a:r>
              <a:rPr lang="en-US" sz="1200" b="0" i="0" kern="1200" dirty="0" smtClean="0">
                <a:solidFill>
                  <a:schemeClr val="tx1"/>
                </a:solidFill>
                <a:effectLst/>
                <a:latin typeface="+mn-lt"/>
                <a:ea typeface="+mn-ea"/>
                <a:cs typeface="+mn-cs"/>
              </a:rPr>
              <a:t>714N-POE </a:t>
            </a:r>
            <a:r>
              <a:rPr lang="en-US" sz="1200" b="0" i="0" kern="1200">
                <a:solidFill>
                  <a:schemeClr val="tx1"/>
                </a:solidFill>
                <a:effectLst/>
                <a:latin typeface="+mn-lt"/>
                <a:ea typeface="+mn-ea"/>
                <a:cs typeface="+mn-cs"/>
              </a:rPr>
              <a:t>delivers </a:t>
            </a:r>
            <a:r>
              <a:rPr lang="en-US" sz="1200" b="0" i="0" kern="1200" smtClean="0">
                <a:solidFill>
                  <a:schemeClr val="tx1"/>
                </a:solidFill>
                <a:effectLst/>
                <a:latin typeface="+mn-lt"/>
                <a:ea typeface="+mn-ea"/>
                <a:cs typeface="+mn-cs"/>
              </a:rPr>
              <a:t>time-saving </a:t>
            </a:r>
            <a:r>
              <a:rPr lang="en-US" sz="1200" b="0" i="0" kern="1200" dirty="0">
                <a:solidFill>
                  <a:schemeClr val="tx1"/>
                </a:solidFill>
                <a:effectLst/>
                <a:latin typeface="+mn-lt"/>
                <a:ea typeface="+mn-ea"/>
                <a:cs typeface="+mn-cs"/>
              </a:rPr>
              <a:t>convenience, using POE to power PIRs and other powered sensors. As a result, </a:t>
            </a:r>
            <a:r>
              <a:rPr lang="en-US" sz="1200" b="0" i="0" kern="1200" dirty="0" smtClean="0">
                <a:solidFill>
                  <a:schemeClr val="tx1"/>
                </a:solidFill>
                <a:effectLst/>
                <a:latin typeface="+mn-lt"/>
                <a:ea typeface="+mn-ea"/>
                <a:cs typeface="+mn-cs"/>
              </a:rPr>
              <a:t>you are able to connect up</a:t>
            </a:r>
            <a:r>
              <a:rPr lang="en-US" sz="1200" b="0" i="0" kern="1200" baseline="0" dirty="0" smtClean="0">
                <a:solidFill>
                  <a:schemeClr val="tx1"/>
                </a:solidFill>
                <a:effectLst/>
                <a:latin typeface="+mn-lt"/>
                <a:ea typeface="+mn-ea"/>
                <a:cs typeface="+mn-cs"/>
              </a:rPr>
              <a:t> to 4 zones to the intrusion system with each 714N-POE</a:t>
            </a:r>
            <a:r>
              <a:rPr lang="en-US" sz="1200" b="0" i="0" kern="1200" dirty="0" smtClean="0">
                <a:solidFill>
                  <a:schemeClr val="tx1"/>
                </a:solidFill>
                <a:effectLst/>
                <a:latin typeface="+mn-lt"/>
                <a:ea typeface="+mn-ea"/>
                <a:cs typeface="+mn-cs"/>
              </a:rPr>
              <a:t> to</a:t>
            </a:r>
            <a:r>
              <a:rPr lang="en-US" sz="1200" b="0" i="0" kern="1200" baseline="0" dirty="0" smtClean="0">
                <a:solidFill>
                  <a:schemeClr val="tx1"/>
                </a:solidFill>
                <a:effectLst/>
                <a:latin typeface="+mn-lt"/>
                <a:ea typeface="+mn-ea"/>
                <a:cs typeface="+mn-cs"/>
              </a:rPr>
              <a:t> gain</a:t>
            </a:r>
            <a:r>
              <a:rPr lang="en-US" sz="1200" b="0" i="0" kern="1200" dirty="0" smtClean="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much more flexibility </a:t>
            </a:r>
            <a:r>
              <a:rPr lang="en-US" sz="1200" b="0" i="0" kern="1200" dirty="0" smtClean="0">
                <a:solidFill>
                  <a:schemeClr val="tx1"/>
                </a:solidFill>
                <a:effectLst/>
                <a:latin typeface="+mn-lt"/>
                <a:ea typeface="+mn-ea"/>
                <a:cs typeface="+mn-cs"/>
              </a:rPr>
              <a:t>and </a:t>
            </a:r>
            <a:r>
              <a:rPr lang="en-US" sz="1200" b="0" i="0" kern="1200" dirty="0">
                <a:solidFill>
                  <a:schemeClr val="tx1"/>
                </a:solidFill>
                <a:effectLst/>
                <a:latin typeface="+mn-lt"/>
                <a:ea typeface="+mn-ea"/>
                <a:cs typeface="+mn-cs"/>
              </a:rPr>
              <a:t>save time and money on installations.</a:t>
            </a:r>
            <a:r>
              <a:rPr lang="en-US" dirty="0"/>
              <a:t/>
            </a:r>
            <a:br>
              <a:rPr lang="en-US" dirty="0"/>
            </a:br>
            <a:r>
              <a:rPr lang="en-US" dirty="0"/>
              <a:t/>
            </a:r>
            <a:br>
              <a:rPr lang="en-US" dirty="0"/>
            </a:br>
            <a:r>
              <a:rPr lang="en-US" sz="1200" b="0" i="0" kern="1200" dirty="0">
                <a:solidFill>
                  <a:schemeClr val="tx1"/>
                </a:solidFill>
                <a:effectLst/>
                <a:latin typeface="+mn-lt"/>
                <a:ea typeface="+mn-ea"/>
                <a:cs typeface="+mn-cs"/>
              </a:rPr>
              <a:t>When you’re installing an alarm panel in a building that’s already wired for IP network, you can take advantage of that and save by plugging into the network.</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Other installers will need to run wire from the panel to the zones, but all you need to do is find your network drop, put one of these in, program the panel’s IP address and you’re done.</a:t>
            </a:r>
            <a:r>
              <a:rPr lang="en-US" dirty="0"/>
              <a:t/>
            </a:r>
            <a:br>
              <a:rPr lang="en-US" dirty="0"/>
            </a:br>
            <a:r>
              <a:rPr lang="en-US" dirty="0"/>
              <a:t/>
            </a:r>
            <a:br>
              <a:rPr lang="en-US" dirty="0"/>
            </a:br>
            <a:r>
              <a:rPr lang="en-US" sz="1200" b="0" i="0" kern="1200" dirty="0">
                <a:solidFill>
                  <a:schemeClr val="tx1"/>
                </a:solidFill>
                <a:effectLst/>
                <a:latin typeface="+mn-lt"/>
                <a:ea typeface="+mn-ea"/>
                <a:cs typeface="+mn-cs"/>
              </a:rPr>
              <a:t>In addition to fast installations, the 714N-POE also delivers fast communication to the control panel. There’s nothing to program or set for zone operation. It’s automatically recognized, so panel communication is very quick.</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U.L. Listed:</a:t>
            </a:r>
          </a:p>
          <a:p>
            <a:r>
              <a:rPr lang="en-US" sz="1200" b="1" kern="1200" dirty="0">
                <a:solidFill>
                  <a:schemeClr val="tx1"/>
                </a:solidFill>
                <a:effectLst/>
                <a:latin typeface="+mn-lt"/>
                <a:ea typeface="+mn-ea"/>
                <a:cs typeface="+mn-cs"/>
              </a:rPr>
              <a:t>ANSI/UL 294 </a:t>
            </a:r>
          </a:p>
          <a:p>
            <a:r>
              <a:rPr lang="en-US" sz="1200" b="1" kern="1200" dirty="0">
                <a:solidFill>
                  <a:schemeClr val="tx1"/>
                </a:solidFill>
                <a:effectLst/>
                <a:latin typeface="+mn-lt"/>
                <a:ea typeface="+mn-ea"/>
                <a:cs typeface="+mn-cs"/>
              </a:rPr>
              <a:t>ANSI/UL 609 ANSI/UL 1076</a:t>
            </a:r>
          </a:p>
          <a:p>
            <a:r>
              <a:rPr lang="en-US" sz="1200" b="1" kern="1200" dirty="0">
                <a:solidFill>
                  <a:schemeClr val="tx1"/>
                </a:solidFill>
                <a:effectLst/>
                <a:latin typeface="+mn-lt"/>
                <a:ea typeface="+mn-ea"/>
                <a:cs typeface="+mn-cs"/>
              </a:rPr>
              <a:t>ANSI/UL 1610 </a:t>
            </a:r>
            <a:endParaRPr lang="en-US" dirty="0"/>
          </a:p>
          <a:p>
            <a:r>
              <a:rPr lang="en-US" dirty="0"/>
              <a:t/>
            </a:r>
            <a:br>
              <a:rPr lang="en-US" dirty="0"/>
            </a:b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EDDC4997-371F-4348-BB06-FA5B42767983}" type="slidenum">
              <a:rPr lang="en-US" smtClean="0"/>
              <a:t>12</a:t>
            </a:fld>
            <a:endParaRPr lang="en-US" dirty="0"/>
          </a:p>
        </p:txBody>
      </p:sp>
    </p:spTree>
    <p:extLst>
      <p:ext uri="{BB962C8B-B14F-4D97-AF65-F5344CB8AC3E}">
        <p14:creationId xmlns:p14="http://schemas.microsoft.com/office/powerpoint/2010/main" val="3274881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of the many benefits to DMP is that Network communication to the central station is FREE! This is true regardless of whether the panel is connected via Ethernet or Wi-Fi. </a:t>
            </a:r>
          </a:p>
          <a:p>
            <a:endParaRPr lang="en-US" baseline="0" dirty="0"/>
          </a:p>
          <a:p>
            <a:r>
              <a:rPr lang="en-US" baseline="0" dirty="0"/>
              <a:t>In some instances the location of the panel makes it difficult to run a network cable to, or you simply want the ability to provide network communication but want to maintain minimal labor costs. The 763 allows you to have a fast and easy install while also allowing you to utilize free network communication by connecting XT &amp; XR Series panels to your customers Wi-Fi. </a:t>
            </a:r>
          </a:p>
          <a:p>
            <a:endParaRPr lang="en-US" baseline="0" dirty="0"/>
          </a:p>
          <a:p>
            <a:r>
              <a:rPr lang="en-US" baseline="0" dirty="0"/>
              <a:t>Its so easy to install. Simply connect the included wiring harness to both the panel and the 763, then connect the panel to the customers Wi-Fi by entering the Wi-Fi info in the User Menu of the DMP Keypad. </a:t>
            </a:r>
          </a:p>
          <a:p>
            <a:endParaRPr lang="en-US" baseline="0" dirty="0"/>
          </a:p>
          <a:p>
            <a:r>
              <a:rPr lang="en-US" baseline="0" dirty="0"/>
              <a:t>Customers changing their Wi-Fi password?....No problem! They can enter the new password through User Menu on their keypad and easily use the QWERTY style keyboard to enter the new password.</a:t>
            </a:r>
          </a:p>
          <a:p>
            <a:endParaRPr lang="en-US" baseline="0" dirty="0"/>
          </a:p>
          <a:p>
            <a:r>
              <a:rPr lang="en-US" baseline="0" dirty="0"/>
              <a:t>When using a DMP WAP, the 763 will automatically pair and stay on the WAP private network. No need to enter any Wi-Fi or password info</a:t>
            </a:r>
            <a:r>
              <a:rPr lang="mr-IN" baseline="0" dirty="0"/>
              <a:t>…</a:t>
            </a:r>
            <a:r>
              <a:rPr lang="en-US" baseline="0" dirty="0"/>
              <a:t>.ever. </a:t>
            </a:r>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13</a:t>
            </a:fld>
            <a:endParaRPr lang="en-US" dirty="0"/>
          </a:p>
        </p:txBody>
      </p:sp>
    </p:spTree>
    <p:extLst>
      <p:ext uri="{BB962C8B-B14F-4D97-AF65-F5344CB8AC3E}">
        <p14:creationId xmlns:p14="http://schemas.microsoft.com/office/powerpoint/2010/main" val="1951495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DMP V-IP1006RR provides auto pairing functionality for all DMP connected panels (XTLtouch, XTLplus, and any panel that has a 763 connected). This same functionality also applies to SecureCom video cameras. Because of that, you can quickly and easily put all of of your equipment on its own wireless network. Allow your customer to put their personal connected devices on their own home network without concern that it will interfere with the Security and Video equipment. </a:t>
            </a:r>
            <a:r>
              <a:rPr lang="en-US" baseline="0" dirty="0" smtClean="0"/>
              <a:t>This WAP provides up to 100 feet of range, which is great for most residential and small commercial installations. For larger installations, it also provides the flexibility for you to add multiple WAPS to any location. </a:t>
            </a:r>
            <a:endParaRPr lang="en-US" baseline="0" dirty="0"/>
          </a:p>
          <a:p>
            <a:endParaRPr lang="en-US" baseline="0" dirty="0"/>
          </a:p>
          <a:p>
            <a:r>
              <a:rPr lang="en-US" baseline="0" dirty="0"/>
              <a:t>Separating your equipment from the customers network not only prevents them interfering with your equipment, but also means that they can change their Wi-Fi password anytime they need without anyone ever needing to update anything on your control panel or video products.</a:t>
            </a:r>
          </a:p>
          <a:p>
            <a:endParaRPr lang="en-US" baseline="0" dirty="0"/>
          </a:p>
          <a:p>
            <a:r>
              <a:rPr lang="en-US" baseline="0" dirty="0"/>
              <a:t>Knowing that your Control Panels and Video Products are all on their own network provides easier trouble shooting. If a customer is having network issues and suspects that it is because of the equipment you have installed, you can simply advise them to unplug the WAP. If their network issues persist, then you can confirm for them that the cause isn’t your equipment. </a:t>
            </a:r>
          </a:p>
          <a:p>
            <a:endParaRPr lang="en-US" baseline="0" dirty="0"/>
          </a:p>
          <a:p>
            <a:r>
              <a:rPr lang="en-US" baseline="0" dirty="0"/>
              <a:t>New Internet Service Provider or Router? No problem! If the customer changes Internet Service providers or home routers, there is no need for you to have to send a service technician. You can simply advise the customer to plug the WAP into their new router and your panel and video products will automatically pair back up within a few minutes. </a:t>
            </a:r>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14</a:t>
            </a:fld>
            <a:endParaRPr lang="en-US" dirty="0"/>
          </a:p>
        </p:txBody>
      </p:sp>
    </p:spTree>
    <p:extLst>
      <p:ext uri="{BB962C8B-B14F-4D97-AF65-F5344CB8AC3E}">
        <p14:creationId xmlns:p14="http://schemas.microsoft.com/office/powerpoint/2010/main" val="378671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that the more</a:t>
            </a:r>
            <a:r>
              <a:rPr lang="en-US" baseline="0" dirty="0"/>
              <a:t> you personally use a product, the easier it is for you to sell it. Using a product personally, provides you with the ability to share your own personal use cases and “stories” when interacting with potential clients. Your ability to genuinely share your trust as well as speak on its everyday functionality plays a key role in the sales process. </a:t>
            </a:r>
          </a:p>
          <a:p>
            <a:endParaRPr lang="en-US" baseline="0" dirty="0"/>
          </a:p>
          <a:p>
            <a:r>
              <a:rPr lang="en-US" baseline="0" dirty="0"/>
              <a:t>Because we know how big a role this plays in helping you effectively gain new business, we are happy to provide you with a 50% discount on all DMP manufactured products. </a:t>
            </a:r>
          </a:p>
          <a:p>
            <a:endParaRPr lang="en-US" baseline="0" dirty="0"/>
          </a:p>
          <a:p>
            <a:r>
              <a:rPr lang="en-US" baseline="0" dirty="0"/>
              <a:t>This means that you can purchase the  XTLtouch package (XTLTOUCHPKG2/USB/LV) that includes the XTLtouch Panel with </a:t>
            </a:r>
            <a:r>
              <a:rPr lang="en-US" b="1" baseline="0" dirty="0"/>
              <a:t>Cellular</a:t>
            </a:r>
            <a:r>
              <a:rPr lang="en-US" baseline="0" dirty="0"/>
              <a:t>, Wi-Fi and Z-Wave and USB transformer included as well as a wireless 1135 Siren, 3 wireless 1106 Contacts,  and a wireless 1122 Motion detector at the following discounted prices:</a:t>
            </a:r>
          </a:p>
          <a:p>
            <a:endParaRPr lang="en-US" baseline="0" dirty="0"/>
          </a:p>
          <a:p>
            <a:r>
              <a:rPr lang="en-US" baseline="0" dirty="0"/>
              <a:t>Dealer 1 - $184.50 | Dealer 2 - $182.00 | Dealer 3 - $179.50 | Dealer 4 - $177.00 | Dealer 5 - $174.50 | Dealer 6 - $172.00</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the event that you would prefer the XTL Touch in a Wi-Fi only version that does not include the Cellular Communicator, then you can order the XTLTOUCHPKG2 that provides you with the XTLtouch Wi-Fi Only version, wireless 1135 Siren, 3 wireless 1106 Contacts,  and a wireless 1122 Motion detector at the following discounted prices: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Dealer 1 - $159.50 | Dealer 2 - $157.00 | Dealer 3 - $154.50 | Dealer 4 - $152.00 | Dealer 5 - $149.50 | Dealer 6 - $147.00</a:t>
            </a:r>
          </a:p>
          <a:p>
            <a:endParaRPr lang="en-US" baseline="0" dirty="0"/>
          </a:p>
          <a:p>
            <a:endParaRPr lang="en-US" baseline="0" dirty="0"/>
          </a:p>
          <a:p>
            <a:r>
              <a:rPr lang="en-US" baseline="0" dirty="0"/>
              <a:t>Should you choose to add on OEM Products such as the V-4060DB Video Doorbell, you can purchase it at your Dealer Level cost price of:</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Dealer 1 - $190.00 | Dealer 2 - $174.80 | Dealer 3 - $162.60 | Dealer 4 - $152.80 | Dealer 5 - $145.20 | Dealer 6 - $139.40</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15</a:t>
            </a:fld>
            <a:endParaRPr lang="en-US" dirty="0"/>
          </a:p>
        </p:txBody>
      </p:sp>
    </p:spTree>
    <p:extLst>
      <p:ext uri="{BB962C8B-B14F-4D97-AF65-F5344CB8AC3E}">
        <p14:creationId xmlns:p14="http://schemas.microsoft.com/office/powerpoint/2010/main" val="501311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DC4997-371F-4348-BB06-FA5B42767983}" type="slidenum">
              <a:rPr lang="en-US" smtClean="0"/>
              <a:t>2</a:t>
            </a:fld>
            <a:endParaRPr lang="en-US" dirty="0"/>
          </a:p>
        </p:txBody>
      </p:sp>
    </p:spTree>
    <p:extLst>
      <p:ext uri="{BB962C8B-B14F-4D97-AF65-F5344CB8AC3E}">
        <p14:creationId xmlns:p14="http://schemas.microsoft.com/office/powerpoint/2010/main" val="1365184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Integrated systems are typically a challenge,</a:t>
            </a:r>
            <a:r>
              <a:rPr lang="en-US" baseline="0" dirty="0"/>
              <a:t> because it involves “marrying” two systems that were created to be standalone. The process is time consuming, and expensive. Even when the system is complete, your customer is usually left still having to manage 2 separate systems. </a:t>
            </a:r>
          </a:p>
          <a:p>
            <a:endParaRPr lang="en-US" baseline="0" dirty="0"/>
          </a:p>
          <a:p>
            <a:r>
              <a:rPr lang="en-US" baseline="0" dirty="0"/>
              <a:t>But, w</a:t>
            </a:r>
            <a:r>
              <a:rPr lang="en-US" dirty="0"/>
              <a:t>ith DMP, one system integrates intrusion, access control, and fire systems.</a:t>
            </a:r>
            <a:r>
              <a:rPr lang="en-US" baseline="0" dirty="0"/>
              <a:t> All 3 working  together on one system, means that </a:t>
            </a:r>
            <a:r>
              <a:rPr lang="en-US" dirty="0"/>
              <a:t>you now have a better solution for your customer and can save them money. </a:t>
            </a:r>
          </a:p>
          <a:p>
            <a:endParaRPr lang="en-US" dirty="0"/>
          </a:p>
          <a:p>
            <a:r>
              <a:rPr lang="en-US" dirty="0"/>
              <a:t>Not</a:t>
            </a:r>
            <a:r>
              <a:rPr lang="en-US" baseline="0" dirty="0"/>
              <a:t> only that, but we provide you with options to integrate access and intrusion with our Network products that utilize the customers existing network infrastructure. This not only saves you labor resources and time, but also provides high security communication between devices at blazing speed.</a:t>
            </a:r>
            <a:endParaRPr lang="en-US" dirty="0"/>
          </a:p>
          <a:p>
            <a:endParaRPr lang="en-US" dirty="0"/>
          </a:p>
          <a:p>
            <a:r>
              <a:rPr lang="en-US" dirty="0"/>
              <a:t>Installing one system for Intrusion</a:t>
            </a:r>
            <a:r>
              <a:rPr lang="en-US" baseline="0" dirty="0"/>
              <a:t> and Access Control means that you P</a:t>
            </a:r>
            <a:r>
              <a:rPr lang="en-US" dirty="0"/>
              <a:t>rogram only one system.</a:t>
            </a:r>
            <a:r>
              <a:rPr lang="en-US" baseline="0" dirty="0"/>
              <a:t> You gain the </a:t>
            </a:r>
            <a:r>
              <a:rPr lang="en-US" dirty="0"/>
              <a:t>Labor savings of only wiring one system. This WINS business for you.</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3</a:t>
            </a:fld>
            <a:endParaRPr lang="en-US" dirty="0"/>
          </a:p>
        </p:txBody>
      </p:sp>
    </p:spTree>
    <p:extLst>
      <p:ext uri="{BB962C8B-B14F-4D97-AF65-F5344CB8AC3E}">
        <p14:creationId xmlns:p14="http://schemas.microsoft.com/office/powerpoint/2010/main" val="1296826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XR150 Network Panel provides all the features</a:t>
            </a:r>
            <a:r>
              <a:rPr lang="en-US" baseline="0" dirty="0" smtClean="0"/>
              <a:t> of intrusion and access control that you could ask for to meet the needs of small to medium sized systems.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baseline="0" dirty="0" smtClean="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baseline="0" dirty="0" smtClean="0">
                <a:latin typeface="Arial" panose="020B0604020202020204" pitchFamily="34" charset="0"/>
                <a:cs typeface="Arial" panose="020B0604020202020204" pitchFamily="34" charset="0"/>
              </a:rPr>
              <a:t>Providing up to 8 doors of access control, the </a:t>
            </a:r>
            <a:r>
              <a:rPr lang="en-US" altLang="en-US" baseline="0" dirty="0" err="1" smtClean="0">
                <a:latin typeface="Arial" panose="020B0604020202020204" pitchFamily="34" charset="0"/>
                <a:cs typeface="Arial" panose="020B0604020202020204" pitchFamily="34" charset="0"/>
              </a:rPr>
              <a:t>flexibilty</a:t>
            </a:r>
            <a:r>
              <a:rPr lang="en-US" altLang="en-US" baseline="0" dirty="0" smtClean="0">
                <a:latin typeface="Arial" panose="020B0604020202020204" pitchFamily="34" charset="0"/>
                <a:cs typeface="Arial" panose="020B0604020202020204" pitchFamily="34" charset="0"/>
              </a:rPr>
              <a:t> of 142 hardwired zones (or 100 wireless zones), with the ability to have up to 10,000 user codes or credentials, this panel covers a large multitude of applications.</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en-US" altLang="en-US" dirty="0" smtClean="0">
                <a:latin typeface="Arial" panose="020B0604020202020204" pitchFamily="34" charset="0"/>
                <a:cs typeface="Arial" panose="020B0604020202020204" pitchFamily="34" charset="0"/>
              </a:rPr>
              <a:t>The XR150 provides the built in capability of network communication</a:t>
            </a:r>
            <a:r>
              <a:rPr lang="en-US" altLang="en-US" baseline="0" dirty="0" smtClean="0">
                <a:latin typeface="Arial" panose="020B0604020202020204" pitchFamily="34" charset="0"/>
                <a:cs typeface="Arial" panose="020B0604020202020204" pitchFamily="34" charset="0"/>
              </a:rPr>
              <a:t>, while also providing add-on cellular connectivity for those that need dual path communication or connection.</a:t>
            </a:r>
          </a:p>
          <a:p>
            <a:endParaRPr lang="en-US" altLang="en-US" baseline="0" dirty="0" smtClean="0">
              <a:latin typeface="Arial" panose="020B0604020202020204" pitchFamily="34" charset="0"/>
              <a:cs typeface="Arial" panose="020B0604020202020204" pitchFamily="34" charset="0"/>
            </a:endParaRPr>
          </a:p>
          <a:p>
            <a:r>
              <a:rPr lang="en-US" altLang="en-US" baseline="0" dirty="0" smtClean="0">
                <a:latin typeface="Arial" panose="020B0604020202020204" pitchFamily="34" charset="0"/>
                <a:cs typeface="Arial" panose="020B0604020202020204" pitchFamily="34" charset="0"/>
              </a:rPr>
              <a:t>Combine these specs with the ability to connect it to Virtual Keypad Access, and the XR150 delivers a winning combination of features that will </a:t>
            </a:r>
            <a:r>
              <a:rPr lang="en-US" altLang="en-US" baseline="0" smtClean="0">
                <a:latin typeface="Arial" panose="020B0604020202020204" pitchFamily="34" charset="0"/>
                <a:cs typeface="Arial" panose="020B0604020202020204" pitchFamily="34" charset="0"/>
              </a:rPr>
              <a:t>meet the needs of your current and prospective customers. </a:t>
            </a:r>
            <a:endParaRPr lang="en-US" altLang="en-US" baseline="0" dirty="0" smtClean="0">
              <a:latin typeface="Arial" panose="020B0604020202020204" pitchFamily="34" charset="0"/>
              <a:cs typeface="Arial" panose="020B0604020202020204" pitchFamily="34" charset="0"/>
            </a:endParaRPr>
          </a:p>
          <a:p>
            <a:endParaRPr lang="en-US" altLang="en-US" baseline="0" dirty="0" smtClean="0">
              <a:latin typeface="Arial" panose="020B0604020202020204" pitchFamily="34" charset="0"/>
              <a:cs typeface="Arial" panose="020B0604020202020204" pitchFamily="34" charset="0"/>
            </a:endParaRPr>
          </a:p>
          <a:p>
            <a:endParaRPr lang="en-US" altLang="en-US" baseline="0" dirty="0" smtClean="0">
              <a:latin typeface="Arial" panose="020B0604020202020204" pitchFamily="34" charset="0"/>
              <a:cs typeface="Arial" panose="020B0604020202020204" pitchFamily="34" charset="0"/>
            </a:endParaRPr>
          </a:p>
          <a:p>
            <a:endParaRPr lang="en-US" altLang="en-US" baseline="0" dirty="0" smtClean="0">
              <a:latin typeface="Arial" panose="020B0604020202020204" pitchFamily="34" charset="0"/>
              <a:cs typeface="Arial" panose="020B0604020202020204" pitchFamily="34" charset="0"/>
            </a:endParaRPr>
          </a:p>
          <a:p>
            <a:r>
              <a:rPr lang="en-US" altLang="en-US" baseline="0" dirty="0" smtClean="0">
                <a:latin typeface="Arial" panose="020B0604020202020204" pitchFamily="34" charset="0"/>
                <a:cs typeface="Arial" panose="020B0604020202020204" pitchFamily="34" charset="0"/>
              </a:rPr>
              <a:t>It it holds the following listings:</a:t>
            </a:r>
            <a:endParaRPr lang="en-US" altLang="en-US" dirty="0">
              <a:latin typeface="Arial" panose="020B0604020202020204" pitchFamily="34" charset="0"/>
              <a:cs typeface="Arial" panose="020B0604020202020204" pitchFamily="34" charset="0"/>
            </a:endParaRPr>
          </a:p>
          <a:p>
            <a:pPr marL="171450" indent="-171450">
              <a:buFont typeface="Arial" charset="0"/>
              <a:buChar char="•"/>
            </a:pPr>
            <a:r>
              <a:rPr lang="en-US" altLang="en-US" dirty="0">
                <a:latin typeface="Arial" panose="020B0604020202020204" pitchFamily="34" charset="0"/>
                <a:cs typeface="Arial" panose="020B0604020202020204" pitchFamily="34" charset="0"/>
              </a:rPr>
              <a:t>UL commercial security</a:t>
            </a:r>
          </a:p>
          <a:p>
            <a:pPr marL="171450" indent="-171450">
              <a:buFont typeface="Arial" charset="0"/>
              <a:buChar char="•"/>
            </a:pPr>
            <a:r>
              <a:rPr lang="en-US" altLang="en-US" dirty="0">
                <a:latin typeface="Arial" panose="020B0604020202020204" pitchFamily="34" charset="0"/>
                <a:cs typeface="Arial" panose="020B0604020202020204" pitchFamily="34" charset="0"/>
              </a:rPr>
              <a:t>UL commercial fire</a:t>
            </a:r>
          </a:p>
          <a:p>
            <a:pPr marL="171450" indent="-171450">
              <a:buFont typeface="Arial" charset="0"/>
              <a:buChar char="•"/>
            </a:pPr>
            <a:r>
              <a:rPr lang="en-US" altLang="en-US" dirty="0">
                <a:latin typeface="Arial" panose="020B0604020202020204" pitchFamily="34" charset="0"/>
                <a:cs typeface="Arial" panose="020B0604020202020204" pitchFamily="34" charset="0"/>
              </a:rPr>
              <a:t>UL access control</a:t>
            </a:r>
          </a:p>
          <a:p>
            <a:pPr marL="171450" indent="-171450">
              <a:buFont typeface="Arial" charset="0"/>
              <a:buChar char="•"/>
            </a:pPr>
            <a:endParaRPr lang="en-US" alt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C4997-371F-4348-BB06-FA5B427679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1893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96</a:t>
            </a:r>
            <a:r>
              <a:rPr lang="en-US" baseline="0" dirty="0"/>
              <a:t> Access Control Doors?  Check!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Over 500 intrusion zones?   Check!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Network connected?   Check!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Ability to add Encryption and choose the level of encryption?   Check!</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Whether</a:t>
            </a:r>
            <a:r>
              <a:rPr lang="en-US" baseline="0" dirty="0"/>
              <a:t> it is simply a large  application, or one that needs </a:t>
            </a:r>
            <a:r>
              <a:rPr lang="en-US" dirty="0"/>
              <a:t>High security – your customers</a:t>
            </a:r>
            <a:r>
              <a:rPr lang="en-US" baseline="0" dirty="0"/>
              <a:t> deserve the best available. Not only does it provide the highest available Security, but </a:t>
            </a:r>
            <a:r>
              <a:rPr lang="en-US" baseline="0" dirty="0">
                <a:latin typeface="Arial" panose="020B0604020202020204" pitchFamily="34" charset="0"/>
                <a:cs typeface="Arial" panose="020B0604020202020204" pitchFamily="34" charset="0"/>
              </a:rPr>
              <a:t>t</a:t>
            </a:r>
            <a:r>
              <a:rPr lang="en-US" altLang="en-US" dirty="0">
                <a:latin typeface="Arial" panose="020B0604020202020204" pitchFamily="34" charset="0"/>
                <a:cs typeface="Arial" panose="020B0604020202020204" pitchFamily="34" charset="0"/>
              </a:rPr>
              <a:t>he DMP XR550 is also the most scalable security system available today. </a:t>
            </a:r>
            <a:r>
              <a:rPr lang="mr-IN" altLang="en-US" dirty="0">
                <a:latin typeface="Arial" panose="020B0604020202020204" pitchFamily="34" charset="0"/>
                <a:cs typeface="Arial" panose="020B0604020202020204" pitchFamily="34" charset="0"/>
              </a:rPr>
              <a:t>…</a:t>
            </a:r>
            <a:r>
              <a:rPr lang="en-US" altLang="en-US" dirty="0">
                <a:latin typeface="Arial" panose="020B0604020202020204" pitchFamily="34" charset="0"/>
                <a:cs typeface="Arial" panose="020B0604020202020204" pitchFamily="34" charset="0"/>
              </a:rPr>
              <a:t>it checks ALL the boxes!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altLang="en-US" dirty="0">
                <a:latin typeface="Arial" panose="020B0604020202020204" pitchFamily="34" charset="0"/>
                <a:cs typeface="Arial" panose="020B0604020202020204" pitchFamily="34" charset="0"/>
              </a:rPr>
              <a:t>Government and national security assets, banking and financial industries, jewelry stores, museums, distribution centers, big-box stores, heavy manufacturing, and campus security</a:t>
            </a:r>
            <a:r>
              <a:rPr lang="en-US" altLang="en-US" baseline="0" dirty="0">
                <a:latin typeface="Arial" panose="020B0604020202020204" pitchFamily="34" charset="0"/>
                <a:cs typeface="Arial" panose="020B0604020202020204" pitchFamily="34" charset="0"/>
              </a:rPr>
              <a:t> are just some of the many different applications that currently rely on the XR550.</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When you need a lot of zones or areas, user codes or access control doors, or if you want the most secure panel on the market, this is it.</a:t>
            </a:r>
          </a:p>
          <a:p>
            <a:endParaRPr lang="en-US" altLang="en-US" dirty="0">
              <a:latin typeface="Arial" panose="020B0604020202020204" pitchFamily="34" charset="0"/>
              <a:cs typeface="Arial" panose="020B0604020202020204" pitchFamily="34" charset="0"/>
            </a:endParaRPr>
          </a:p>
          <a:p>
            <a:pPr marL="171450" indent="-171450">
              <a:buFont typeface="Arial" charset="0"/>
              <a:buChar char="•"/>
            </a:pPr>
            <a:r>
              <a:rPr lang="en-US" altLang="en-US" dirty="0">
                <a:latin typeface="Arial" panose="020B0604020202020204" pitchFamily="34" charset="0"/>
                <a:cs typeface="Arial" panose="020B0604020202020204" pitchFamily="34" charset="0"/>
              </a:rPr>
              <a:t>UL commercial security</a:t>
            </a:r>
          </a:p>
          <a:p>
            <a:pPr marL="171450" indent="-171450">
              <a:buFont typeface="Arial" charset="0"/>
              <a:buChar char="•"/>
            </a:pPr>
            <a:r>
              <a:rPr lang="en-US" altLang="en-US" dirty="0">
                <a:latin typeface="Arial" panose="020B0604020202020204" pitchFamily="34" charset="0"/>
                <a:cs typeface="Arial" panose="020B0604020202020204" pitchFamily="34" charset="0"/>
              </a:rPr>
              <a:t>UL commercial fire</a:t>
            </a:r>
          </a:p>
          <a:p>
            <a:pPr marL="171450" indent="-171450">
              <a:buFont typeface="Arial" charset="0"/>
              <a:buChar char="•"/>
            </a:pPr>
            <a:r>
              <a:rPr lang="en-US" altLang="en-US" dirty="0">
                <a:latin typeface="Arial" panose="020B0604020202020204" pitchFamily="34" charset="0"/>
                <a:cs typeface="Arial" panose="020B0604020202020204" pitchFamily="34" charset="0"/>
              </a:rPr>
              <a:t>UL access control</a:t>
            </a:r>
          </a:p>
          <a:p>
            <a:pPr marL="171450" indent="-171450">
              <a:buFont typeface="Arial" charset="0"/>
              <a:buChar char="•"/>
            </a:pPr>
            <a:endParaRPr lang="en-US" altLang="en-US" dirty="0">
              <a:latin typeface="Arial" panose="020B0604020202020204" pitchFamily="34" charset="0"/>
              <a:cs typeface="Arial" panose="020B0604020202020204" pitchFamily="34" charset="0"/>
            </a:endParaRPr>
          </a:p>
          <a:p>
            <a:pPr marL="0" indent="0">
              <a:buFont typeface="Arial" charset="0"/>
              <a:buNone/>
            </a:pPr>
            <a:r>
              <a:rPr lang="en-US" altLang="en-US" dirty="0">
                <a:latin typeface="Arial" panose="020B0604020202020204" pitchFamily="34" charset="0"/>
                <a:cs typeface="Arial" panose="020B0604020202020204" pitchFamily="34" charset="0"/>
              </a:rPr>
              <a:t>The</a:t>
            </a:r>
            <a:r>
              <a:rPr lang="en-US" altLang="en-US" baseline="0" dirty="0">
                <a:latin typeface="Arial" panose="020B0604020202020204" pitchFamily="34" charset="0"/>
                <a:cs typeface="Arial" panose="020B0604020202020204" pitchFamily="34" charset="0"/>
              </a:rPr>
              <a:t> XR550 has the ability to utilize either 128 or 256 bit AES Encrypted Central Station Communication (Military Grade).The panel can be ordered with Network Encryption already enabled (XR550DEL-G), or Encryption can be turned on in any XR550 (XR550 DNL-G) by simply using a Feature Key that is entered in programming or even turned on remotely with no truck roll required by using Remote Link. The feature key can be ordered from DMP Customer Service using the part number XR500-KEY-100. </a:t>
            </a:r>
            <a:endParaRPr lang="en-US" alt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DC4997-371F-4348-BB06-FA5B427679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5271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734 series now includes module Network</a:t>
            </a:r>
            <a:r>
              <a:rPr lang="en-US" baseline="0" dirty="0"/>
              <a:t> </a:t>
            </a:r>
            <a:r>
              <a:rPr lang="en-US" dirty="0"/>
              <a:t>options. These</a:t>
            </a:r>
            <a:r>
              <a:rPr lang="en-US" baseline="0" dirty="0"/>
              <a:t>  modules provide you a competitive advantage when providing bids in the market. Network communication to the panel allows you to install access control quickly and affordably. Your competitors will be challenged by doors that are difficult to provide wiring; or doors located in remote locations. This will drive up their labor and equipment costs. But DMP’s Network products will allow you to overcome those challenges with ease and at a low budget price.</a:t>
            </a:r>
            <a:endParaRPr lang="en-US" dirty="0"/>
          </a:p>
          <a:p>
            <a:endParaRPr lang="en-US" dirty="0"/>
          </a:p>
          <a:p>
            <a:r>
              <a:rPr lang="en-US" dirty="0"/>
              <a:t>To achieve this, we provide you with two other solutions.</a:t>
            </a:r>
          </a:p>
          <a:p>
            <a:endParaRPr lang="en-US" dirty="0"/>
          </a:p>
          <a:p>
            <a:r>
              <a:rPr lang="en-US" dirty="0"/>
              <a:t>734N module for direct connection to a local network,</a:t>
            </a:r>
            <a:r>
              <a:rPr lang="en-US" baseline="0" dirty="0"/>
              <a:t> or </a:t>
            </a:r>
            <a:r>
              <a:rPr lang="en-US" dirty="0"/>
              <a:t>the </a:t>
            </a:r>
            <a:r>
              <a:rPr lang="en-US" dirty="0">
                <a:solidFill>
                  <a:schemeClr val="tx1"/>
                </a:solidFill>
              </a:rPr>
              <a:t>734N-POE</a:t>
            </a:r>
            <a:r>
              <a:rPr lang="en-US" dirty="0">
                <a:solidFill>
                  <a:schemeClr val="accent3"/>
                </a:solidFill>
              </a:rPr>
              <a:t> module allows both data and power to be transmitted to the device using industry-standard POE technology. This module provides full door access powered off of one device.</a:t>
            </a:r>
          </a:p>
          <a:p>
            <a:endParaRPr lang="en-US" dirty="0"/>
          </a:p>
          <a:p>
            <a:r>
              <a:rPr lang="en-US" dirty="0"/>
              <a:t>Once the 734 module is on a local network, it can be mapped to the DMP control panel through programming. This allows you to use the nearest network port as opposed to having to run wire in difficult</a:t>
            </a:r>
            <a:r>
              <a:rPr lang="en-US" baseline="0" dirty="0"/>
              <a:t> settings or when the door is in a remote setting. </a:t>
            </a:r>
            <a:endParaRPr lang="en-US" dirty="0"/>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6</a:t>
            </a:fld>
            <a:endParaRPr lang="en-US" dirty="0"/>
          </a:p>
        </p:txBody>
      </p:sp>
    </p:spTree>
    <p:extLst>
      <p:ext uri="{BB962C8B-B14F-4D97-AF65-F5344CB8AC3E}">
        <p14:creationId xmlns:p14="http://schemas.microsoft.com/office/powerpoint/2010/main" val="1921501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 remote door with a 734N-POE. </a:t>
            </a:r>
          </a:p>
          <a:p>
            <a:endParaRPr lang="en-US" dirty="0"/>
          </a:p>
          <a:p>
            <a:endParaRPr lang="en-US" dirty="0"/>
          </a:p>
          <a:p>
            <a:r>
              <a:rPr lang="en-US" dirty="0"/>
              <a:t>Now instead of wiring the 734 a  module back to the control panel, </a:t>
            </a:r>
            <a:r>
              <a:rPr lang="en-US" sz="1200" b="0" kern="1200" dirty="0">
                <a:solidFill>
                  <a:schemeClr val="tx1"/>
                </a:solidFill>
                <a:effectLst/>
                <a:latin typeface="+mn-lt"/>
                <a:ea typeface="+mn-ea"/>
                <a:cs typeface="+mn-cs"/>
              </a:rPr>
              <a:t>the 734N-POE connects using a single network cable that’s attached to a Power over Ethernet switch. </a:t>
            </a:r>
            <a:endParaRPr lang="en-US" dirty="0">
              <a:effectLst/>
            </a:endParaRPr>
          </a:p>
          <a:p>
            <a:endParaRPr lang="en-US" dirty="0"/>
          </a:p>
          <a:p>
            <a:r>
              <a:rPr lang="en-US" dirty="0"/>
              <a:t>The 734N-POE module and the DMP control panel will need static IP addressed (supplied by your customer) and they can be programmed to communicate.</a:t>
            </a:r>
          </a:p>
          <a:p>
            <a:endParaRPr lang="en-US" dirty="0"/>
          </a:p>
          <a:p>
            <a:r>
              <a:rPr lang="en-US" dirty="0"/>
              <a:t>Easy.</a:t>
            </a:r>
          </a:p>
          <a:p>
            <a:endParaRPr lang="en-US" dirty="0"/>
          </a:p>
        </p:txBody>
      </p:sp>
      <p:sp>
        <p:nvSpPr>
          <p:cNvPr id="4" name="Slide Number Placeholder 3"/>
          <p:cNvSpPr>
            <a:spLocks noGrp="1"/>
          </p:cNvSpPr>
          <p:nvPr>
            <p:ph type="sldNum" sz="quarter" idx="10"/>
          </p:nvPr>
        </p:nvSpPr>
        <p:spPr/>
        <p:txBody>
          <a:bodyPr/>
          <a:lstStyle/>
          <a:p>
            <a:fld id="{EDDC4997-371F-4348-BB06-FA5B42767983}" type="slidenum">
              <a:rPr lang="en-US" smtClean="0"/>
              <a:t>7</a:t>
            </a:fld>
            <a:endParaRPr lang="en-US" dirty="0"/>
          </a:p>
        </p:txBody>
      </p:sp>
    </p:spTree>
    <p:extLst>
      <p:ext uri="{BB962C8B-B14F-4D97-AF65-F5344CB8AC3E}">
        <p14:creationId xmlns:p14="http://schemas.microsoft.com/office/powerpoint/2010/main" val="1241978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734N module provides</a:t>
            </a:r>
            <a:r>
              <a:rPr lang="en-US" baseline="0" dirty="0"/>
              <a:t> you </a:t>
            </a:r>
            <a:r>
              <a:rPr lang="en-US" dirty="0"/>
              <a:t>direct connection to a local network.</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Network connectivity means that you can use the customers existing network infrastructure which saves you time and money by preventing you from having to run wire.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Any location that has network connectivity to the same network as the panel can now be provided with access control. This product is perfect for campus installations, remote buildings, and any environment or distance that makes running wire difficult.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Also,</a:t>
            </a:r>
            <a:r>
              <a:rPr lang="en-US" baseline="0" dirty="0"/>
              <a:t> as with all  734 series products, it provides a hardwired 4 zone expander built-in for wiring of all nearby devices such as REX Motion, Motion’s, contacts, glass breaks, etc.</a:t>
            </a:r>
            <a:endParaRPr lang="en-US" dirty="0">
              <a:solidFill>
                <a:schemeClr val="accent3"/>
              </a:solidFill>
            </a:endParaRPr>
          </a:p>
          <a:p>
            <a:endParaRPr lang="en-US" dirty="0"/>
          </a:p>
        </p:txBody>
      </p:sp>
      <p:sp>
        <p:nvSpPr>
          <p:cNvPr id="4" name="Slide Number Placeholder 3"/>
          <p:cNvSpPr>
            <a:spLocks noGrp="1"/>
          </p:cNvSpPr>
          <p:nvPr>
            <p:ph type="sldNum" sz="quarter" idx="5"/>
          </p:nvPr>
        </p:nvSpPr>
        <p:spPr/>
        <p:txBody>
          <a:bodyPr/>
          <a:lstStyle/>
          <a:p>
            <a:fld id="{EDDC4997-371F-4348-BB06-FA5B42767983}" type="slidenum">
              <a:rPr lang="en-US" smtClean="0"/>
              <a:t>8</a:t>
            </a:fld>
            <a:endParaRPr lang="en-US" dirty="0"/>
          </a:p>
        </p:txBody>
      </p:sp>
    </p:spTree>
    <p:extLst>
      <p:ext uri="{BB962C8B-B14F-4D97-AF65-F5344CB8AC3E}">
        <p14:creationId xmlns:p14="http://schemas.microsoft.com/office/powerpoint/2010/main" val="289727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a:t>
            </a:r>
            <a:r>
              <a:rPr lang="en-US" dirty="0"/>
              <a:t>he </a:t>
            </a:r>
            <a:r>
              <a:rPr lang="en-US" dirty="0">
                <a:solidFill>
                  <a:schemeClr val="tx1"/>
                </a:solidFill>
              </a:rPr>
              <a:t>734N-POE</a:t>
            </a:r>
            <a:r>
              <a:rPr lang="en-US" dirty="0">
                <a:solidFill>
                  <a:schemeClr val="accent3"/>
                </a:solidFill>
              </a:rPr>
              <a:t> module allows both data and power to be transmitted to the device using industry-standard POE technology. This module provides full access control while being powered off of one device,</a:t>
            </a:r>
            <a:r>
              <a:rPr lang="en-US" baseline="0" dirty="0">
                <a:solidFill>
                  <a:schemeClr val="accent3"/>
                </a:solidFill>
              </a:rPr>
              <a:t> while still providing all of the same benefits of the 734N.</a:t>
            </a:r>
            <a:endParaRPr lang="en-US" dirty="0">
              <a:solidFill>
                <a:schemeClr val="accent3"/>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Network connectivity means that you can use the customers existing network infrastructure which saves you time and money by preventing you from having to run wire.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Any location that has network connectivity to the same network as the panel can now be provided with access control. This product is perfect for campus installations, remote buildings, and any environment or distance that makes running wire difficult.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Also,</a:t>
            </a:r>
            <a:r>
              <a:rPr lang="en-US" baseline="0" dirty="0"/>
              <a:t> as with all  734 series products, it provides a hardwired 4 zone expander built-in for wiring of all nearby devices such as REX Motion, Motion’s, contacts, glass breaks, etc.</a:t>
            </a:r>
            <a:endParaRPr lang="en-US" dirty="0">
              <a:solidFill>
                <a:schemeClr val="accent3"/>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fld id="{EDDC4997-371F-4348-BB06-FA5B42767983}" type="slidenum">
              <a:rPr lang="en-US" smtClean="0"/>
              <a:t>9</a:t>
            </a:fld>
            <a:endParaRPr lang="en-US" dirty="0"/>
          </a:p>
        </p:txBody>
      </p:sp>
    </p:spTree>
    <p:extLst>
      <p:ext uri="{BB962C8B-B14F-4D97-AF65-F5344CB8AC3E}">
        <p14:creationId xmlns:p14="http://schemas.microsoft.com/office/powerpoint/2010/main" val="14387854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43746" t="19885" b="14990"/>
          <a:stretch/>
        </p:blipFill>
        <p:spPr>
          <a:xfrm>
            <a:off x="4569758" y="0"/>
            <a:ext cx="7622241" cy="6021481"/>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3239" y="2100930"/>
            <a:ext cx="1103301" cy="405220"/>
          </a:xfrm>
          <a:prstGeom prst="rect">
            <a:avLst/>
          </a:prstGeom>
        </p:spPr>
      </p:pic>
      <p:sp>
        <p:nvSpPr>
          <p:cNvPr id="5" name="Rectangle 4"/>
          <p:cNvSpPr/>
          <p:nvPr userDrawn="1"/>
        </p:nvSpPr>
        <p:spPr>
          <a:xfrm>
            <a:off x="4569760" y="6021564"/>
            <a:ext cx="7622240" cy="836436"/>
          </a:xfrm>
          <a:prstGeom prst="rect">
            <a:avLst/>
          </a:prstGeom>
          <a:solidFill>
            <a:srgbClr val="FCD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1" y="6021564"/>
            <a:ext cx="4569757" cy="836436"/>
          </a:xfrm>
          <a:prstGeom prst="rect">
            <a:avLst/>
          </a:prstGeom>
          <a:solidFill>
            <a:srgbClr val="E2B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33907" y="6251601"/>
            <a:ext cx="3955307" cy="376279"/>
          </a:xfrm>
          <a:prstGeom prst="rect">
            <a:avLst/>
          </a:prstGeom>
        </p:spPr>
      </p:pic>
    </p:spTree>
    <p:extLst>
      <p:ext uri="{BB962C8B-B14F-4D97-AF65-F5344CB8AC3E}">
        <p14:creationId xmlns:p14="http://schemas.microsoft.com/office/powerpoint/2010/main" val="705564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7" name="Rectangle 6"/>
          <p:cNvSpPr/>
          <p:nvPr userDrawn="1"/>
        </p:nvSpPr>
        <p:spPr>
          <a:xfrm>
            <a:off x="1965959" y="6046470"/>
            <a:ext cx="10226041" cy="811530"/>
          </a:xfrm>
          <a:prstGeom prst="rect">
            <a:avLst/>
          </a:prstGeom>
          <a:solidFill>
            <a:srgbClr val="FCD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p:nvPr>
        </p:nvSpPr>
        <p:spPr>
          <a:xfrm>
            <a:off x="469218" y="1156272"/>
            <a:ext cx="11253564" cy="4604448"/>
          </a:xfrm>
          <a:prstGeom prst="rect">
            <a:avLst/>
          </a:prstGeom>
        </p:spPr>
        <p:txBody>
          <a:bodyPr lIns="228600"/>
          <a:lstStyle>
            <a:lvl1pPr marL="342900" indent="-342900">
              <a:buClr>
                <a:srgbClr val="38536C"/>
              </a:buClr>
              <a:buFont typeface="Arial" charset="0"/>
              <a:buChar char="•"/>
              <a:defRPr sz="2400">
                <a:solidFill>
                  <a:schemeClr val="accent4"/>
                </a:solidFill>
                <a:latin typeface="Arial" charset="0"/>
                <a:ea typeface="Arial" charset="0"/>
                <a:cs typeface="Arial" charset="0"/>
              </a:defRPr>
            </a:lvl1pPr>
            <a:lvl2pPr marL="457200" indent="0">
              <a:buNone/>
              <a:defRPr sz="2400">
                <a:solidFill>
                  <a:srgbClr val="5B5D5A"/>
                </a:solidFill>
                <a:latin typeface="Arial" charset="0"/>
                <a:ea typeface="Arial" charset="0"/>
                <a:cs typeface="Arial" charset="0"/>
              </a:defRPr>
            </a:lvl2pPr>
            <a:lvl3pPr marL="914400" indent="0">
              <a:buNone/>
              <a:defRPr sz="2400">
                <a:solidFill>
                  <a:srgbClr val="5B5D5A"/>
                </a:solidFill>
                <a:latin typeface="Arial" charset="0"/>
                <a:ea typeface="Arial" charset="0"/>
                <a:cs typeface="Arial" charset="0"/>
              </a:defRPr>
            </a:lvl3pPr>
            <a:lvl4pPr marL="1371600" indent="0">
              <a:buNone/>
              <a:defRPr sz="2400">
                <a:solidFill>
                  <a:srgbClr val="5B5D5A"/>
                </a:solidFill>
                <a:latin typeface="Arial" charset="0"/>
                <a:ea typeface="Arial" charset="0"/>
                <a:cs typeface="Arial" charset="0"/>
              </a:defRPr>
            </a:lvl4pPr>
            <a:lvl5pPr marL="1828800" indent="0">
              <a:buNone/>
              <a:defRPr sz="2400">
                <a:solidFill>
                  <a:srgbClr val="5B5D5A"/>
                </a:solidFill>
                <a:latin typeface="Arial" charset="0"/>
                <a:ea typeface="Arial" charset="0"/>
                <a:cs typeface="Arial" charset="0"/>
              </a:defRPr>
            </a:lvl5pPr>
          </a:lstStyle>
          <a:p>
            <a:pPr lvl="0"/>
            <a:r>
              <a:rPr lang="en-US" dirty="0"/>
              <a:t>Click to edit Master text styles</a:t>
            </a:r>
          </a:p>
        </p:txBody>
      </p:sp>
      <p:sp>
        <p:nvSpPr>
          <p:cNvPr id="5" name="Title 4"/>
          <p:cNvSpPr>
            <a:spLocks noGrp="1"/>
          </p:cNvSpPr>
          <p:nvPr>
            <p:ph type="title" hasCustomPrompt="1"/>
          </p:nvPr>
        </p:nvSpPr>
        <p:spPr>
          <a:xfrm>
            <a:off x="469218" y="346990"/>
            <a:ext cx="11253564" cy="548437"/>
          </a:xfrm>
          <a:prstGeom prst="rect">
            <a:avLst/>
          </a:prstGeom>
          <a:ln>
            <a:noFill/>
          </a:ln>
        </p:spPr>
        <p:style>
          <a:lnRef idx="2">
            <a:schemeClr val="accent2"/>
          </a:lnRef>
          <a:fillRef idx="1">
            <a:schemeClr val="lt1"/>
          </a:fillRef>
          <a:effectRef idx="0">
            <a:schemeClr val="accent2"/>
          </a:effectRef>
          <a:fontRef idx="none"/>
        </p:style>
        <p:txBody>
          <a:bodyPr lIns="0" tIns="91440" anchor="ctr"/>
          <a:lstStyle>
            <a:lvl1pPr algn="l">
              <a:defRPr sz="2800" u="none">
                <a:solidFill>
                  <a:schemeClr val="accent4"/>
                </a:solidFill>
                <a:latin typeface="Arial" charset="0"/>
                <a:ea typeface="Arial" charset="0"/>
                <a:cs typeface="Arial" charset="0"/>
              </a:defRPr>
            </a:lvl1pPr>
          </a:lstStyle>
          <a:p>
            <a:r>
              <a:rPr lang="en-US" dirty="0"/>
              <a:t>CLICK TO EDIT MASTER TITLE STYLE</a:t>
            </a:r>
          </a:p>
        </p:txBody>
      </p:sp>
      <p:sp>
        <p:nvSpPr>
          <p:cNvPr id="2" name="Rectangle 1"/>
          <p:cNvSpPr/>
          <p:nvPr userDrawn="1"/>
        </p:nvSpPr>
        <p:spPr>
          <a:xfrm>
            <a:off x="0" y="6046470"/>
            <a:ext cx="1965960" cy="811530"/>
          </a:xfrm>
          <a:prstGeom prst="rect">
            <a:avLst/>
          </a:prstGeom>
          <a:solidFill>
            <a:srgbClr val="E2B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9102" y="6240983"/>
            <a:ext cx="1150958" cy="422503"/>
          </a:xfrm>
          <a:prstGeom prst="rect">
            <a:avLst/>
          </a:prstGeom>
        </p:spPr>
      </p:pic>
      <p:sp>
        <p:nvSpPr>
          <p:cNvPr id="10" name="Rectangle 9"/>
          <p:cNvSpPr/>
          <p:nvPr userDrawn="1"/>
        </p:nvSpPr>
        <p:spPr>
          <a:xfrm>
            <a:off x="0" y="0"/>
            <a:ext cx="12192000" cy="127572"/>
          </a:xfrm>
          <a:prstGeom prst="rect">
            <a:avLst/>
          </a:prstGeom>
          <a:solidFill>
            <a:srgbClr val="385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2248808"/>
      </p:ext>
    </p:extLst>
  </p:cSld>
  <p:clrMapOvr>
    <a:masterClrMapping/>
  </p:clrMapOvr>
  <p:extLst>
    <p:ext uri="{DCECCB84-F9BA-43D5-87BE-67443E8EF086}">
      <p15:sldGuideLst xmlns:p15="http://schemas.microsoft.com/office/powerpoint/2012/main">
        <p15:guide id="23" pos="3840" userDrawn="1">
          <p15:clr>
            <a:srgbClr val="FBAE40"/>
          </p15:clr>
        </p15:guide>
        <p15:guide id="24" orient="horz" pos="2160" userDrawn="1">
          <p15:clr>
            <a:srgbClr val="FBAE40"/>
          </p15:clr>
        </p15:guide>
        <p15:guide id="25" pos="4128" userDrawn="1">
          <p15:clr>
            <a:srgbClr val="FBAE40"/>
          </p15:clr>
        </p15:guide>
        <p15:guide id="26" pos="4416" userDrawn="1">
          <p15:clr>
            <a:srgbClr val="FBAE40"/>
          </p15:clr>
        </p15:guide>
        <p15:guide id="27" pos="4704" userDrawn="1">
          <p15:clr>
            <a:srgbClr val="FBAE40"/>
          </p15:clr>
        </p15:guide>
        <p15:guide id="28" pos="4992" userDrawn="1">
          <p15:clr>
            <a:srgbClr val="FBAE40"/>
          </p15:clr>
        </p15:guide>
        <p15:guide id="29" pos="5280" userDrawn="1">
          <p15:clr>
            <a:srgbClr val="FBAE40"/>
          </p15:clr>
        </p15:guide>
        <p15:guide id="30" pos="5568" userDrawn="1">
          <p15:clr>
            <a:srgbClr val="FBAE40"/>
          </p15:clr>
        </p15:guide>
        <p15:guide id="31" orient="horz" pos="1872" userDrawn="1">
          <p15:clr>
            <a:srgbClr val="FBAE40"/>
          </p15:clr>
        </p15:guide>
        <p15:guide id="32" pos="5856" userDrawn="1">
          <p15:clr>
            <a:srgbClr val="FBAE40"/>
          </p15:clr>
        </p15:guide>
        <p15:guide id="33" pos="6144" userDrawn="1">
          <p15:clr>
            <a:srgbClr val="FBAE40"/>
          </p15:clr>
        </p15:guide>
        <p15:guide id="34" pos="6432" userDrawn="1">
          <p15:clr>
            <a:srgbClr val="FBAE40"/>
          </p15:clr>
        </p15:guide>
        <p15:guide id="35" pos="6720" userDrawn="1">
          <p15:clr>
            <a:srgbClr val="FBAE40"/>
          </p15:clr>
        </p15:guide>
        <p15:guide id="36" pos="7008" userDrawn="1">
          <p15:clr>
            <a:srgbClr val="FBAE40"/>
          </p15:clr>
        </p15:guide>
        <p15:guide id="37" pos="7296" userDrawn="1">
          <p15:clr>
            <a:srgbClr val="FBAE40"/>
          </p15:clr>
        </p15:guide>
        <p15:guide id="38" pos="3552" userDrawn="1">
          <p15:clr>
            <a:srgbClr val="FBAE40"/>
          </p15:clr>
        </p15:guide>
        <p15:guide id="39" pos="3264" userDrawn="1">
          <p15:clr>
            <a:srgbClr val="FBAE40"/>
          </p15:clr>
        </p15:guide>
        <p15:guide id="40" pos="2976" userDrawn="1">
          <p15:clr>
            <a:srgbClr val="FBAE40"/>
          </p15:clr>
        </p15:guide>
        <p15:guide id="41" orient="horz" pos="2448" userDrawn="1">
          <p15:clr>
            <a:srgbClr val="FBAE40"/>
          </p15:clr>
        </p15:guide>
        <p15:guide id="42" orient="horz" pos="2736" userDrawn="1">
          <p15:clr>
            <a:srgbClr val="FBAE40"/>
          </p15:clr>
        </p15:guide>
        <p15:guide id="43" pos="2688" userDrawn="1">
          <p15:clr>
            <a:srgbClr val="FBAE40"/>
          </p15:clr>
        </p15:guide>
        <p15:guide id="44" pos="2400" userDrawn="1">
          <p15:clr>
            <a:srgbClr val="FBAE40"/>
          </p15:clr>
        </p15:guide>
        <p15:guide id="45" pos="2112" userDrawn="1">
          <p15:clr>
            <a:srgbClr val="FBAE40"/>
          </p15:clr>
        </p15:guide>
        <p15:guide id="46" pos="1824" userDrawn="1">
          <p15:clr>
            <a:srgbClr val="FBAE40"/>
          </p15:clr>
        </p15:guide>
        <p15:guide id="47" pos="1536" userDrawn="1">
          <p15:clr>
            <a:srgbClr val="FBAE40"/>
          </p15:clr>
        </p15:guide>
        <p15:guide id="48" pos="1248" userDrawn="1">
          <p15:clr>
            <a:srgbClr val="FBAE40"/>
          </p15:clr>
        </p15:guide>
        <p15:guide id="49" pos="936" userDrawn="1">
          <p15:clr>
            <a:srgbClr val="FBAE40"/>
          </p15:clr>
        </p15:guide>
        <p15:guide id="50" pos="672" userDrawn="1">
          <p15:clr>
            <a:srgbClr val="FBAE40"/>
          </p15:clr>
        </p15:guide>
        <p15:guide id="51" pos="384" userDrawn="1">
          <p15:clr>
            <a:srgbClr val="FBAE40"/>
          </p15:clr>
        </p15:guide>
        <p15:guide id="52" orient="horz" pos="1584" userDrawn="1">
          <p15:clr>
            <a:srgbClr val="FBAE40"/>
          </p15:clr>
        </p15:guide>
        <p15:guide id="53" orient="horz" pos="1296" userDrawn="1">
          <p15:clr>
            <a:srgbClr val="FBAE40"/>
          </p15:clr>
        </p15:guide>
        <p15:guide id="54" orient="horz" pos="1008" userDrawn="1">
          <p15:clr>
            <a:srgbClr val="FBAE40"/>
          </p15:clr>
        </p15:guide>
        <p15:guide id="55" orient="horz" pos="720" userDrawn="1">
          <p15:clr>
            <a:srgbClr val="FBAE40"/>
          </p15:clr>
        </p15:guide>
        <p15:guide id="56" orient="horz" pos="432" userDrawn="1">
          <p15:clr>
            <a:srgbClr val="FBAE40"/>
          </p15:clr>
        </p15:guide>
        <p15:guide id="57" orient="horz" pos="144" userDrawn="1">
          <p15:clr>
            <a:srgbClr val="FBAE40"/>
          </p15:clr>
        </p15:guide>
        <p15:guide id="58" orient="horz" pos="3024" userDrawn="1">
          <p15:clr>
            <a:srgbClr val="FBAE40"/>
          </p15:clr>
        </p15:guide>
        <p15:guide id="59" orient="horz" pos="3312" userDrawn="1">
          <p15:clr>
            <a:srgbClr val="FBAE40"/>
          </p15:clr>
        </p15:guide>
        <p15:guide id="60" orient="horz" pos="3600" userDrawn="1">
          <p15:clr>
            <a:srgbClr val="FBAE40"/>
          </p15:clr>
        </p15:guide>
        <p15:guide id="61" orient="horz" pos="3888" userDrawn="1">
          <p15:clr>
            <a:srgbClr val="FBAE40"/>
          </p15:clr>
        </p15:guide>
        <p15:guide id="62" pos="52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Only">
    <p:spTree>
      <p:nvGrpSpPr>
        <p:cNvPr id="1" name=""/>
        <p:cNvGrpSpPr/>
        <p:nvPr/>
      </p:nvGrpSpPr>
      <p:grpSpPr>
        <a:xfrm>
          <a:off x="0" y="0"/>
          <a:ext cx="0" cy="0"/>
          <a:chOff x="0" y="0"/>
          <a:chExt cx="0" cy="0"/>
        </a:xfrm>
      </p:grpSpPr>
      <p:sp>
        <p:nvSpPr>
          <p:cNvPr id="13" name="Rectangle 12"/>
          <p:cNvSpPr/>
          <p:nvPr userDrawn="1"/>
        </p:nvSpPr>
        <p:spPr>
          <a:xfrm>
            <a:off x="1965959" y="6046470"/>
            <a:ext cx="10226041" cy="811530"/>
          </a:xfrm>
          <a:prstGeom prst="rect">
            <a:avLst/>
          </a:prstGeom>
          <a:solidFill>
            <a:srgbClr val="FCD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4"/>
          <p:cNvSpPr>
            <a:spLocks noGrp="1"/>
          </p:cNvSpPr>
          <p:nvPr>
            <p:ph type="title" hasCustomPrompt="1"/>
          </p:nvPr>
        </p:nvSpPr>
        <p:spPr>
          <a:xfrm>
            <a:off x="469218" y="346990"/>
            <a:ext cx="11253564" cy="548437"/>
          </a:xfrm>
          <a:prstGeom prst="rect">
            <a:avLst/>
          </a:prstGeom>
          <a:ln>
            <a:noFill/>
          </a:ln>
        </p:spPr>
        <p:style>
          <a:lnRef idx="2">
            <a:schemeClr val="accent2"/>
          </a:lnRef>
          <a:fillRef idx="1">
            <a:schemeClr val="lt1"/>
          </a:fillRef>
          <a:effectRef idx="0">
            <a:schemeClr val="accent2"/>
          </a:effectRef>
          <a:fontRef idx="none"/>
        </p:style>
        <p:txBody>
          <a:bodyPr lIns="0" tIns="91440" anchor="ctr"/>
          <a:lstStyle>
            <a:lvl1pPr algn="l">
              <a:defRPr sz="2800" u="none">
                <a:solidFill>
                  <a:schemeClr val="accent4"/>
                </a:solidFill>
                <a:latin typeface="Arial" charset="0"/>
                <a:ea typeface="Arial" charset="0"/>
                <a:cs typeface="Arial" charset="0"/>
              </a:defRPr>
            </a:lvl1pPr>
          </a:lstStyle>
          <a:p>
            <a:r>
              <a:rPr lang="en-US" dirty="0"/>
              <a:t>CLICK TO EDIT MASTER TITLE STYLE</a:t>
            </a:r>
          </a:p>
        </p:txBody>
      </p:sp>
      <p:sp>
        <p:nvSpPr>
          <p:cNvPr id="16" name="Rectangle 15"/>
          <p:cNvSpPr/>
          <p:nvPr userDrawn="1"/>
        </p:nvSpPr>
        <p:spPr>
          <a:xfrm>
            <a:off x="0" y="6046470"/>
            <a:ext cx="1965960" cy="811530"/>
          </a:xfrm>
          <a:prstGeom prst="rect">
            <a:avLst/>
          </a:prstGeom>
          <a:solidFill>
            <a:srgbClr val="E2B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9102" y="6240983"/>
            <a:ext cx="1150958" cy="422503"/>
          </a:xfrm>
          <a:prstGeom prst="rect">
            <a:avLst/>
          </a:prstGeom>
        </p:spPr>
      </p:pic>
      <p:sp>
        <p:nvSpPr>
          <p:cNvPr id="18" name="Rectangle 17"/>
          <p:cNvSpPr/>
          <p:nvPr userDrawn="1"/>
        </p:nvSpPr>
        <p:spPr>
          <a:xfrm>
            <a:off x="0" y="0"/>
            <a:ext cx="12192000" cy="127572"/>
          </a:xfrm>
          <a:prstGeom prst="rect">
            <a:avLst/>
          </a:prstGeom>
          <a:solidFill>
            <a:srgbClr val="385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sz="quarter" idx="11"/>
          </p:nvPr>
        </p:nvSpPr>
        <p:spPr>
          <a:xfrm>
            <a:off x="469218" y="1168279"/>
            <a:ext cx="11252200" cy="4605338"/>
          </a:xfrm>
          <a:prstGeom prst="rect">
            <a:avLst/>
          </a:prstGeom>
        </p:spPr>
        <p:txBody>
          <a:bodyPr lIns="0" tIns="0" rIns="0" bIns="0"/>
          <a:lstStyle>
            <a:lvl1pPr marL="0" indent="0">
              <a:buNone/>
              <a:defRPr>
                <a:solidFill>
                  <a:schemeClr val="accent4"/>
                </a:solidFill>
              </a:defRPr>
            </a:lvl1pPr>
          </a:lstStyle>
          <a:p>
            <a:endParaRPr lang="en-US" dirty="0"/>
          </a:p>
        </p:txBody>
      </p:sp>
    </p:spTree>
  </p:cSld>
  <p:clrMapOvr>
    <a:masterClrMapping/>
  </p:clrMapOvr>
  <p:extLst>
    <p:ext uri="{DCECCB84-F9BA-43D5-87BE-67443E8EF086}">
      <p15:sldGuideLst xmlns:p15="http://schemas.microsoft.com/office/powerpoint/2012/main">
        <p15:guide id="23" pos="3840">
          <p15:clr>
            <a:srgbClr val="FBAE40"/>
          </p15:clr>
        </p15:guide>
        <p15:guide id="24" orient="horz" pos="2160">
          <p15:clr>
            <a:srgbClr val="FBAE40"/>
          </p15:clr>
        </p15:guide>
        <p15:guide id="25" pos="4128">
          <p15:clr>
            <a:srgbClr val="FBAE40"/>
          </p15:clr>
        </p15:guide>
        <p15:guide id="26" pos="4416">
          <p15:clr>
            <a:srgbClr val="FBAE40"/>
          </p15:clr>
        </p15:guide>
        <p15:guide id="27" pos="4704">
          <p15:clr>
            <a:srgbClr val="FBAE40"/>
          </p15:clr>
        </p15:guide>
        <p15:guide id="28" pos="4992">
          <p15:clr>
            <a:srgbClr val="FBAE40"/>
          </p15:clr>
        </p15:guide>
        <p15:guide id="29" pos="5280">
          <p15:clr>
            <a:srgbClr val="FBAE40"/>
          </p15:clr>
        </p15:guide>
        <p15:guide id="30" pos="5568">
          <p15:clr>
            <a:srgbClr val="FBAE40"/>
          </p15:clr>
        </p15:guide>
        <p15:guide id="31" orient="horz" pos="1872">
          <p15:clr>
            <a:srgbClr val="FBAE40"/>
          </p15:clr>
        </p15:guide>
        <p15:guide id="32" pos="5856">
          <p15:clr>
            <a:srgbClr val="FBAE40"/>
          </p15:clr>
        </p15:guide>
        <p15:guide id="33" pos="6144">
          <p15:clr>
            <a:srgbClr val="FBAE40"/>
          </p15:clr>
        </p15:guide>
        <p15:guide id="34" pos="6432">
          <p15:clr>
            <a:srgbClr val="FBAE40"/>
          </p15:clr>
        </p15:guide>
        <p15:guide id="35" pos="6720">
          <p15:clr>
            <a:srgbClr val="FBAE40"/>
          </p15:clr>
        </p15:guide>
        <p15:guide id="36" pos="7008">
          <p15:clr>
            <a:srgbClr val="FBAE40"/>
          </p15:clr>
        </p15:guide>
        <p15:guide id="37" pos="7296">
          <p15:clr>
            <a:srgbClr val="FBAE40"/>
          </p15:clr>
        </p15:guide>
        <p15:guide id="38" pos="3552">
          <p15:clr>
            <a:srgbClr val="FBAE40"/>
          </p15:clr>
        </p15:guide>
        <p15:guide id="39" pos="3264">
          <p15:clr>
            <a:srgbClr val="FBAE40"/>
          </p15:clr>
        </p15:guide>
        <p15:guide id="40" pos="2976">
          <p15:clr>
            <a:srgbClr val="FBAE40"/>
          </p15:clr>
        </p15:guide>
        <p15:guide id="41" orient="horz" pos="2448">
          <p15:clr>
            <a:srgbClr val="FBAE40"/>
          </p15:clr>
        </p15:guide>
        <p15:guide id="42" orient="horz" pos="2736">
          <p15:clr>
            <a:srgbClr val="FBAE40"/>
          </p15:clr>
        </p15:guide>
        <p15:guide id="43" pos="2688">
          <p15:clr>
            <a:srgbClr val="FBAE40"/>
          </p15:clr>
        </p15:guide>
        <p15:guide id="44" pos="2400">
          <p15:clr>
            <a:srgbClr val="FBAE40"/>
          </p15:clr>
        </p15:guide>
        <p15:guide id="45" pos="2112">
          <p15:clr>
            <a:srgbClr val="FBAE40"/>
          </p15:clr>
        </p15:guide>
        <p15:guide id="46" pos="1824">
          <p15:clr>
            <a:srgbClr val="FBAE40"/>
          </p15:clr>
        </p15:guide>
        <p15:guide id="47" pos="1536">
          <p15:clr>
            <a:srgbClr val="FBAE40"/>
          </p15:clr>
        </p15:guide>
        <p15:guide id="48" pos="1248">
          <p15:clr>
            <a:srgbClr val="FBAE40"/>
          </p15:clr>
        </p15:guide>
        <p15:guide id="49" pos="936">
          <p15:clr>
            <a:srgbClr val="FBAE40"/>
          </p15:clr>
        </p15:guide>
        <p15:guide id="50" pos="672">
          <p15:clr>
            <a:srgbClr val="FBAE40"/>
          </p15:clr>
        </p15:guide>
        <p15:guide id="51" pos="384">
          <p15:clr>
            <a:srgbClr val="FBAE40"/>
          </p15:clr>
        </p15:guide>
        <p15:guide id="52" orient="horz" pos="1584">
          <p15:clr>
            <a:srgbClr val="FBAE40"/>
          </p15:clr>
        </p15:guide>
        <p15:guide id="53" orient="horz" pos="1296">
          <p15:clr>
            <a:srgbClr val="FBAE40"/>
          </p15:clr>
        </p15:guide>
        <p15:guide id="54" orient="horz" pos="1008">
          <p15:clr>
            <a:srgbClr val="FBAE40"/>
          </p15:clr>
        </p15:guide>
        <p15:guide id="55" orient="horz" pos="720">
          <p15:clr>
            <a:srgbClr val="FBAE40"/>
          </p15:clr>
        </p15:guide>
        <p15:guide id="56" orient="horz" pos="432">
          <p15:clr>
            <a:srgbClr val="FBAE40"/>
          </p15:clr>
        </p15:guide>
        <p15:guide id="57" orient="horz" pos="144">
          <p15:clr>
            <a:srgbClr val="FBAE40"/>
          </p15:clr>
        </p15:guide>
        <p15:guide id="58" orient="horz" pos="3024">
          <p15:clr>
            <a:srgbClr val="FBAE40"/>
          </p15:clr>
        </p15:guide>
        <p15:guide id="59" orient="horz" pos="3312">
          <p15:clr>
            <a:srgbClr val="FBAE40"/>
          </p15:clr>
        </p15:guide>
        <p15:guide id="60" orient="horz" pos="3600">
          <p15:clr>
            <a:srgbClr val="FBAE40"/>
          </p15:clr>
        </p15:guide>
        <p15:guide id="61" orient="horz" pos="3888">
          <p15:clr>
            <a:srgbClr val="FBAE40"/>
          </p15:clr>
        </p15:guide>
        <p15:guide id="62" pos="52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amp; Text">
    <p:spTree>
      <p:nvGrpSpPr>
        <p:cNvPr id="1" name=""/>
        <p:cNvGrpSpPr/>
        <p:nvPr/>
      </p:nvGrpSpPr>
      <p:grpSpPr>
        <a:xfrm>
          <a:off x="0" y="0"/>
          <a:ext cx="0" cy="0"/>
          <a:chOff x="0" y="0"/>
          <a:chExt cx="0" cy="0"/>
        </a:xfrm>
      </p:grpSpPr>
      <p:sp>
        <p:nvSpPr>
          <p:cNvPr id="8" name="Rectangle 7"/>
          <p:cNvSpPr/>
          <p:nvPr userDrawn="1"/>
        </p:nvSpPr>
        <p:spPr>
          <a:xfrm>
            <a:off x="1965959" y="6046470"/>
            <a:ext cx="10226041" cy="811530"/>
          </a:xfrm>
          <a:prstGeom prst="rect">
            <a:avLst/>
          </a:prstGeom>
          <a:solidFill>
            <a:srgbClr val="FCD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69218" y="1156272"/>
            <a:ext cx="5531532" cy="4604448"/>
          </a:xfrm>
          <a:prstGeom prst="rect">
            <a:avLst/>
          </a:prstGeom>
        </p:spPr>
        <p:txBody>
          <a:bodyPr lIns="228600"/>
          <a:lstStyle>
            <a:lvl1pPr marL="342900" indent="-342900">
              <a:buClr>
                <a:srgbClr val="38536C"/>
              </a:buClr>
              <a:buFont typeface="Arial" charset="0"/>
              <a:buChar char="•"/>
              <a:defRPr sz="2400">
                <a:solidFill>
                  <a:schemeClr val="accent4"/>
                </a:solidFill>
                <a:latin typeface="Arial" charset="0"/>
                <a:ea typeface="Arial" charset="0"/>
                <a:cs typeface="Arial" charset="0"/>
              </a:defRPr>
            </a:lvl1pPr>
            <a:lvl2pPr marL="457200" indent="0">
              <a:buNone/>
              <a:defRPr sz="2400">
                <a:solidFill>
                  <a:srgbClr val="5B5D5A"/>
                </a:solidFill>
                <a:latin typeface="Arial" charset="0"/>
                <a:ea typeface="Arial" charset="0"/>
                <a:cs typeface="Arial" charset="0"/>
              </a:defRPr>
            </a:lvl2pPr>
            <a:lvl3pPr marL="914400" indent="0">
              <a:buNone/>
              <a:defRPr sz="2400">
                <a:solidFill>
                  <a:srgbClr val="5B5D5A"/>
                </a:solidFill>
                <a:latin typeface="Arial" charset="0"/>
                <a:ea typeface="Arial" charset="0"/>
                <a:cs typeface="Arial" charset="0"/>
              </a:defRPr>
            </a:lvl3pPr>
            <a:lvl4pPr marL="1371600" indent="0">
              <a:buNone/>
              <a:defRPr sz="2400">
                <a:solidFill>
                  <a:srgbClr val="5B5D5A"/>
                </a:solidFill>
                <a:latin typeface="Arial" charset="0"/>
                <a:ea typeface="Arial" charset="0"/>
                <a:cs typeface="Arial" charset="0"/>
              </a:defRPr>
            </a:lvl4pPr>
            <a:lvl5pPr marL="1828800" indent="0">
              <a:buNone/>
              <a:defRPr sz="2400">
                <a:solidFill>
                  <a:srgbClr val="5B5D5A"/>
                </a:solidFill>
                <a:latin typeface="Arial" charset="0"/>
                <a:ea typeface="Arial" charset="0"/>
                <a:cs typeface="Arial" charset="0"/>
              </a:defRPr>
            </a:lvl5pPr>
          </a:lstStyle>
          <a:p>
            <a:pPr lvl="0"/>
            <a:r>
              <a:rPr lang="en-US" dirty="0"/>
              <a:t>Click to edit Master text styles</a:t>
            </a:r>
          </a:p>
        </p:txBody>
      </p:sp>
      <p:sp>
        <p:nvSpPr>
          <p:cNvPr id="10" name="Title 4"/>
          <p:cNvSpPr>
            <a:spLocks noGrp="1"/>
          </p:cNvSpPr>
          <p:nvPr>
            <p:ph type="title" hasCustomPrompt="1"/>
          </p:nvPr>
        </p:nvSpPr>
        <p:spPr>
          <a:xfrm>
            <a:off x="469218" y="346990"/>
            <a:ext cx="11253564" cy="548437"/>
          </a:xfrm>
          <a:prstGeom prst="rect">
            <a:avLst/>
          </a:prstGeom>
          <a:ln>
            <a:noFill/>
          </a:ln>
        </p:spPr>
        <p:style>
          <a:lnRef idx="2">
            <a:schemeClr val="accent2"/>
          </a:lnRef>
          <a:fillRef idx="1">
            <a:schemeClr val="lt1"/>
          </a:fillRef>
          <a:effectRef idx="0">
            <a:schemeClr val="accent2"/>
          </a:effectRef>
          <a:fontRef idx="none"/>
        </p:style>
        <p:txBody>
          <a:bodyPr lIns="0" tIns="91440" anchor="ctr"/>
          <a:lstStyle>
            <a:lvl1pPr algn="l">
              <a:defRPr sz="2800" u="none">
                <a:solidFill>
                  <a:schemeClr val="accent4"/>
                </a:solidFill>
                <a:latin typeface="Arial" charset="0"/>
                <a:ea typeface="Arial" charset="0"/>
                <a:cs typeface="Arial" charset="0"/>
              </a:defRPr>
            </a:lvl1pPr>
          </a:lstStyle>
          <a:p>
            <a:r>
              <a:rPr lang="en-US" dirty="0"/>
              <a:t>CLICK TO EDIT MASTER TITLE STYLE</a:t>
            </a:r>
          </a:p>
        </p:txBody>
      </p:sp>
      <p:sp>
        <p:nvSpPr>
          <p:cNvPr id="11" name="Rectangle 10"/>
          <p:cNvSpPr/>
          <p:nvPr userDrawn="1"/>
        </p:nvSpPr>
        <p:spPr>
          <a:xfrm>
            <a:off x="0" y="6046470"/>
            <a:ext cx="1965960" cy="811530"/>
          </a:xfrm>
          <a:prstGeom prst="rect">
            <a:avLst/>
          </a:prstGeom>
          <a:solidFill>
            <a:srgbClr val="E2B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9102" y="6240983"/>
            <a:ext cx="1150958" cy="422503"/>
          </a:xfrm>
          <a:prstGeom prst="rect">
            <a:avLst/>
          </a:prstGeom>
        </p:spPr>
      </p:pic>
      <p:sp>
        <p:nvSpPr>
          <p:cNvPr id="13" name="Rectangle 12"/>
          <p:cNvSpPr/>
          <p:nvPr userDrawn="1"/>
        </p:nvSpPr>
        <p:spPr>
          <a:xfrm>
            <a:off x="0" y="0"/>
            <a:ext cx="12192000" cy="127572"/>
          </a:xfrm>
          <a:prstGeom prst="rect">
            <a:avLst/>
          </a:prstGeom>
          <a:solidFill>
            <a:srgbClr val="385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2"/>
          <p:cNvSpPr>
            <a:spLocks noGrp="1"/>
          </p:cNvSpPr>
          <p:nvPr>
            <p:ph type="pic" sz="quarter" idx="11"/>
          </p:nvPr>
        </p:nvSpPr>
        <p:spPr>
          <a:xfrm>
            <a:off x="6217920" y="1156272"/>
            <a:ext cx="5504862" cy="4605338"/>
          </a:xfrm>
          <a:prstGeom prst="rect">
            <a:avLst/>
          </a:prstGeom>
        </p:spPr>
        <p:txBody>
          <a:bodyPr/>
          <a:lstStyle>
            <a:lvl1pPr>
              <a:defRPr>
                <a:solidFill>
                  <a:schemeClr val="accent4"/>
                </a:solidFill>
              </a:defRPr>
            </a:lvl1pPr>
          </a:lstStyle>
          <a:p>
            <a:endParaRPr lang="en-US" dirty="0"/>
          </a:p>
        </p:txBody>
      </p:sp>
    </p:spTree>
    <p:extLst>
      <p:ext uri="{BB962C8B-B14F-4D97-AF65-F5344CB8AC3E}">
        <p14:creationId xmlns:p14="http://schemas.microsoft.com/office/powerpoint/2010/main" val="5002645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Two Column">
    <p:spTree>
      <p:nvGrpSpPr>
        <p:cNvPr id="1" name=""/>
        <p:cNvGrpSpPr/>
        <p:nvPr/>
      </p:nvGrpSpPr>
      <p:grpSpPr>
        <a:xfrm>
          <a:off x="0" y="0"/>
          <a:ext cx="0" cy="0"/>
          <a:chOff x="0" y="0"/>
          <a:chExt cx="0" cy="0"/>
        </a:xfrm>
      </p:grpSpPr>
      <p:sp>
        <p:nvSpPr>
          <p:cNvPr id="8" name="Rectangle 7"/>
          <p:cNvSpPr/>
          <p:nvPr userDrawn="1"/>
        </p:nvSpPr>
        <p:spPr>
          <a:xfrm>
            <a:off x="1965959" y="6046470"/>
            <a:ext cx="10226041" cy="811530"/>
          </a:xfrm>
          <a:prstGeom prst="rect">
            <a:avLst/>
          </a:prstGeom>
          <a:solidFill>
            <a:srgbClr val="FCD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3"/>
          <p:cNvSpPr>
            <a:spLocks noGrp="1"/>
          </p:cNvSpPr>
          <p:nvPr>
            <p:ph type="body" sz="quarter" idx="10"/>
          </p:nvPr>
        </p:nvSpPr>
        <p:spPr>
          <a:xfrm>
            <a:off x="469218" y="1156272"/>
            <a:ext cx="5531532" cy="4604448"/>
          </a:xfrm>
          <a:prstGeom prst="rect">
            <a:avLst/>
          </a:prstGeom>
        </p:spPr>
        <p:txBody>
          <a:bodyPr lIns="228600"/>
          <a:lstStyle>
            <a:lvl1pPr marL="342900" indent="-342900">
              <a:buClr>
                <a:srgbClr val="38536C"/>
              </a:buClr>
              <a:buFont typeface="Arial" charset="0"/>
              <a:buChar char="•"/>
              <a:defRPr sz="2400">
                <a:solidFill>
                  <a:schemeClr val="accent4"/>
                </a:solidFill>
                <a:latin typeface="Arial" charset="0"/>
                <a:ea typeface="Arial" charset="0"/>
                <a:cs typeface="Arial" charset="0"/>
              </a:defRPr>
            </a:lvl1pPr>
            <a:lvl2pPr marL="457200" indent="0">
              <a:buNone/>
              <a:defRPr sz="2400">
                <a:solidFill>
                  <a:srgbClr val="5B5D5A"/>
                </a:solidFill>
                <a:latin typeface="Arial" charset="0"/>
                <a:ea typeface="Arial" charset="0"/>
                <a:cs typeface="Arial" charset="0"/>
              </a:defRPr>
            </a:lvl2pPr>
            <a:lvl3pPr marL="914400" indent="0">
              <a:buNone/>
              <a:defRPr sz="2400">
                <a:solidFill>
                  <a:srgbClr val="5B5D5A"/>
                </a:solidFill>
                <a:latin typeface="Arial" charset="0"/>
                <a:ea typeface="Arial" charset="0"/>
                <a:cs typeface="Arial" charset="0"/>
              </a:defRPr>
            </a:lvl3pPr>
            <a:lvl4pPr marL="1371600" indent="0">
              <a:buNone/>
              <a:defRPr sz="2400">
                <a:solidFill>
                  <a:srgbClr val="5B5D5A"/>
                </a:solidFill>
                <a:latin typeface="Arial" charset="0"/>
                <a:ea typeface="Arial" charset="0"/>
                <a:cs typeface="Arial" charset="0"/>
              </a:defRPr>
            </a:lvl4pPr>
            <a:lvl5pPr marL="1828800" indent="0">
              <a:buNone/>
              <a:defRPr sz="2400">
                <a:solidFill>
                  <a:srgbClr val="5B5D5A"/>
                </a:solidFill>
                <a:latin typeface="Arial" charset="0"/>
                <a:ea typeface="Arial" charset="0"/>
                <a:cs typeface="Arial" charset="0"/>
              </a:defRPr>
            </a:lvl5pPr>
          </a:lstStyle>
          <a:p>
            <a:pPr lvl="0"/>
            <a:r>
              <a:rPr lang="en-US" dirty="0"/>
              <a:t>Click to edit Master text styles</a:t>
            </a:r>
          </a:p>
        </p:txBody>
      </p:sp>
      <p:sp>
        <p:nvSpPr>
          <p:cNvPr id="10" name="Title 4"/>
          <p:cNvSpPr>
            <a:spLocks noGrp="1"/>
          </p:cNvSpPr>
          <p:nvPr>
            <p:ph type="title" hasCustomPrompt="1"/>
          </p:nvPr>
        </p:nvSpPr>
        <p:spPr>
          <a:xfrm>
            <a:off x="469218" y="346990"/>
            <a:ext cx="11253564" cy="548437"/>
          </a:xfrm>
          <a:prstGeom prst="rect">
            <a:avLst/>
          </a:prstGeom>
          <a:ln>
            <a:noFill/>
          </a:ln>
        </p:spPr>
        <p:style>
          <a:lnRef idx="2">
            <a:schemeClr val="accent2"/>
          </a:lnRef>
          <a:fillRef idx="1">
            <a:schemeClr val="lt1"/>
          </a:fillRef>
          <a:effectRef idx="0">
            <a:schemeClr val="accent2"/>
          </a:effectRef>
          <a:fontRef idx="none"/>
        </p:style>
        <p:txBody>
          <a:bodyPr lIns="0" tIns="91440" anchor="ctr"/>
          <a:lstStyle>
            <a:lvl1pPr algn="l">
              <a:defRPr sz="2800" u="none">
                <a:solidFill>
                  <a:schemeClr val="accent4"/>
                </a:solidFill>
                <a:latin typeface="Arial" charset="0"/>
                <a:ea typeface="Arial" charset="0"/>
                <a:cs typeface="Arial" charset="0"/>
              </a:defRPr>
            </a:lvl1pPr>
          </a:lstStyle>
          <a:p>
            <a:r>
              <a:rPr lang="en-US" dirty="0"/>
              <a:t>CLICK TO EDIT MASTER TITLE STYLE</a:t>
            </a:r>
          </a:p>
        </p:txBody>
      </p:sp>
      <p:sp>
        <p:nvSpPr>
          <p:cNvPr id="11" name="Rectangle 10"/>
          <p:cNvSpPr/>
          <p:nvPr userDrawn="1"/>
        </p:nvSpPr>
        <p:spPr>
          <a:xfrm>
            <a:off x="0" y="6046470"/>
            <a:ext cx="1965960" cy="811530"/>
          </a:xfrm>
          <a:prstGeom prst="rect">
            <a:avLst/>
          </a:prstGeom>
          <a:solidFill>
            <a:srgbClr val="E2B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9102" y="6240983"/>
            <a:ext cx="1150958" cy="422503"/>
          </a:xfrm>
          <a:prstGeom prst="rect">
            <a:avLst/>
          </a:prstGeom>
        </p:spPr>
      </p:pic>
      <p:sp>
        <p:nvSpPr>
          <p:cNvPr id="13" name="Rectangle 12"/>
          <p:cNvSpPr/>
          <p:nvPr userDrawn="1"/>
        </p:nvSpPr>
        <p:spPr>
          <a:xfrm>
            <a:off x="0" y="0"/>
            <a:ext cx="12192000" cy="127572"/>
          </a:xfrm>
          <a:prstGeom prst="rect">
            <a:avLst/>
          </a:prstGeom>
          <a:solidFill>
            <a:srgbClr val="385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3"/>
          <p:cNvSpPr>
            <a:spLocks noGrp="1"/>
          </p:cNvSpPr>
          <p:nvPr>
            <p:ph type="body" sz="quarter" idx="11"/>
          </p:nvPr>
        </p:nvSpPr>
        <p:spPr>
          <a:xfrm>
            <a:off x="6191250" y="1156272"/>
            <a:ext cx="5531532" cy="4604448"/>
          </a:xfrm>
          <a:prstGeom prst="rect">
            <a:avLst/>
          </a:prstGeom>
        </p:spPr>
        <p:txBody>
          <a:bodyPr lIns="228600"/>
          <a:lstStyle>
            <a:lvl1pPr marL="342900" indent="-342900">
              <a:buClr>
                <a:srgbClr val="38536C"/>
              </a:buClr>
              <a:buFont typeface="Arial" charset="0"/>
              <a:buChar char="•"/>
              <a:defRPr sz="2400">
                <a:solidFill>
                  <a:schemeClr val="accent4"/>
                </a:solidFill>
                <a:latin typeface="Arial" charset="0"/>
                <a:ea typeface="Arial" charset="0"/>
                <a:cs typeface="Arial" charset="0"/>
              </a:defRPr>
            </a:lvl1pPr>
            <a:lvl2pPr marL="457200" indent="0">
              <a:buNone/>
              <a:defRPr sz="2400">
                <a:solidFill>
                  <a:srgbClr val="5B5D5A"/>
                </a:solidFill>
                <a:latin typeface="Arial" charset="0"/>
                <a:ea typeface="Arial" charset="0"/>
                <a:cs typeface="Arial" charset="0"/>
              </a:defRPr>
            </a:lvl2pPr>
            <a:lvl3pPr marL="914400" indent="0">
              <a:buNone/>
              <a:defRPr sz="2400">
                <a:solidFill>
                  <a:srgbClr val="5B5D5A"/>
                </a:solidFill>
                <a:latin typeface="Arial" charset="0"/>
                <a:ea typeface="Arial" charset="0"/>
                <a:cs typeface="Arial" charset="0"/>
              </a:defRPr>
            </a:lvl3pPr>
            <a:lvl4pPr marL="1371600" indent="0">
              <a:buNone/>
              <a:defRPr sz="2400">
                <a:solidFill>
                  <a:srgbClr val="5B5D5A"/>
                </a:solidFill>
                <a:latin typeface="Arial" charset="0"/>
                <a:ea typeface="Arial" charset="0"/>
                <a:cs typeface="Arial" charset="0"/>
              </a:defRPr>
            </a:lvl4pPr>
            <a:lvl5pPr marL="1828800" indent="0">
              <a:buNone/>
              <a:defRPr sz="2400">
                <a:solidFill>
                  <a:srgbClr val="5B5D5A"/>
                </a:solidFill>
                <a:latin typeface="Arial" charset="0"/>
                <a:ea typeface="Arial" charset="0"/>
                <a:cs typeface="Arial" charset="0"/>
              </a:defRPr>
            </a:lvl5pPr>
          </a:lstStyle>
          <a:p>
            <a:pPr lvl="0"/>
            <a:r>
              <a:rPr lang="en-US" dirty="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No Content">
    <p:spTree>
      <p:nvGrpSpPr>
        <p:cNvPr id="1" name=""/>
        <p:cNvGrpSpPr/>
        <p:nvPr/>
      </p:nvGrpSpPr>
      <p:grpSpPr>
        <a:xfrm>
          <a:off x="0" y="0"/>
          <a:ext cx="0" cy="0"/>
          <a:chOff x="0" y="0"/>
          <a:chExt cx="0" cy="0"/>
        </a:xfrm>
      </p:grpSpPr>
      <p:sp>
        <p:nvSpPr>
          <p:cNvPr id="7" name="Rectangle 6"/>
          <p:cNvSpPr/>
          <p:nvPr userDrawn="1"/>
        </p:nvSpPr>
        <p:spPr>
          <a:xfrm>
            <a:off x="1965959" y="6046470"/>
            <a:ext cx="10226041" cy="811530"/>
          </a:xfrm>
          <a:prstGeom prst="rect">
            <a:avLst/>
          </a:prstGeom>
          <a:solidFill>
            <a:srgbClr val="FCD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hasCustomPrompt="1"/>
          </p:nvPr>
        </p:nvSpPr>
        <p:spPr>
          <a:xfrm>
            <a:off x="469218" y="346990"/>
            <a:ext cx="11253564" cy="548437"/>
          </a:xfrm>
          <a:prstGeom prst="rect">
            <a:avLst/>
          </a:prstGeom>
          <a:ln>
            <a:noFill/>
          </a:ln>
        </p:spPr>
        <p:style>
          <a:lnRef idx="2">
            <a:schemeClr val="accent2"/>
          </a:lnRef>
          <a:fillRef idx="1">
            <a:schemeClr val="lt1"/>
          </a:fillRef>
          <a:effectRef idx="0">
            <a:schemeClr val="accent2"/>
          </a:effectRef>
          <a:fontRef idx="none"/>
        </p:style>
        <p:txBody>
          <a:bodyPr lIns="0" tIns="91440" anchor="ctr"/>
          <a:lstStyle>
            <a:lvl1pPr algn="l">
              <a:defRPr sz="2800" u="none">
                <a:solidFill>
                  <a:schemeClr val="accent4"/>
                </a:solidFill>
                <a:latin typeface="Arial" charset="0"/>
                <a:ea typeface="Arial" charset="0"/>
                <a:cs typeface="Arial" charset="0"/>
              </a:defRPr>
            </a:lvl1pPr>
          </a:lstStyle>
          <a:p>
            <a:r>
              <a:rPr lang="en-US" dirty="0"/>
              <a:t>CLICK TO EDIT MASTER TITLE STYLE</a:t>
            </a:r>
          </a:p>
        </p:txBody>
      </p:sp>
      <p:sp>
        <p:nvSpPr>
          <p:cNvPr id="2" name="Rectangle 1"/>
          <p:cNvSpPr/>
          <p:nvPr userDrawn="1"/>
        </p:nvSpPr>
        <p:spPr>
          <a:xfrm>
            <a:off x="0" y="6046470"/>
            <a:ext cx="1965960" cy="811530"/>
          </a:xfrm>
          <a:prstGeom prst="rect">
            <a:avLst/>
          </a:prstGeom>
          <a:solidFill>
            <a:srgbClr val="E2B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59102" y="6240983"/>
            <a:ext cx="1150958" cy="422503"/>
          </a:xfrm>
          <a:prstGeom prst="rect">
            <a:avLst/>
          </a:prstGeom>
        </p:spPr>
      </p:pic>
      <p:sp>
        <p:nvSpPr>
          <p:cNvPr id="10" name="Rectangle 9"/>
          <p:cNvSpPr/>
          <p:nvPr userDrawn="1"/>
        </p:nvSpPr>
        <p:spPr>
          <a:xfrm>
            <a:off x="0" y="0"/>
            <a:ext cx="12192000" cy="127572"/>
          </a:xfrm>
          <a:prstGeom prst="rect">
            <a:avLst/>
          </a:prstGeom>
          <a:solidFill>
            <a:srgbClr val="385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0877855"/>
      </p:ext>
    </p:extLst>
  </p:cSld>
  <p:clrMapOvr>
    <a:masterClrMapping/>
  </p:clrMapOvr>
  <p:extLst>
    <p:ext uri="{DCECCB84-F9BA-43D5-87BE-67443E8EF086}">
      <p15:sldGuideLst xmlns:p15="http://schemas.microsoft.com/office/powerpoint/2012/main">
        <p15:guide id="23" pos="3840">
          <p15:clr>
            <a:srgbClr val="FBAE40"/>
          </p15:clr>
        </p15:guide>
        <p15:guide id="2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llets Only">
    <p:spTree>
      <p:nvGrpSpPr>
        <p:cNvPr id="1" name=""/>
        <p:cNvGrpSpPr/>
        <p:nvPr/>
      </p:nvGrpSpPr>
      <p:grpSpPr>
        <a:xfrm>
          <a:off x="0" y="0"/>
          <a:ext cx="0" cy="0"/>
          <a:chOff x="0" y="0"/>
          <a:chExt cx="0" cy="0"/>
        </a:xfrm>
      </p:grpSpPr>
      <p:sp>
        <p:nvSpPr>
          <p:cNvPr id="7" name="Rectangle 6"/>
          <p:cNvSpPr/>
          <p:nvPr userDrawn="1"/>
        </p:nvSpPr>
        <p:spPr>
          <a:xfrm>
            <a:off x="1965959" y="6046470"/>
            <a:ext cx="10226041" cy="811530"/>
          </a:xfrm>
          <a:prstGeom prst="rect">
            <a:avLst/>
          </a:prstGeom>
          <a:solidFill>
            <a:srgbClr val="FCD0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quarter" idx="10" hasCustomPrompt="1"/>
          </p:nvPr>
        </p:nvSpPr>
        <p:spPr>
          <a:xfrm>
            <a:off x="469218" y="1156272"/>
            <a:ext cx="11253564" cy="4604448"/>
          </a:xfrm>
          <a:prstGeom prst="rect">
            <a:avLst/>
          </a:prstGeom>
        </p:spPr>
        <p:txBody>
          <a:bodyPr lIns="0"/>
          <a:lstStyle>
            <a:lvl1pPr marL="342900" indent="-342900">
              <a:buClr>
                <a:srgbClr val="38536C"/>
              </a:buClr>
              <a:buFont typeface="Arial" charset="0"/>
              <a:buChar char="•"/>
              <a:defRPr sz="2400">
                <a:solidFill>
                  <a:schemeClr val="accent4"/>
                </a:solidFill>
                <a:latin typeface="Arial" charset="0"/>
                <a:ea typeface="Arial" charset="0"/>
                <a:cs typeface="Arial" charset="0"/>
              </a:defRPr>
            </a:lvl1pPr>
            <a:lvl2pPr marL="800100" indent="-342900">
              <a:buClr>
                <a:schemeClr val="accent2"/>
              </a:buClr>
              <a:buFont typeface="Arial" panose="020B0604020202020204" pitchFamily="34" charset="0"/>
              <a:buChar char="•"/>
              <a:defRPr sz="2400">
                <a:solidFill>
                  <a:schemeClr val="accent4"/>
                </a:solidFill>
                <a:latin typeface="Arial" charset="0"/>
                <a:ea typeface="Arial" charset="0"/>
                <a:cs typeface="Arial" charset="0"/>
              </a:defRPr>
            </a:lvl2pPr>
            <a:lvl3pPr marL="914400" indent="0">
              <a:buNone/>
              <a:defRPr sz="2400">
                <a:solidFill>
                  <a:srgbClr val="5B5D5A"/>
                </a:solidFill>
                <a:latin typeface="Arial" charset="0"/>
                <a:ea typeface="Arial" charset="0"/>
                <a:cs typeface="Arial" charset="0"/>
              </a:defRPr>
            </a:lvl3pPr>
            <a:lvl4pPr marL="1371600" indent="0">
              <a:buNone/>
              <a:defRPr sz="2400">
                <a:solidFill>
                  <a:srgbClr val="5B5D5A"/>
                </a:solidFill>
                <a:latin typeface="Arial" charset="0"/>
                <a:ea typeface="Arial" charset="0"/>
                <a:cs typeface="Arial" charset="0"/>
              </a:defRPr>
            </a:lvl4pPr>
            <a:lvl5pPr marL="1828800" indent="0">
              <a:buNone/>
              <a:defRPr sz="2400">
                <a:solidFill>
                  <a:srgbClr val="5B5D5A"/>
                </a:solidFill>
                <a:latin typeface="Arial" charset="0"/>
                <a:ea typeface="Arial" charset="0"/>
                <a:cs typeface="Arial" charset="0"/>
              </a:defRPr>
            </a:lvl5pPr>
          </a:lstStyle>
          <a:p>
            <a:pPr lvl="0"/>
            <a:r>
              <a:rPr lang="en-US" dirty="0"/>
              <a:t>Click to edit Master text styles</a:t>
            </a:r>
          </a:p>
          <a:p>
            <a:pPr lvl="1"/>
            <a:endParaRPr lang="en-US" dirty="0"/>
          </a:p>
        </p:txBody>
      </p:sp>
      <p:sp>
        <p:nvSpPr>
          <p:cNvPr id="5" name="Title 4"/>
          <p:cNvSpPr>
            <a:spLocks noGrp="1"/>
          </p:cNvSpPr>
          <p:nvPr>
            <p:ph type="title" hasCustomPrompt="1"/>
          </p:nvPr>
        </p:nvSpPr>
        <p:spPr>
          <a:xfrm>
            <a:off x="469218" y="346990"/>
            <a:ext cx="11253564" cy="548437"/>
          </a:xfrm>
          <a:prstGeom prst="rect">
            <a:avLst/>
          </a:prstGeom>
          <a:ln>
            <a:noFill/>
          </a:ln>
        </p:spPr>
        <p:style>
          <a:lnRef idx="2">
            <a:schemeClr val="accent2"/>
          </a:lnRef>
          <a:fillRef idx="1">
            <a:schemeClr val="lt1"/>
          </a:fillRef>
          <a:effectRef idx="0">
            <a:schemeClr val="accent2"/>
          </a:effectRef>
          <a:fontRef idx="none"/>
        </p:style>
        <p:txBody>
          <a:bodyPr lIns="0" tIns="91440" anchor="ctr"/>
          <a:lstStyle>
            <a:lvl1pPr algn="l">
              <a:defRPr sz="2800" u="none">
                <a:solidFill>
                  <a:schemeClr val="accent4"/>
                </a:solidFill>
                <a:latin typeface="Arial" charset="0"/>
                <a:ea typeface="Arial" charset="0"/>
                <a:cs typeface="Arial" charset="0"/>
              </a:defRPr>
            </a:lvl1pPr>
          </a:lstStyle>
          <a:p>
            <a:r>
              <a:rPr lang="en-US" dirty="0"/>
              <a:t>CLICK TO EDIT MASTER TITLE STYLE</a:t>
            </a:r>
          </a:p>
        </p:txBody>
      </p:sp>
      <p:sp>
        <p:nvSpPr>
          <p:cNvPr id="2" name="Rectangle 1"/>
          <p:cNvSpPr/>
          <p:nvPr userDrawn="1"/>
        </p:nvSpPr>
        <p:spPr>
          <a:xfrm>
            <a:off x="0" y="6046470"/>
            <a:ext cx="1965960" cy="811530"/>
          </a:xfrm>
          <a:prstGeom prst="rect">
            <a:avLst/>
          </a:prstGeom>
          <a:solidFill>
            <a:srgbClr val="E2B1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59102" y="6240983"/>
            <a:ext cx="1150958" cy="422503"/>
          </a:xfrm>
          <a:prstGeom prst="rect">
            <a:avLst/>
          </a:prstGeom>
        </p:spPr>
      </p:pic>
      <p:sp>
        <p:nvSpPr>
          <p:cNvPr id="10" name="Rectangle 9"/>
          <p:cNvSpPr/>
          <p:nvPr userDrawn="1"/>
        </p:nvSpPr>
        <p:spPr>
          <a:xfrm>
            <a:off x="0" y="0"/>
            <a:ext cx="12192000" cy="127572"/>
          </a:xfrm>
          <a:prstGeom prst="rect">
            <a:avLst/>
          </a:prstGeom>
          <a:solidFill>
            <a:srgbClr val="385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0553876"/>
      </p:ext>
    </p:extLst>
  </p:cSld>
  <p:clrMapOvr>
    <a:masterClrMapping/>
  </p:clrMapOvr>
  <p:extLst>
    <p:ext uri="{DCECCB84-F9BA-43D5-87BE-67443E8EF086}">
      <p15:sldGuideLst xmlns:p15="http://schemas.microsoft.com/office/powerpoint/2012/main">
        <p15:guide id="23" pos="3840">
          <p15:clr>
            <a:srgbClr val="FBAE40"/>
          </p15:clr>
        </p15:guide>
        <p15:guide id="24" orient="horz" pos="2160">
          <p15:clr>
            <a:srgbClr val="FBAE40"/>
          </p15:clr>
        </p15:guide>
        <p15:guide id="25" pos="4128">
          <p15:clr>
            <a:srgbClr val="FBAE40"/>
          </p15:clr>
        </p15:guide>
        <p15:guide id="26" pos="4416">
          <p15:clr>
            <a:srgbClr val="FBAE40"/>
          </p15:clr>
        </p15:guide>
        <p15:guide id="27" pos="4704">
          <p15:clr>
            <a:srgbClr val="FBAE40"/>
          </p15:clr>
        </p15:guide>
        <p15:guide id="28" pos="4992">
          <p15:clr>
            <a:srgbClr val="FBAE40"/>
          </p15:clr>
        </p15:guide>
        <p15:guide id="29" pos="5280">
          <p15:clr>
            <a:srgbClr val="FBAE40"/>
          </p15:clr>
        </p15:guide>
        <p15:guide id="30" pos="5568">
          <p15:clr>
            <a:srgbClr val="FBAE40"/>
          </p15:clr>
        </p15:guide>
        <p15:guide id="31" orient="horz" pos="1872">
          <p15:clr>
            <a:srgbClr val="FBAE40"/>
          </p15:clr>
        </p15:guide>
        <p15:guide id="32" pos="5856">
          <p15:clr>
            <a:srgbClr val="FBAE40"/>
          </p15:clr>
        </p15:guide>
        <p15:guide id="33" pos="6144">
          <p15:clr>
            <a:srgbClr val="FBAE40"/>
          </p15:clr>
        </p15:guide>
        <p15:guide id="34" pos="6432">
          <p15:clr>
            <a:srgbClr val="FBAE40"/>
          </p15:clr>
        </p15:guide>
        <p15:guide id="35" pos="6720">
          <p15:clr>
            <a:srgbClr val="FBAE40"/>
          </p15:clr>
        </p15:guide>
        <p15:guide id="36" pos="7008">
          <p15:clr>
            <a:srgbClr val="FBAE40"/>
          </p15:clr>
        </p15:guide>
        <p15:guide id="37" pos="7296">
          <p15:clr>
            <a:srgbClr val="FBAE40"/>
          </p15:clr>
        </p15:guide>
        <p15:guide id="38" pos="3552">
          <p15:clr>
            <a:srgbClr val="FBAE40"/>
          </p15:clr>
        </p15:guide>
        <p15:guide id="39" pos="3264">
          <p15:clr>
            <a:srgbClr val="FBAE40"/>
          </p15:clr>
        </p15:guide>
        <p15:guide id="40" pos="2976">
          <p15:clr>
            <a:srgbClr val="FBAE40"/>
          </p15:clr>
        </p15:guide>
        <p15:guide id="41" orient="horz" pos="2448">
          <p15:clr>
            <a:srgbClr val="FBAE40"/>
          </p15:clr>
        </p15:guide>
        <p15:guide id="42" orient="horz" pos="2736">
          <p15:clr>
            <a:srgbClr val="FBAE40"/>
          </p15:clr>
        </p15:guide>
        <p15:guide id="43" pos="2688">
          <p15:clr>
            <a:srgbClr val="FBAE40"/>
          </p15:clr>
        </p15:guide>
        <p15:guide id="44" pos="2400">
          <p15:clr>
            <a:srgbClr val="FBAE40"/>
          </p15:clr>
        </p15:guide>
        <p15:guide id="45" pos="2112">
          <p15:clr>
            <a:srgbClr val="FBAE40"/>
          </p15:clr>
        </p15:guide>
        <p15:guide id="46" pos="1824">
          <p15:clr>
            <a:srgbClr val="FBAE40"/>
          </p15:clr>
        </p15:guide>
        <p15:guide id="47" pos="1536">
          <p15:clr>
            <a:srgbClr val="FBAE40"/>
          </p15:clr>
        </p15:guide>
        <p15:guide id="48" pos="1248">
          <p15:clr>
            <a:srgbClr val="FBAE40"/>
          </p15:clr>
        </p15:guide>
        <p15:guide id="49" pos="936">
          <p15:clr>
            <a:srgbClr val="FBAE40"/>
          </p15:clr>
        </p15:guide>
        <p15:guide id="50" pos="672">
          <p15:clr>
            <a:srgbClr val="FBAE40"/>
          </p15:clr>
        </p15:guide>
        <p15:guide id="51" pos="384">
          <p15:clr>
            <a:srgbClr val="FBAE40"/>
          </p15:clr>
        </p15:guide>
        <p15:guide id="52" orient="horz" pos="1584">
          <p15:clr>
            <a:srgbClr val="FBAE40"/>
          </p15:clr>
        </p15:guide>
        <p15:guide id="53" orient="horz" pos="1296">
          <p15:clr>
            <a:srgbClr val="FBAE40"/>
          </p15:clr>
        </p15:guide>
        <p15:guide id="54" orient="horz" pos="1008">
          <p15:clr>
            <a:srgbClr val="FBAE40"/>
          </p15:clr>
        </p15:guide>
        <p15:guide id="55" orient="horz" pos="720">
          <p15:clr>
            <a:srgbClr val="FBAE40"/>
          </p15:clr>
        </p15:guide>
        <p15:guide id="56" orient="horz" pos="432">
          <p15:clr>
            <a:srgbClr val="FBAE40"/>
          </p15:clr>
        </p15:guide>
        <p15:guide id="57" orient="horz" pos="144">
          <p15:clr>
            <a:srgbClr val="FBAE40"/>
          </p15:clr>
        </p15:guide>
        <p15:guide id="58" orient="horz" pos="3024">
          <p15:clr>
            <a:srgbClr val="FBAE40"/>
          </p15:clr>
        </p15:guide>
        <p15:guide id="59" orient="horz" pos="3312">
          <p15:clr>
            <a:srgbClr val="FBAE40"/>
          </p15:clr>
        </p15:guide>
        <p15:guide id="60" orient="horz" pos="3600">
          <p15:clr>
            <a:srgbClr val="FBAE40"/>
          </p15:clr>
        </p15:guide>
        <p15:guide id="61" orient="horz" pos="3888">
          <p15:clr>
            <a:srgbClr val="FBAE40"/>
          </p15:clr>
        </p15:guide>
        <p15:guide id="62" pos="528">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490050"/>
      </p:ext>
    </p:extLst>
  </p:cSld>
  <p:clrMap bg1="lt1" tx1="dk1" bg2="lt2" tx2="dk2" accent1="accent1" accent2="accent2" accent3="accent3" accent4="accent4" accent5="accent5" accent6="accent6" hlink="hlink" folHlink="folHlink"/>
  <p:sldLayoutIdLst>
    <p:sldLayoutId id="2147483655" r:id="rId1"/>
    <p:sldLayoutId id="2147483651" r:id="rId2"/>
    <p:sldLayoutId id="2147483656" r:id="rId3"/>
    <p:sldLayoutId id="2147483652" r:id="rId4"/>
    <p:sldLayoutId id="2147483657" r:id="rId5"/>
    <p:sldLayoutId id="2147483658" r:id="rId6"/>
    <p:sldLayoutId id="214748365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1.png"/><Relationship Id="rId8" Type="http://schemas.openxmlformats.org/officeDocument/2006/relationships/image" Target="../media/image12.png"/><Relationship Id="rId9"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3.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9218" y="346990"/>
            <a:ext cx="11253564" cy="548437"/>
          </a:xfrm>
        </p:spPr>
        <p:txBody>
          <a:bodyPr/>
          <a:lstStyle/>
          <a:p>
            <a:r>
              <a:rPr lang="en-US" dirty="0">
                <a:solidFill>
                  <a:schemeClr val="tx1"/>
                </a:solidFill>
              </a:rPr>
              <a:t>Dealer Employee Discount Program</a:t>
            </a:r>
          </a:p>
        </p:txBody>
      </p:sp>
      <p:pic>
        <p:nvPicPr>
          <p:cNvPr id="5" name="Picture 4">
            <a:extLst>
              <a:ext uri="{FF2B5EF4-FFF2-40B4-BE49-F238E27FC236}">
                <a16:creationId xmlns="" xmlns:a16="http://schemas.microsoft.com/office/drawing/2014/main" id="{AB9FAA17-41C8-D844-9E96-7146915F06DA}"/>
              </a:ext>
            </a:extLst>
          </p:cNvPr>
          <p:cNvPicPr>
            <a:picLocks noChangeAspect="1"/>
          </p:cNvPicPr>
          <p:nvPr/>
        </p:nvPicPr>
        <p:blipFill rotWithShape="1">
          <a:blip r:embed="rId3"/>
          <a:srcRect t="13478"/>
          <a:stretch/>
        </p:blipFill>
        <p:spPr>
          <a:xfrm>
            <a:off x="852408" y="821091"/>
            <a:ext cx="10823880" cy="4877637"/>
          </a:xfrm>
          <a:prstGeom prst="rect">
            <a:avLst/>
          </a:prstGeom>
        </p:spPr>
      </p:pic>
      <p:sp>
        <p:nvSpPr>
          <p:cNvPr id="2" name="Text Placeholder 1"/>
          <p:cNvSpPr>
            <a:spLocks noGrp="1"/>
          </p:cNvSpPr>
          <p:nvPr>
            <p:ph type="body" sz="quarter" idx="10"/>
          </p:nvPr>
        </p:nvSpPr>
        <p:spPr>
          <a:xfrm>
            <a:off x="887671" y="3874573"/>
            <a:ext cx="5203160" cy="418459"/>
          </a:xfrm>
        </p:spPr>
        <p:txBody>
          <a:bodyPr/>
          <a:lstStyle/>
          <a:p>
            <a:pPr marL="0" indent="0">
              <a:buNone/>
            </a:pPr>
            <a:r>
              <a:rPr lang="en-US" sz="2000" dirty="0">
                <a:solidFill>
                  <a:schemeClr val="tx1"/>
                </a:solidFill>
              </a:rPr>
              <a:t>* Regular dealer pricing for OEM products</a:t>
            </a:r>
          </a:p>
        </p:txBody>
      </p:sp>
    </p:spTree>
    <p:extLst>
      <p:ext uri="{BB962C8B-B14F-4D97-AF65-F5344CB8AC3E}">
        <p14:creationId xmlns:p14="http://schemas.microsoft.com/office/powerpoint/2010/main" val="2053496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BCD246C8-16F0-3F41-8660-6807EEF2D50D}"/>
              </a:ext>
            </a:extLst>
          </p:cNvPr>
          <p:cNvSpPr>
            <a:spLocks noGrp="1"/>
          </p:cNvSpPr>
          <p:nvPr>
            <p:ph type="body" sz="quarter" idx="10"/>
          </p:nvPr>
        </p:nvSpPr>
        <p:spPr>
          <a:xfrm>
            <a:off x="469217" y="1156271"/>
            <a:ext cx="7239522" cy="4758391"/>
          </a:xfrm>
        </p:spPr>
        <p:txBody>
          <a:bodyPr/>
          <a:lstStyle/>
          <a:p>
            <a:endParaRPr lang="en-US" sz="2000" dirty="0"/>
          </a:p>
          <a:p>
            <a:r>
              <a:rPr lang="en-US" sz="2000" dirty="0"/>
              <a:t>734 Series offers Wiegand and OSDP option, no price change</a:t>
            </a:r>
          </a:p>
          <a:p>
            <a:r>
              <a:rPr lang="en-US" sz="2000" dirty="0"/>
              <a:t>Increase security with 128-bit AES encryption and user-created customizable secure key</a:t>
            </a:r>
          </a:p>
          <a:p>
            <a:r>
              <a:rPr lang="en-US" sz="2000" dirty="0"/>
              <a:t>Reuse existing wire to convert to OSDP</a:t>
            </a:r>
          </a:p>
          <a:p>
            <a:r>
              <a:rPr lang="en-US" sz="2000" dirty="0"/>
              <a:t>U.L. Listed</a:t>
            </a:r>
          </a:p>
          <a:p>
            <a:r>
              <a:rPr lang="en-US" sz="2000" dirty="0"/>
              <a:t>Price: No Change</a:t>
            </a:r>
          </a:p>
        </p:txBody>
      </p:sp>
      <p:sp>
        <p:nvSpPr>
          <p:cNvPr id="3" name="Title 2">
            <a:extLst>
              <a:ext uri="{FF2B5EF4-FFF2-40B4-BE49-F238E27FC236}">
                <a16:creationId xmlns="" xmlns:a16="http://schemas.microsoft.com/office/drawing/2014/main" id="{B3A96FEA-63D2-464C-82E6-FAC2E01FC335}"/>
              </a:ext>
            </a:extLst>
          </p:cNvPr>
          <p:cNvSpPr>
            <a:spLocks noGrp="1"/>
          </p:cNvSpPr>
          <p:nvPr>
            <p:ph type="title"/>
          </p:nvPr>
        </p:nvSpPr>
        <p:spPr/>
        <p:txBody>
          <a:bodyPr/>
          <a:lstStyle/>
          <a:p>
            <a:r>
              <a:rPr lang="en-US" dirty="0"/>
              <a:t>Access Control Module OSDP Support</a:t>
            </a:r>
          </a:p>
        </p:txBody>
      </p:sp>
      <p:pic>
        <p:nvPicPr>
          <p:cNvPr id="6" name="Picture 5">
            <a:extLst>
              <a:ext uri="{FF2B5EF4-FFF2-40B4-BE49-F238E27FC236}">
                <a16:creationId xmlns="" xmlns:a16="http://schemas.microsoft.com/office/drawing/2014/main" id="{1A2242EC-2C6C-9149-B925-55EB7C1C5F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15117" y="3229484"/>
            <a:ext cx="4276128" cy="2685178"/>
          </a:xfrm>
          <a:prstGeom prst="rect">
            <a:avLst/>
          </a:prstGeom>
        </p:spPr>
      </p:pic>
      <p:pic>
        <p:nvPicPr>
          <p:cNvPr id="8" name="Picture 7">
            <a:extLst>
              <a:ext uri="{FF2B5EF4-FFF2-40B4-BE49-F238E27FC236}">
                <a16:creationId xmlns="" xmlns:a16="http://schemas.microsoft.com/office/drawing/2014/main" id="{25CEEBA8-DD58-124A-A880-67166A37D0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49348" y="0"/>
            <a:ext cx="4607666" cy="3070665"/>
          </a:xfrm>
          <a:prstGeom prst="rect">
            <a:avLst/>
          </a:prstGeom>
        </p:spPr>
      </p:pic>
      <p:sp>
        <p:nvSpPr>
          <p:cNvPr id="9" name="TextBox 8">
            <a:extLst>
              <a:ext uri="{FF2B5EF4-FFF2-40B4-BE49-F238E27FC236}">
                <a16:creationId xmlns="" xmlns:a16="http://schemas.microsoft.com/office/drawing/2014/main" id="{921B78B3-D3F6-094F-BE39-74A7C691B8EE}"/>
              </a:ext>
            </a:extLst>
          </p:cNvPr>
          <p:cNvSpPr txBox="1"/>
          <p:nvPr/>
        </p:nvSpPr>
        <p:spPr>
          <a:xfrm>
            <a:off x="9149329" y="2757660"/>
            <a:ext cx="2007704" cy="261610"/>
          </a:xfrm>
          <a:prstGeom prst="rect">
            <a:avLst/>
          </a:prstGeom>
          <a:noFill/>
        </p:spPr>
        <p:txBody>
          <a:bodyPr wrap="square" rtlCol="0">
            <a:spAutoFit/>
          </a:bodyPr>
          <a:lstStyle/>
          <a:p>
            <a:pPr algn="ctr"/>
            <a:r>
              <a:rPr lang="en-US" sz="1100" dirty="0"/>
              <a:t>734 Access Control Module</a:t>
            </a:r>
          </a:p>
        </p:txBody>
      </p:sp>
      <p:sp>
        <p:nvSpPr>
          <p:cNvPr id="10" name="TextBox 9">
            <a:extLst>
              <a:ext uri="{FF2B5EF4-FFF2-40B4-BE49-F238E27FC236}">
                <a16:creationId xmlns="" xmlns:a16="http://schemas.microsoft.com/office/drawing/2014/main" id="{D3B60065-E844-0041-9BE0-FA60C955036E}"/>
              </a:ext>
            </a:extLst>
          </p:cNvPr>
          <p:cNvSpPr txBox="1"/>
          <p:nvPr/>
        </p:nvSpPr>
        <p:spPr>
          <a:xfrm>
            <a:off x="8970418" y="5742506"/>
            <a:ext cx="2365526" cy="261610"/>
          </a:xfrm>
          <a:prstGeom prst="rect">
            <a:avLst/>
          </a:prstGeom>
          <a:noFill/>
        </p:spPr>
        <p:txBody>
          <a:bodyPr wrap="square" rtlCol="0">
            <a:spAutoFit/>
          </a:bodyPr>
          <a:lstStyle/>
          <a:p>
            <a:pPr algn="ctr"/>
            <a:r>
              <a:rPr lang="en-US" sz="1100" dirty="0"/>
              <a:t>734N-POE Access Control Module</a:t>
            </a:r>
          </a:p>
        </p:txBody>
      </p:sp>
    </p:spTree>
    <p:extLst>
      <p:ext uri="{BB962C8B-B14F-4D97-AF65-F5344CB8AC3E}">
        <p14:creationId xmlns:p14="http://schemas.microsoft.com/office/powerpoint/2010/main" val="1567913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BCD246C8-16F0-3F41-8660-6807EEF2D50D}"/>
              </a:ext>
            </a:extLst>
          </p:cNvPr>
          <p:cNvSpPr>
            <a:spLocks noGrp="1"/>
          </p:cNvSpPr>
          <p:nvPr>
            <p:ph type="body" sz="quarter" idx="10"/>
          </p:nvPr>
        </p:nvSpPr>
        <p:spPr>
          <a:xfrm>
            <a:off x="469217" y="1156271"/>
            <a:ext cx="7239522" cy="4758391"/>
          </a:xfrm>
        </p:spPr>
        <p:txBody>
          <a:bodyPr/>
          <a:lstStyle/>
          <a:p>
            <a:r>
              <a:rPr lang="en-US" sz="2000" dirty="0"/>
              <a:t>Add IP keypads to XR Series panels</a:t>
            </a:r>
          </a:p>
          <a:p>
            <a:r>
              <a:rPr lang="en-US" sz="2000" dirty="0"/>
              <a:t>Ideal when running new wire is impossible or costly and network connections are available</a:t>
            </a:r>
          </a:p>
          <a:p>
            <a:r>
              <a:rPr lang="en-US" sz="2000" dirty="0"/>
              <a:t>Provides built-in Prox reader for </a:t>
            </a:r>
            <a:br>
              <a:rPr lang="en-US" sz="2000" dirty="0"/>
            </a:br>
            <a:r>
              <a:rPr lang="en-US" sz="2000" dirty="0"/>
              <a:t>arming and disarming</a:t>
            </a:r>
          </a:p>
          <a:p>
            <a:r>
              <a:rPr lang="en-US" sz="2000" dirty="0"/>
              <a:t>Price: $150 - $204 </a:t>
            </a:r>
          </a:p>
        </p:txBody>
      </p:sp>
      <p:sp>
        <p:nvSpPr>
          <p:cNvPr id="3" name="Title 2">
            <a:extLst>
              <a:ext uri="{FF2B5EF4-FFF2-40B4-BE49-F238E27FC236}">
                <a16:creationId xmlns="" xmlns:a16="http://schemas.microsoft.com/office/drawing/2014/main" id="{B3A96FEA-63D2-464C-82E6-FAC2E01FC335}"/>
              </a:ext>
            </a:extLst>
          </p:cNvPr>
          <p:cNvSpPr>
            <a:spLocks noGrp="1"/>
          </p:cNvSpPr>
          <p:nvPr>
            <p:ph type="title"/>
          </p:nvPr>
        </p:nvSpPr>
        <p:spPr/>
        <p:txBody>
          <a:bodyPr/>
          <a:lstStyle/>
          <a:p>
            <a:r>
              <a:rPr lang="en-US" dirty="0"/>
              <a:t>7463 Network Thinline</a:t>
            </a:r>
            <a:r>
              <a:rPr lang="en-US" baseline="30000" dirty="0"/>
              <a:t>TM</a:t>
            </a:r>
            <a:r>
              <a:rPr lang="en-US" dirty="0"/>
              <a:t> Keypad</a:t>
            </a:r>
          </a:p>
        </p:txBody>
      </p:sp>
      <p:pic>
        <p:nvPicPr>
          <p:cNvPr id="5" name="Picture 4">
            <a:extLst>
              <a:ext uri="{FF2B5EF4-FFF2-40B4-BE49-F238E27FC236}">
                <a16:creationId xmlns="" xmlns:a16="http://schemas.microsoft.com/office/drawing/2014/main" id="{589E5398-312E-A74A-AC7E-B03D046D0DB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8406"/>
          <a:stretch/>
        </p:blipFill>
        <p:spPr>
          <a:xfrm>
            <a:off x="4602996" y="1772367"/>
            <a:ext cx="6887311" cy="4403139"/>
          </a:xfrm>
          <a:prstGeom prst="rect">
            <a:avLst/>
          </a:prstGeom>
        </p:spPr>
      </p:pic>
    </p:spTree>
    <p:extLst>
      <p:ext uri="{BB962C8B-B14F-4D97-AF65-F5344CB8AC3E}">
        <p14:creationId xmlns:p14="http://schemas.microsoft.com/office/powerpoint/2010/main" val="1363965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 xmlns:a16="http://schemas.microsoft.com/office/drawing/2014/main" id="{DE54CBF3-420E-B14C-9C81-6B235D8B4B00}"/>
              </a:ext>
            </a:extLst>
          </p:cNvPr>
          <p:cNvSpPr>
            <a:spLocks noGrp="1"/>
          </p:cNvSpPr>
          <p:nvPr>
            <p:ph type="body" sz="quarter" idx="10"/>
          </p:nvPr>
        </p:nvSpPr>
        <p:spPr>
          <a:xfrm>
            <a:off x="469217" y="1156272"/>
            <a:ext cx="7701659" cy="1182891"/>
          </a:xfrm>
        </p:spPr>
        <p:txBody>
          <a:bodyPr/>
          <a:lstStyle/>
          <a:p>
            <a:r>
              <a:rPr lang="en-US" sz="2000" dirty="0"/>
              <a:t>Provides full door access powered off of one device</a:t>
            </a:r>
          </a:p>
          <a:p>
            <a:r>
              <a:rPr lang="en-US" sz="2000" dirty="0"/>
              <a:t>Variable EOL Resistance = Perfect for Takeovers</a:t>
            </a:r>
          </a:p>
          <a:p>
            <a:r>
              <a:rPr lang="en-US" sz="2000" dirty="0"/>
              <a:t>Fast installation</a:t>
            </a:r>
          </a:p>
          <a:p>
            <a:r>
              <a:rPr lang="en-US" sz="2000" dirty="0"/>
              <a:t>U.L. Listed</a:t>
            </a:r>
          </a:p>
          <a:p>
            <a:r>
              <a:rPr lang="en-US" sz="2000" dirty="0"/>
              <a:t>Price: $75 - $103</a:t>
            </a:r>
          </a:p>
        </p:txBody>
      </p:sp>
      <p:sp>
        <p:nvSpPr>
          <p:cNvPr id="3" name="Title 2">
            <a:extLst>
              <a:ext uri="{FF2B5EF4-FFF2-40B4-BE49-F238E27FC236}">
                <a16:creationId xmlns="" xmlns:a16="http://schemas.microsoft.com/office/drawing/2014/main" id="{6D9EADD5-8D1C-7C46-AD66-727895551F16}"/>
              </a:ext>
            </a:extLst>
          </p:cNvPr>
          <p:cNvSpPr>
            <a:spLocks noGrp="1"/>
          </p:cNvSpPr>
          <p:nvPr>
            <p:ph type="title"/>
          </p:nvPr>
        </p:nvSpPr>
        <p:spPr/>
        <p:txBody>
          <a:bodyPr/>
          <a:lstStyle/>
          <a:p>
            <a:r>
              <a:rPr lang="en-US" dirty="0"/>
              <a:t>714N-POE 4-Zone Network Expansion Module</a:t>
            </a:r>
          </a:p>
        </p:txBody>
      </p:sp>
      <p:pic>
        <p:nvPicPr>
          <p:cNvPr id="6" name="Picture 5">
            <a:extLst>
              <a:ext uri="{FF2B5EF4-FFF2-40B4-BE49-F238E27FC236}">
                <a16:creationId xmlns="" xmlns:a16="http://schemas.microsoft.com/office/drawing/2014/main" id="{D8896CDD-C10D-E341-8A56-2D979AC4727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97129" y="791297"/>
            <a:ext cx="6391365" cy="4540951"/>
          </a:xfrm>
          <a:prstGeom prst="rect">
            <a:avLst/>
          </a:prstGeom>
        </p:spPr>
      </p:pic>
    </p:spTree>
    <p:extLst>
      <p:ext uri="{BB962C8B-B14F-4D97-AF65-F5344CB8AC3E}">
        <p14:creationId xmlns:p14="http://schemas.microsoft.com/office/powerpoint/2010/main" val="1733134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US" dirty="0"/>
          </a:p>
          <a:p>
            <a:r>
              <a:rPr lang="en-US" dirty="0"/>
              <a:t>Network Communication is Free on all DMP panels</a:t>
            </a:r>
          </a:p>
          <a:p>
            <a:r>
              <a:rPr lang="en-US" dirty="0"/>
              <a:t>Connect XT &amp; XR panels to Wi-Fi</a:t>
            </a:r>
          </a:p>
          <a:p>
            <a:r>
              <a:rPr lang="en-US" dirty="0"/>
              <a:t>Easy Install using included wiring harness.</a:t>
            </a:r>
          </a:p>
          <a:p>
            <a:r>
              <a:rPr lang="en-US" dirty="0"/>
              <a:t>Full Compatibility with Virtual Keypad Access</a:t>
            </a:r>
          </a:p>
          <a:p>
            <a:r>
              <a:rPr lang="en-US" dirty="0"/>
              <a:t>Price: 47.00 </a:t>
            </a:r>
            <a:r>
              <a:rPr lang="mr-IN" dirty="0"/>
              <a:t>–</a:t>
            </a:r>
            <a:r>
              <a:rPr lang="en-US" dirty="0"/>
              <a:t> 54.00</a:t>
            </a:r>
          </a:p>
        </p:txBody>
      </p:sp>
      <p:sp>
        <p:nvSpPr>
          <p:cNvPr id="3" name="Title 2"/>
          <p:cNvSpPr>
            <a:spLocks noGrp="1"/>
          </p:cNvSpPr>
          <p:nvPr>
            <p:ph type="title"/>
          </p:nvPr>
        </p:nvSpPr>
        <p:spPr/>
        <p:txBody>
          <a:bodyPr/>
          <a:lstStyle/>
          <a:p>
            <a:r>
              <a:rPr lang="en-US" dirty="0"/>
              <a:t>763 Wi-Fi Module</a:t>
            </a:r>
          </a:p>
        </p:txBody>
      </p:sp>
      <p:pic>
        <p:nvPicPr>
          <p:cNvPr id="8" name="Picture Placeholder 7"/>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0203" r="10203"/>
          <a:stretch>
            <a:fillRect/>
          </a:stretch>
        </p:blipFill>
        <p:spPr>
          <a:xfrm>
            <a:off x="8159261" y="621208"/>
            <a:ext cx="3038622" cy="2542095"/>
          </a:xfr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9261" y="3361255"/>
            <a:ext cx="3092604" cy="2082942"/>
          </a:xfrm>
          <a:prstGeom prst="rect">
            <a:avLst/>
          </a:prstGeom>
        </p:spPr>
      </p:pic>
    </p:spTree>
    <p:extLst>
      <p:ext uri="{BB962C8B-B14F-4D97-AF65-F5344CB8AC3E}">
        <p14:creationId xmlns:p14="http://schemas.microsoft.com/office/powerpoint/2010/main" val="1538335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DMP Wi-Fi connected Panels </a:t>
            </a:r>
            <a:r>
              <a:rPr lang="en-US" dirty="0" smtClean="0"/>
              <a:t>&amp; Video Cameras automatically pair </a:t>
            </a:r>
            <a:endParaRPr lang="en-US" dirty="0"/>
          </a:p>
          <a:p>
            <a:r>
              <a:rPr lang="en-US" dirty="0" smtClean="0"/>
              <a:t>Multiple WAPS can be used on a site</a:t>
            </a:r>
            <a:endParaRPr lang="en-US" dirty="0"/>
          </a:p>
          <a:p>
            <a:r>
              <a:rPr lang="en-US" dirty="0"/>
              <a:t>No need site visit needed when customers change internet providers</a:t>
            </a:r>
          </a:p>
          <a:p>
            <a:r>
              <a:rPr lang="en-US" dirty="0"/>
              <a:t>Simplify Troubleshooting</a:t>
            </a:r>
          </a:p>
          <a:p>
            <a:r>
              <a:rPr lang="en-US" dirty="0"/>
              <a:t>Secure All Intrusion and Video products on their own network.</a:t>
            </a:r>
          </a:p>
          <a:p>
            <a:r>
              <a:rPr lang="en-US" dirty="0"/>
              <a:t>Price: $35.00 (For all Dealer Levels)</a:t>
            </a:r>
          </a:p>
        </p:txBody>
      </p:sp>
      <p:sp>
        <p:nvSpPr>
          <p:cNvPr id="3" name="Title 2"/>
          <p:cNvSpPr>
            <a:spLocks noGrp="1"/>
          </p:cNvSpPr>
          <p:nvPr>
            <p:ph type="title"/>
          </p:nvPr>
        </p:nvSpPr>
        <p:spPr/>
        <p:txBody>
          <a:bodyPr/>
          <a:lstStyle/>
          <a:p>
            <a:r>
              <a:rPr lang="en-US" dirty="0"/>
              <a:t>V-IP1006RR Wireless Access Point</a:t>
            </a:r>
          </a:p>
        </p:txBody>
      </p:sp>
      <p:pic>
        <p:nvPicPr>
          <p:cNvPr id="5" name="Picture Placeholder 4"/>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1358" t="-2501" b="-1745"/>
          <a:stretch/>
        </p:blipFill>
        <p:spPr>
          <a:xfrm>
            <a:off x="6611815" y="597877"/>
            <a:ext cx="5580185" cy="5162843"/>
          </a:xfrm>
        </p:spPr>
      </p:pic>
    </p:spTree>
    <p:extLst>
      <p:ext uri="{BB962C8B-B14F-4D97-AF65-F5344CB8AC3E}">
        <p14:creationId xmlns:p14="http://schemas.microsoft.com/office/powerpoint/2010/main" val="1021824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9218" y="346990"/>
            <a:ext cx="11253564" cy="548437"/>
          </a:xfrm>
        </p:spPr>
        <p:txBody>
          <a:bodyPr/>
          <a:lstStyle/>
          <a:p>
            <a:r>
              <a:rPr lang="en-US" dirty="0">
                <a:solidFill>
                  <a:schemeClr val="tx1"/>
                </a:solidFill>
              </a:rPr>
              <a:t>Dealer Employee Discount Program</a:t>
            </a:r>
          </a:p>
        </p:txBody>
      </p:sp>
      <p:pic>
        <p:nvPicPr>
          <p:cNvPr id="5" name="Picture 4">
            <a:extLst>
              <a:ext uri="{FF2B5EF4-FFF2-40B4-BE49-F238E27FC236}">
                <a16:creationId xmlns="" xmlns:a16="http://schemas.microsoft.com/office/drawing/2014/main" id="{AB9FAA17-41C8-D844-9E96-7146915F06DA}"/>
              </a:ext>
            </a:extLst>
          </p:cNvPr>
          <p:cNvPicPr>
            <a:picLocks noChangeAspect="1"/>
          </p:cNvPicPr>
          <p:nvPr/>
        </p:nvPicPr>
        <p:blipFill rotWithShape="1">
          <a:blip r:embed="rId3"/>
          <a:srcRect t="13478"/>
          <a:stretch/>
        </p:blipFill>
        <p:spPr>
          <a:xfrm>
            <a:off x="852408" y="821091"/>
            <a:ext cx="10823880" cy="4877637"/>
          </a:xfrm>
          <a:prstGeom prst="rect">
            <a:avLst/>
          </a:prstGeom>
        </p:spPr>
      </p:pic>
      <p:sp>
        <p:nvSpPr>
          <p:cNvPr id="2" name="Text Placeholder 1"/>
          <p:cNvSpPr>
            <a:spLocks noGrp="1"/>
          </p:cNvSpPr>
          <p:nvPr>
            <p:ph type="body" sz="quarter" idx="10"/>
          </p:nvPr>
        </p:nvSpPr>
        <p:spPr>
          <a:xfrm>
            <a:off x="887671" y="3874573"/>
            <a:ext cx="5203160" cy="418459"/>
          </a:xfrm>
        </p:spPr>
        <p:txBody>
          <a:bodyPr/>
          <a:lstStyle/>
          <a:p>
            <a:pPr marL="0" indent="0">
              <a:buNone/>
            </a:pPr>
            <a:r>
              <a:rPr lang="en-US" sz="2000" dirty="0">
                <a:solidFill>
                  <a:schemeClr val="tx1"/>
                </a:solidFill>
              </a:rPr>
              <a:t>* Regular dealer pricing for OEM products</a:t>
            </a:r>
          </a:p>
        </p:txBody>
      </p:sp>
    </p:spTree>
    <p:extLst>
      <p:ext uri="{BB962C8B-B14F-4D97-AF65-F5344CB8AC3E}">
        <p14:creationId xmlns:p14="http://schemas.microsoft.com/office/powerpoint/2010/main" val="1465588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p:cNvSpPr>
          <p:nvPr/>
        </p:nvSpPr>
        <p:spPr>
          <a:xfrm>
            <a:off x="183240" y="2548683"/>
            <a:ext cx="4101681" cy="1477328"/>
          </a:xfrm>
          <a:prstGeom prst="rect">
            <a:avLst/>
          </a:prstGeom>
          <a:noFill/>
        </p:spPr>
        <p:txBody>
          <a:bodyPr wrap="square" lIns="0" rtlCol="0">
            <a:spAutoFit/>
          </a:bodyPr>
          <a:lstStyle/>
          <a:p>
            <a:r>
              <a:rPr lang="en-US" sz="3600" b="1" dirty="0">
                <a:solidFill>
                  <a:schemeClr val="accent4"/>
                </a:solidFill>
                <a:latin typeface="Arial" charset="0"/>
                <a:ea typeface="Arial" charset="0"/>
                <a:cs typeface="Arial" charset="0"/>
              </a:rPr>
              <a:t>Network Products</a:t>
            </a:r>
          </a:p>
          <a:p>
            <a:r>
              <a:rPr lang="en-US" dirty="0">
                <a:solidFill>
                  <a:schemeClr val="accent5"/>
                </a:solidFill>
                <a:latin typeface="Arial" charset="0"/>
                <a:ea typeface="Arial" charset="0"/>
                <a:cs typeface="Arial" charset="0"/>
              </a:rPr>
              <a:t>Network Products to meet your customers needs and save you time and labor.</a:t>
            </a:r>
          </a:p>
        </p:txBody>
      </p:sp>
    </p:spTree>
    <p:extLst>
      <p:ext uri="{BB962C8B-B14F-4D97-AF65-F5344CB8AC3E}">
        <p14:creationId xmlns:p14="http://schemas.microsoft.com/office/powerpoint/2010/main" val="856384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ct val="20000"/>
              </a:spcBef>
            </a:pPr>
            <a:r>
              <a:rPr lang="en-US" altLang="en-US" sz="2775" dirty="0">
                <a:latin typeface="Arial" panose="020B0604020202020204" pitchFamily="34" charset="0"/>
              </a:rPr>
              <a:t>ADVANTAGE FOR SALES &amp; CONSUMER – INTEGRATED SYSTEMS</a:t>
            </a:r>
          </a:p>
        </p:txBody>
      </p:sp>
      <p:sp>
        <p:nvSpPr>
          <p:cNvPr id="12" name="Text Placeholder 3">
            <a:extLst>
              <a:ext uri="{FF2B5EF4-FFF2-40B4-BE49-F238E27FC236}">
                <a16:creationId xmlns="" xmlns:a16="http://schemas.microsoft.com/office/drawing/2014/main" id="{A41142BE-FF60-5545-9224-81EE833ADB55}"/>
              </a:ext>
            </a:extLst>
          </p:cNvPr>
          <p:cNvSpPr txBox="1">
            <a:spLocks/>
          </p:cNvSpPr>
          <p:nvPr/>
        </p:nvSpPr>
        <p:spPr>
          <a:xfrm>
            <a:off x="4223983" y="2599046"/>
            <a:ext cx="3882787" cy="293688"/>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altLang="en-US" sz="2400" dirty="0">
                <a:solidFill>
                  <a:schemeClr val="accent2"/>
                </a:solidFill>
              </a:rPr>
              <a:t>The Sales Edge</a:t>
            </a:r>
          </a:p>
        </p:txBody>
      </p:sp>
      <p:sp>
        <p:nvSpPr>
          <p:cNvPr id="13" name="Rectangle 12">
            <a:extLst>
              <a:ext uri="{FF2B5EF4-FFF2-40B4-BE49-F238E27FC236}">
                <a16:creationId xmlns="" xmlns:a16="http://schemas.microsoft.com/office/drawing/2014/main" id="{D853F448-326F-4D44-9513-E708FDD87343}"/>
              </a:ext>
            </a:extLst>
          </p:cNvPr>
          <p:cNvSpPr/>
          <p:nvPr/>
        </p:nvSpPr>
        <p:spPr>
          <a:xfrm>
            <a:off x="4771413" y="1730024"/>
            <a:ext cx="2733040" cy="42221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 xmlns:a16="http://schemas.microsoft.com/office/drawing/2014/main" id="{F9AB89B0-E5D8-D746-A9EC-AFDDACEA53B9}"/>
              </a:ext>
            </a:extLst>
          </p:cNvPr>
          <p:cNvSpPr/>
          <p:nvPr/>
        </p:nvSpPr>
        <p:spPr>
          <a:xfrm>
            <a:off x="5043892" y="3654518"/>
            <a:ext cx="2188082" cy="218808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6">
            <a:extLst>
              <a:ext uri="{FF2B5EF4-FFF2-40B4-BE49-F238E27FC236}">
                <a16:creationId xmlns="" xmlns:a16="http://schemas.microsoft.com/office/drawing/2014/main" id="{EEC9CAAF-1A59-3040-A644-B5A007754C87}"/>
              </a:ext>
            </a:extLst>
          </p:cNvPr>
          <p:cNvSpPr txBox="1">
            <a:spLocks/>
          </p:cNvSpPr>
          <p:nvPr/>
        </p:nvSpPr>
        <p:spPr bwMode="auto">
          <a:xfrm>
            <a:off x="5273798" y="4344408"/>
            <a:ext cx="1789915" cy="81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defRPr sz="2400">
                <a:solidFill>
                  <a:schemeClr val="tx1"/>
                </a:solidFill>
                <a:latin typeface="Calibri" panose="020F0502020204030204" pitchFamily="34" charset="0"/>
                <a:ea typeface="ＭＳ Ｐゴシック" panose="020B0600070205080204" pitchFamily="34" charset="-128"/>
              </a:defRPr>
            </a:lvl4pPr>
            <a:lvl5pPr marL="2057400" indent="-228600" defTabSz="4572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20000"/>
              </a:spcBef>
            </a:pPr>
            <a:r>
              <a:rPr lang="en-US" altLang="en-US" dirty="0">
                <a:solidFill>
                  <a:schemeClr val="bg1"/>
                </a:solidFill>
                <a:latin typeface="Arial" charset="0"/>
                <a:ea typeface="Arial" charset="0"/>
                <a:cs typeface="Arial" charset="0"/>
              </a:rPr>
              <a:t>Labor Savings</a:t>
            </a:r>
          </a:p>
        </p:txBody>
      </p:sp>
      <p:sp>
        <p:nvSpPr>
          <p:cNvPr id="16" name="Down Arrow 15">
            <a:extLst>
              <a:ext uri="{FF2B5EF4-FFF2-40B4-BE49-F238E27FC236}">
                <a16:creationId xmlns="" xmlns:a16="http://schemas.microsoft.com/office/drawing/2014/main" id="{37B6BCAD-9AFB-3D42-970A-2B109ECF8AD1}"/>
              </a:ext>
            </a:extLst>
          </p:cNvPr>
          <p:cNvSpPr/>
          <p:nvPr/>
        </p:nvSpPr>
        <p:spPr>
          <a:xfrm rot="19027612">
            <a:off x="4522635" y="2388710"/>
            <a:ext cx="753182" cy="1943906"/>
          </a:xfrm>
          <a:prstGeom prst="dow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own Arrow 16">
            <a:extLst>
              <a:ext uri="{FF2B5EF4-FFF2-40B4-BE49-F238E27FC236}">
                <a16:creationId xmlns="" xmlns:a16="http://schemas.microsoft.com/office/drawing/2014/main" id="{F6FDA8DE-4FBC-DB41-9F6C-C8190066E695}"/>
              </a:ext>
            </a:extLst>
          </p:cNvPr>
          <p:cNvSpPr/>
          <p:nvPr/>
        </p:nvSpPr>
        <p:spPr>
          <a:xfrm rot="2572388" flipH="1">
            <a:off x="7042010" y="2388710"/>
            <a:ext cx="753182" cy="1943906"/>
          </a:xfrm>
          <a:prstGeom prst="down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 xmlns:a16="http://schemas.microsoft.com/office/drawing/2014/main" id="{2466356A-0CC3-904B-B645-815D6A8B6A6E}"/>
              </a:ext>
            </a:extLst>
          </p:cNvPr>
          <p:cNvSpPr/>
          <p:nvPr/>
        </p:nvSpPr>
        <p:spPr>
          <a:xfrm>
            <a:off x="3221365" y="1116532"/>
            <a:ext cx="1770229" cy="177022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6">
            <a:extLst>
              <a:ext uri="{FF2B5EF4-FFF2-40B4-BE49-F238E27FC236}">
                <a16:creationId xmlns="" xmlns:a16="http://schemas.microsoft.com/office/drawing/2014/main" id="{53558FB1-6A04-194E-93A8-92EAA6FDAE25}"/>
              </a:ext>
            </a:extLst>
          </p:cNvPr>
          <p:cNvSpPr txBox="1">
            <a:spLocks/>
          </p:cNvSpPr>
          <p:nvPr/>
        </p:nvSpPr>
        <p:spPr bwMode="auto">
          <a:xfrm>
            <a:off x="3201680" y="1534302"/>
            <a:ext cx="1789915" cy="81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defRPr sz="2400">
                <a:solidFill>
                  <a:schemeClr val="tx1"/>
                </a:solidFill>
                <a:latin typeface="Calibri" panose="020F0502020204030204" pitchFamily="34" charset="0"/>
                <a:ea typeface="ＭＳ Ｐゴシック" panose="020B0600070205080204" pitchFamily="34" charset="-128"/>
              </a:defRPr>
            </a:lvl4pPr>
            <a:lvl5pPr marL="2057400" indent="-228600" defTabSz="4572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20000"/>
              </a:spcBef>
            </a:pPr>
            <a:r>
              <a:rPr lang="en-US" altLang="en-US" dirty="0">
                <a:solidFill>
                  <a:schemeClr val="bg1"/>
                </a:solidFill>
                <a:latin typeface="Arial" charset="0"/>
                <a:ea typeface="Arial" charset="0"/>
                <a:cs typeface="Arial" charset="0"/>
              </a:rPr>
              <a:t>Alarm System</a:t>
            </a:r>
          </a:p>
        </p:txBody>
      </p:sp>
      <p:sp>
        <p:nvSpPr>
          <p:cNvPr id="20" name="Oval 19">
            <a:extLst>
              <a:ext uri="{FF2B5EF4-FFF2-40B4-BE49-F238E27FC236}">
                <a16:creationId xmlns="" xmlns:a16="http://schemas.microsoft.com/office/drawing/2014/main" id="{2D2635B0-51F7-EF47-B7E0-F21FCDF3233E}"/>
              </a:ext>
            </a:extLst>
          </p:cNvPr>
          <p:cNvSpPr/>
          <p:nvPr/>
        </p:nvSpPr>
        <p:spPr>
          <a:xfrm>
            <a:off x="7326232" y="1123109"/>
            <a:ext cx="1770229" cy="1770229"/>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6">
            <a:extLst>
              <a:ext uri="{FF2B5EF4-FFF2-40B4-BE49-F238E27FC236}">
                <a16:creationId xmlns="" xmlns:a16="http://schemas.microsoft.com/office/drawing/2014/main" id="{0A1163F9-EFA1-F54A-84AD-77885FA76D5A}"/>
              </a:ext>
            </a:extLst>
          </p:cNvPr>
          <p:cNvSpPr txBox="1">
            <a:spLocks/>
          </p:cNvSpPr>
          <p:nvPr/>
        </p:nvSpPr>
        <p:spPr bwMode="auto">
          <a:xfrm>
            <a:off x="7326233" y="1534302"/>
            <a:ext cx="1789915" cy="81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2400">
                <a:solidFill>
                  <a:schemeClr val="tx1"/>
                </a:solidFill>
                <a:latin typeface="Calibri" panose="020F0502020204030204" pitchFamily="34" charset="0"/>
                <a:ea typeface="ＭＳ Ｐゴシック" panose="020B0600070205080204" pitchFamily="34" charset="-128"/>
              </a:defRPr>
            </a:lvl1pPr>
            <a:lvl2pPr marL="742950" indent="-285750" defTabSz="457200">
              <a:defRPr sz="2400">
                <a:solidFill>
                  <a:schemeClr val="tx1"/>
                </a:solidFill>
                <a:latin typeface="Calibri" panose="020F0502020204030204" pitchFamily="34" charset="0"/>
                <a:ea typeface="ＭＳ Ｐゴシック" panose="020B0600070205080204" pitchFamily="34" charset="-128"/>
              </a:defRPr>
            </a:lvl2pPr>
            <a:lvl3pPr marL="1143000" indent="-228600" defTabSz="457200">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defRPr sz="2400">
                <a:solidFill>
                  <a:schemeClr val="tx1"/>
                </a:solidFill>
                <a:latin typeface="Calibri" panose="020F0502020204030204" pitchFamily="34" charset="0"/>
                <a:ea typeface="ＭＳ Ｐゴシック" panose="020B0600070205080204" pitchFamily="34" charset="-128"/>
              </a:defRPr>
            </a:lvl4pPr>
            <a:lvl5pPr marL="2057400" indent="-228600" defTabSz="4572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20000"/>
              </a:spcBef>
            </a:pPr>
            <a:r>
              <a:rPr lang="en-US" altLang="en-US" dirty="0">
                <a:solidFill>
                  <a:schemeClr val="bg1"/>
                </a:solidFill>
                <a:latin typeface="Arial" charset="0"/>
                <a:ea typeface="Arial" charset="0"/>
                <a:cs typeface="Arial" charset="0"/>
              </a:rPr>
              <a:t>Access System</a:t>
            </a:r>
          </a:p>
        </p:txBody>
      </p:sp>
    </p:spTree>
    <p:extLst>
      <p:ext uri="{BB962C8B-B14F-4D97-AF65-F5344CB8AC3E}">
        <p14:creationId xmlns:p14="http://schemas.microsoft.com/office/powerpoint/2010/main" val="9633590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prstGeom prst="rect">
            <a:avLst/>
          </a:prstGeom>
        </p:spPr>
        <p:txBody>
          <a:bodyPr/>
          <a:lstStyle/>
          <a:p>
            <a:r>
              <a:rPr lang="en-US" dirty="0"/>
              <a:t>THE</a:t>
            </a:r>
            <a:r>
              <a:rPr lang="en-US" altLang="en-US" dirty="0">
                <a:ea typeface="ＭＳ Ｐゴシック" charset="-128"/>
              </a:rPr>
              <a:t> </a:t>
            </a:r>
            <a:r>
              <a:rPr lang="en-US" altLang="en-US" dirty="0" smtClean="0">
                <a:ea typeface="ＭＳ Ｐゴシック" charset="-128"/>
              </a:rPr>
              <a:t>XR150 </a:t>
            </a:r>
            <a:r>
              <a:rPr lang="en-US" altLang="en-US" dirty="0">
                <a:ea typeface="ＭＳ Ｐゴシック" charset="-128"/>
              </a:rPr>
              <a:t>NETWORK PANEL</a:t>
            </a:r>
            <a:endParaRPr lang="en-US" altLang="en-US" dirty="0"/>
          </a:p>
        </p:txBody>
      </p:sp>
      <p:graphicFrame>
        <p:nvGraphicFramePr>
          <p:cNvPr id="17" name="Table 16">
            <a:extLst>
              <a:ext uri="{FF2B5EF4-FFF2-40B4-BE49-F238E27FC236}">
                <a16:creationId xmlns="" xmlns:a16="http://schemas.microsoft.com/office/drawing/2014/main" id="{EC0FBE42-4FC1-7C42-88D0-722C040C5755}"/>
              </a:ext>
            </a:extLst>
          </p:cNvPr>
          <p:cNvGraphicFramePr>
            <a:graphicFrameLocks noGrp="1"/>
          </p:cNvGraphicFramePr>
          <p:nvPr>
            <p:extLst>
              <p:ext uri="{D42A27DB-BD31-4B8C-83A1-F6EECF244321}">
                <p14:modId xmlns:p14="http://schemas.microsoft.com/office/powerpoint/2010/main" val="801713848"/>
              </p:ext>
            </p:extLst>
          </p:nvPr>
        </p:nvGraphicFramePr>
        <p:xfrm>
          <a:off x="2051824" y="3913957"/>
          <a:ext cx="8798058" cy="2025189"/>
        </p:xfrm>
        <a:graphic>
          <a:graphicData uri="http://schemas.openxmlformats.org/drawingml/2006/table">
            <a:tbl>
              <a:tblPr firstRow="1" bandRow="1">
                <a:tableStyleId>{5940675A-B579-460E-94D1-54222C63F5DA}</a:tableStyleId>
              </a:tblPr>
              <a:tblGrid>
                <a:gridCol w="1546653">
                  <a:extLst>
                    <a:ext uri="{9D8B030D-6E8A-4147-A177-3AD203B41FA5}">
                      <a16:colId xmlns="" xmlns:a16="http://schemas.microsoft.com/office/drawing/2014/main" val="2849187540"/>
                    </a:ext>
                  </a:extLst>
                </a:gridCol>
                <a:gridCol w="1594884">
                  <a:extLst>
                    <a:ext uri="{9D8B030D-6E8A-4147-A177-3AD203B41FA5}">
                      <a16:colId xmlns="" xmlns:a16="http://schemas.microsoft.com/office/drawing/2014/main" val="1911821641"/>
                    </a:ext>
                  </a:extLst>
                </a:gridCol>
                <a:gridCol w="1694121">
                  <a:extLst>
                    <a:ext uri="{9D8B030D-6E8A-4147-A177-3AD203B41FA5}">
                      <a16:colId xmlns="" xmlns:a16="http://schemas.microsoft.com/office/drawing/2014/main" val="3256934277"/>
                    </a:ext>
                  </a:extLst>
                </a:gridCol>
                <a:gridCol w="2034363">
                  <a:extLst>
                    <a:ext uri="{9D8B030D-6E8A-4147-A177-3AD203B41FA5}">
                      <a16:colId xmlns="" xmlns:a16="http://schemas.microsoft.com/office/drawing/2014/main" val="3519745013"/>
                    </a:ext>
                  </a:extLst>
                </a:gridCol>
                <a:gridCol w="1928037">
                  <a:extLst>
                    <a:ext uri="{9D8B030D-6E8A-4147-A177-3AD203B41FA5}">
                      <a16:colId xmlns="" xmlns:a16="http://schemas.microsoft.com/office/drawing/2014/main" val="356850675"/>
                    </a:ext>
                  </a:extLst>
                </a:gridCol>
              </a:tblGrid>
              <a:tr h="2025189">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490218859"/>
                  </a:ext>
                </a:extLst>
              </a:tr>
            </a:tbl>
          </a:graphicData>
        </a:graphic>
      </p:graphicFrame>
      <p:pic>
        <p:nvPicPr>
          <p:cNvPr id="22" name="Picture 21">
            <a:extLst>
              <a:ext uri="{FF2B5EF4-FFF2-40B4-BE49-F238E27FC236}">
                <a16:creationId xmlns="" xmlns:a16="http://schemas.microsoft.com/office/drawing/2014/main" id="{25B2639D-0FFD-2149-A0D5-381748DB5EF8}"/>
              </a:ext>
            </a:extLst>
          </p:cNvPr>
          <p:cNvPicPr>
            <a:picLocks noChangeAspect="1"/>
          </p:cNvPicPr>
          <p:nvPr/>
        </p:nvPicPr>
        <p:blipFill>
          <a:blip r:embed="rId3"/>
          <a:stretch>
            <a:fillRect/>
          </a:stretch>
        </p:blipFill>
        <p:spPr>
          <a:xfrm>
            <a:off x="7141156" y="4296572"/>
            <a:ext cx="1498709" cy="1519524"/>
          </a:xfrm>
          <a:prstGeom prst="rect">
            <a:avLst/>
          </a:prstGeom>
        </p:spPr>
      </p:pic>
      <p:pic>
        <p:nvPicPr>
          <p:cNvPr id="15" name="Picture 14">
            <a:extLst>
              <a:ext uri="{FF2B5EF4-FFF2-40B4-BE49-F238E27FC236}">
                <a16:creationId xmlns:a16="http://schemas.microsoft.com/office/drawing/2014/main" xmlns="" id="{CFF24B54-2DBA-704D-A92B-80F7DC9817B6}"/>
              </a:ext>
            </a:extLst>
          </p:cNvPr>
          <p:cNvPicPr>
            <a:picLocks noChangeAspect="1"/>
          </p:cNvPicPr>
          <p:nvPr/>
        </p:nvPicPr>
        <p:blipFill>
          <a:blip r:embed="rId4"/>
          <a:stretch>
            <a:fillRect/>
          </a:stretch>
        </p:blipFill>
        <p:spPr>
          <a:xfrm>
            <a:off x="2191096" y="4196044"/>
            <a:ext cx="1449796" cy="1570177"/>
          </a:xfrm>
          <a:prstGeom prst="rect">
            <a:avLst/>
          </a:prstGeom>
        </p:spPr>
      </p:pic>
      <p:pic>
        <p:nvPicPr>
          <p:cNvPr id="16" name="Picture 15">
            <a:extLst>
              <a:ext uri="{FF2B5EF4-FFF2-40B4-BE49-F238E27FC236}">
                <a16:creationId xmlns:a16="http://schemas.microsoft.com/office/drawing/2014/main" xmlns="" id="{8BB34C80-4156-F142-A574-AF1211DD14C9}"/>
              </a:ext>
            </a:extLst>
          </p:cNvPr>
          <p:cNvPicPr>
            <a:picLocks noChangeAspect="1"/>
          </p:cNvPicPr>
          <p:nvPr/>
        </p:nvPicPr>
        <p:blipFill rotWithShape="1">
          <a:blip r:embed="rId5"/>
          <a:srcRect l="14035" r="13534"/>
          <a:stretch/>
        </p:blipFill>
        <p:spPr>
          <a:xfrm>
            <a:off x="5376491" y="4051421"/>
            <a:ext cx="1346791" cy="1859425"/>
          </a:xfrm>
          <a:prstGeom prst="rect">
            <a:avLst/>
          </a:prstGeom>
        </p:spPr>
      </p:pic>
      <p:pic>
        <p:nvPicPr>
          <p:cNvPr id="23" name="Picture 22">
            <a:extLst>
              <a:ext uri="{FF2B5EF4-FFF2-40B4-BE49-F238E27FC236}">
                <a16:creationId xmlns:a16="http://schemas.microsoft.com/office/drawing/2014/main" xmlns="" id="{1C1522F1-9216-E74E-A842-76DE79CB762D}"/>
              </a:ext>
            </a:extLst>
          </p:cNvPr>
          <p:cNvPicPr>
            <a:picLocks noChangeAspect="1"/>
          </p:cNvPicPr>
          <p:nvPr/>
        </p:nvPicPr>
        <p:blipFill rotWithShape="1">
          <a:blip r:embed="rId6"/>
          <a:srcRect l="4097" r="8492"/>
          <a:stretch/>
        </p:blipFill>
        <p:spPr>
          <a:xfrm>
            <a:off x="3780163" y="4003513"/>
            <a:ext cx="1285657" cy="1812583"/>
          </a:xfrm>
          <a:prstGeom prst="rect">
            <a:avLst/>
          </a:prstGeom>
        </p:spPr>
      </p:pic>
      <p:pic>
        <p:nvPicPr>
          <p:cNvPr id="24" name="Picture 23">
            <a:extLst>
              <a:ext uri="{FF2B5EF4-FFF2-40B4-BE49-F238E27FC236}">
                <a16:creationId xmlns:a16="http://schemas.microsoft.com/office/drawing/2014/main" xmlns="" id="{98B0FC1E-F340-F14F-B45E-4C863B902038}"/>
              </a:ext>
            </a:extLst>
          </p:cNvPr>
          <p:cNvPicPr>
            <a:picLocks noChangeAspect="1"/>
          </p:cNvPicPr>
          <p:nvPr/>
        </p:nvPicPr>
        <p:blipFill>
          <a:blip r:embed="rId7"/>
          <a:stretch>
            <a:fillRect/>
          </a:stretch>
        </p:blipFill>
        <p:spPr>
          <a:xfrm>
            <a:off x="9057739" y="4196044"/>
            <a:ext cx="1620129" cy="1620129"/>
          </a:xfrm>
          <a:prstGeom prst="rect">
            <a:avLst/>
          </a:prstGeom>
        </p:spPr>
      </p:pic>
      <p:grpSp>
        <p:nvGrpSpPr>
          <p:cNvPr id="25" name="Group 24">
            <a:extLst>
              <a:ext uri="{FF2B5EF4-FFF2-40B4-BE49-F238E27FC236}">
                <a16:creationId xmlns:a16="http://schemas.microsoft.com/office/drawing/2014/main" xmlns="" id="{A4C4BA82-67E5-A94B-A593-9FFB07413835}"/>
              </a:ext>
            </a:extLst>
          </p:cNvPr>
          <p:cNvGrpSpPr/>
          <p:nvPr/>
        </p:nvGrpSpPr>
        <p:grpSpPr>
          <a:xfrm>
            <a:off x="1988083" y="67641"/>
            <a:ext cx="9201898" cy="4139779"/>
            <a:chOff x="335766" y="705394"/>
            <a:chExt cx="12309804" cy="5537974"/>
          </a:xfrm>
        </p:grpSpPr>
        <p:pic>
          <p:nvPicPr>
            <p:cNvPr id="26" name="Picture 25"/>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335766" y="1618488"/>
              <a:ext cx="5567678" cy="3711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61605" y="705394"/>
              <a:ext cx="7383965" cy="5537974"/>
            </a:xfrm>
            <a:prstGeom prst="rect">
              <a:avLst/>
            </a:prstGeom>
          </p:spPr>
        </p:pic>
      </p:grpSp>
    </p:spTree>
    <p:extLst>
      <p:ext uri="{BB962C8B-B14F-4D97-AF65-F5344CB8AC3E}">
        <p14:creationId xmlns:p14="http://schemas.microsoft.com/office/powerpoint/2010/main" val="1660007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prstGeom prst="rect">
            <a:avLst/>
          </a:prstGeom>
        </p:spPr>
        <p:txBody>
          <a:bodyPr/>
          <a:lstStyle/>
          <a:p>
            <a:r>
              <a:rPr lang="en-US" dirty="0"/>
              <a:t>THE</a:t>
            </a:r>
            <a:r>
              <a:rPr lang="en-US" altLang="en-US" dirty="0">
                <a:ea typeface="ＭＳ Ｐゴシック" charset="-128"/>
              </a:rPr>
              <a:t> XR550 NETWORK PANEL</a:t>
            </a:r>
            <a:endParaRPr lang="en-US" altLang="en-US" dirty="0"/>
          </a:p>
        </p:txBody>
      </p:sp>
      <p:grpSp>
        <p:nvGrpSpPr>
          <p:cNvPr id="11" name="Group 10">
            <a:extLst>
              <a:ext uri="{FF2B5EF4-FFF2-40B4-BE49-F238E27FC236}">
                <a16:creationId xmlns="" xmlns:a16="http://schemas.microsoft.com/office/drawing/2014/main" id="{C0B57587-F4BC-6D42-A758-CD53C1B50B04}"/>
              </a:ext>
            </a:extLst>
          </p:cNvPr>
          <p:cNvGrpSpPr/>
          <p:nvPr/>
        </p:nvGrpSpPr>
        <p:grpSpPr>
          <a:xfrm>
            <a:off x="3443115" y="895427"/>
            <a:ext cx="6015476" cy="2969485"/>
            <a:chOff x="463039" y="727204"/>
            <a:chExt cx="11728961" cy="5494101"/>
          </a:xfrm>
        </p:grpSpPr>
        <p:pic>
          <p:nvPicPr>
            <p:cNvPr id="12" name="Picture 4">
              <a:extLst>
                <a:ext uri="{FF2B5EF4-FFF2-40B4-BE49-F238E27FC236}">
                  <a16:creationId xmlns="" xmlns:a16="http://schemas.microsoft.com/office/drawing/2014/main" id="{DBF6CB2E-F575-8A4A-8FA3-5CA1A538F3F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3039" y="2427778"/>
              <a:ext cx="4297725" cy="286430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 xmlns:a16="http://schemas.microsoft.com/office/drawing/2014/main" id="{00841121-AEDC-E244-8D8D-E37E388B5B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96939" y="2610094"/>
              <a:ext cx="5395061" cy="2994202"/>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 xmlns:a16="http://schemas.microsoft.com/office/drawing/2014/main" id="{11D78561-A76B-2B41-877E-C17D30E26E0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17964" y="727204"/>
              <a:ext cx="4969040" cy="5494101"/>
            </a:xfrm>
            <a:prstGeom prst="rect">
              <a:avLst/>
            </a:prstGeom>
            <a:effectLst>
              <a:outerShdw blurRad="50800" dist="38100" dir="2700000" algn="tl" rotWithShape="0">
                <a:prstClr val="black">
                  <a:alpha val="40000"/>
                </a:prstClr>
              </a:outerShdw>
            </a:effectLst>
          </p:spPr>
        </p:pic>
      </p:grpSp>
      <p:graphicFrame>
        <p:nvGraphicFramePr>
          <p:cNvPr id="17" name="Table 16">
            <a:extLst>
              <a:ext uri="{FF2B5EF4-FFF2-40B4-BE49-F238E27FC236}">
                <a16:creationId xmlns="" xmlns:a16="http://schemas.microsoft.com/office/drawing/2014/main" id="{EC0FBE42-4FC1-7C42-88D0-722C040C5755}"/>
              </a:ext>
            </a:extLst>
          </p:cNvPr>
          <p:cNvGraphicFramePr>
            <a:graphicFrameLocks noGrp="1"/>
          </p:cNvGraphicFramePr>
          <p:nvPr>
            <p:extLst>
              <p:ext uri="{D42A27DB-BD31-4B8C-83A1-F6EECF244321}">
                <p14:modId xmlns:p14="http://schemas.microsoft.com/office/powerpoint/2010/main" val="1406914367"/>
              </p:ext>
            </p:extLst>
          </p:nvPr>
        </p:nvGraphicFramePr>
        <p:xfrm>
          <a:off x="2051824" y="3913957"/>
          <a:ext cx="8798058" cy="2025189"/>
        </p:xfrm>
        <a:graphic>
          <a:graphicData uri="http://schemas.openxmlformats.org/drawingml/2006/table">
            <a:tbl>
              <a:tblPr firstRow="1" bandRow="1">
                <a:tableStyleId>{5940675A-B579-460E-94D1-54222C63F5DA}</a:tableStyleId>
              </a:tblPr>
              <a:tblGrid>
                <a:gridCol w="1546653">
                  <a:extLst>
                    <a:ext uri="{9D8B030D-6E8A-4147-A177-3AD203B41FA5}">
                      <a16:colId xmlns="" xmlns:a16="http://schemas.microsoft.com/office/drawing/2014/main" val="2849187540"/>
                    </a:ext>
                  </a:extLst>
                </a:gridCol>
                <a:gridCol w="1594884">
                  <a:extLst>
                    <a:ext uri="{9D8B030D-6E8A-4147-A177-3AD203B41FA5}">
                      <a16:colId xmlns="" xmlns:a16="http://schemas.microsoft.com/office/drawing/2014/main" val="1911821641"/>
                    </a:ext>
                  </a:extLst>
                </a:gridCol>
                <a:gridCol w="1694121">
                  <a:extLst>
                    <a:ext uri="{9D8B030D-6E8A-4147-A177-3AD203B41FA5}">
                      <a16:colId xmlns="" xmlns:a16="http://schemas.microsoft.com/office/drawing/2014/main" val="3256934277"/>
                    </a:ext>
                  </a:extLst>
                </a:gridCol>
                <a:gridCol w="2034363">
                  <a:extLst>
                    <a:ext uri="{9D8B030D-6E8A-4147-A177-3AD203B41FA5}">
                      <a16:colId xmlns="" xmlns:a16="http://schemas.microsoft.com/office/drawing/2014/main" val="3519745013"/>
                    </a:ext>
                  </a:extLst>
                </a:gridCol>
                <a:gridCol w="1928037">
                  <a:extLst>
                    <a:ext uri="{9D8B030D-6E8A-4147-A177-3AD203B41FA5}">
                      <a16:colId xmlns="" xmlns:a16="http://schemas.microsoft.com/office/drawing/2014/main" val="356850675"/>
                    </a:ext>
                  </a:extLst>
                </a:gridCol>
              </a:tblGrid>
              <a:tr h="2025189">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57150" cap="flat" cmpd="sng" algn="ctr">
                      <a:solidFill>
                        <a:schemeClr val="accent6">
                          <a:lumMod val="40000"/>
                          <a:lumOff val="60000"/>
                        </a:schemeClr>
                      </a:solidFill>
                      <a:prstDash val="solid"/>
                      <a:round/>
                      <a:headEnd type="none" w="med" len="med"/>
                      <a:tailEnd type="none" w="med" len="med"/>
                    </a:lnL>
                    <a:lnR w="57150" cap="flat" cmpd="sng" algn="ctr">
                      <a:solidFill>
                        <a:schemeClr val="accent6">
                          <a:lumMod val="40000"/>
                          <a:lumOff val="60000"/>
                        </a:schemeClr>
                      </a:solidFill>
                      <a:prstDash val="solid"/>
                      <a:round/>
                      <a:headEnd type="none" w="med" len="med"/>
                      <a:tailEnd type="none" w="med" len="med"/>
                    </a:lnR>
                    <a:lnT w="57150" cap="flat" cmpd="sng" algn="ctr">
                      <a:solidFill>
                        <a:schemeClr val="accent6">
                          <a:lumMod val="40000"/>
                          <a:lumOff val="60000"/>
                        </a:schemeClr>
                      </a:solidFill>
                      <a:prstDash val="solid"/>
                      <a:round/>
                      <a:headEnd type="none" w="med" len="med"/>
                      <a:tailEnd type="none" w="med" len="med"/>
                    </a:lnT>
                    <a:lnB w="57150" cap="flat" cmpd="sng" algn="ctr">
                      <a:solidFill>
                        <a:schemeClr val="accent6">
                          <a:lumMod val="40000"/>
                          <a:lumOff val="6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490218859"/>
                  </a:ext>
                </a:extLst>
              </a:tr>
            </a:tbl>
          </a:graphicData>
        </a:graphic>
      </p:graphicFrame>
      <p:pic>
        <p:nvPicPr>
          <p:cNvPr id="18" name="Picture 17">
            <a:extLst>
              <a:ext uri="{FF2B5EF4-FFF2-40B4-BE49-F238E27FC236}">
                <a16:creationId xmlns="" xmlns:a16="http://schemas.microsoft.com/office/drawing/2014/main" id="{03A5E925-E12D-934C-B09F-F631527F0632}"/>
              </a:ext>
            </a:extLst>
          </p:cNvPr>
          <p:cNvPicPr>
            <a:picLocks noChangeAspect="1"/>
          </p:cNvPicPr>
          <p:nvPr/>
        </p:nvPicPr>
        <p:blipFill>
          <a:blip r:embed="rId6"/>
          <a:stretch>
            <a:fillRect/>
          </a:stretch>
        </p:blipFill>
        <p:spPr>
          <a:xfrm>
            <a:off x="2051824" y="4194287"/>
            <a:ext cx="1464528" cy="1464528"/>
          </a:xfrm>
          <a:prstGeom prst="rect">
            <a:avLst/>
          </a:prstGeom>
        </p:spPr>
      </p:pic>
      <p:pic>
        <p:nvPicPr>
          <p:cNvPr id="19" name="Picture 18">
            <a:extLst>
              <a:ext uri="{FF2B5EF4-FFF2-40B4-BE49-F238E27FC236}">
                <a16:creationId xmlns="" xmlns:a16="http://schemas.microsoft.com/office/drawing/2014/main" id="{9DC5C5B4-52B7-6A40-B9C9-C6668BB2A4D7}"/>
              </a:ext>
            </a:extLst>
          </p:cNvPr>
          <p:cNvPicPr>
            <a:picLocks noChangeAspect="1"/>
          </p:cNvPicPr>
          <p:nvPr/>
        </p:nvPicPr>
        <p:blipFill>
          <a:blip r:embed="rId7"/>
          <a:stretch>
            <a:fillRect/>
          </a:stretch>
        </p:blipFill>
        <p:spPr>
          <a:xfrm>
            <a:off x="3743185" y="4045223"/>
            <a:ext cx="1215433" cy="1613592"/>
          </a:xfrm>
          <a:prstGeom prst="rect">
            <a:avLst/>
          </a:prstGeom>
        </p:spPr>
      </p:pic>
      <p:pic>
        <p:nvPicPr>
          <p:cNvPr id="20" name="Picture 19">
            <a:extLst>
              <a:ext uri="{FF2B5EF4-FFF2-40B4-BE49-F238E27FC236}">
                <a16:creationId xmlns="" xmlns:a16="http://schemas.microsoft.com/office/drawing/2014/main" id="{3FB3369C-D6C4-1042-B5D6-0855DD3558C4}"/>
              </a:ext>
            </a:extLst>
          </p:cNvPr>
          <p:cNvPicPr>
            <a:picLocks noChangeAspect="1"/>
          </p:cNvPicPr>
          <p:nvPr/>
        </p:nvPicPr>
        <p:blipFill rotWithShape="1">
          <a:blip r:embed="rId8"/>
          <a:srcRect l="10516" r="13919"/>
          <a:stretch/>
        </p:blipFill>
        <p:spPr>
          <a:xfrm>
            <a:off x="5408168" y="4033367"/>
            <a:ext cx="1283438" cy="1698441"/>
          </a:xfrm>
          <a:prstGeom prst="rect">
            <a:avLst/>
          </a:prstGeom>
        </p:spPr>
      </p:pic>
      <p:pic>
        <p:nvPicPr>
          <p:cNvPr id="21" name="Picture 20">
            <a:extLst>
              <a:ext uri="{FF2B5EF4-FFF2-40B4-BE49-F238E27FC236}">
                <a16:creationId xmlns="" xmlns:a16="http://schemas.microsoft.com/office/drawing/2014/main" id="{1950922C-E9F7-AD49-ABE6-E8291280B47A}"/>
              </a:ext>
            </a:extLst>
          </p:cNvPr>
          <p:cNvPicPr>
            <a:picLocks noChangeAspect="1"/>
          </p:cNvPicPr>
          <p:nvPr/>
        </p:nvPicPr>
        <p:blipFill rotWithShape="1">
          <a:blip r:embed="rId9"/>
          <a:srcRect l="19490" r="16717"/>
          <a:stretch/>
        </p:blipFill>
        <p:spPr>
          <a:xfrm>
            <a:off x="9415978" y="4082701"/>
            <a:ext cx="1105786" cy="1733395"/>
          </a:xfrm>
          <a:prstGeom prst="rect">
            <a:avLst/>
          </a:prstGeom>
        </p:spPr>
      </p:pic>
      <p:pic>
        <p:nvPicPr>
          <p:cNvPr id="22" name="Picture 21">
            <a:extLst>
              <a:ext uri="{FF2B5EF4-FFF2-40B4-BE49-F238E27FC236}">
                <a16:creationId xmlns="" xmlns:a16="http://schemas.microsoft.com/office/drawing/2014/main" id="{25B2639D-0FFD-2149-A0D5-381748DB5EF8}"/>
              </a:ext>
            </a:extLst>
          </p:cNvPr>
          <p:cNvPicPr>
            <a:picLocks noChangeAspect="1"/>
          </p:cNvPicPr>
          <p:nvPr/>
        </p:nvPicPr>
        <p:blipFill>
          <a:blip r:embed="rId10"/>
          <a:stretch>
            <a:fillRect/>
          </a:stretch>
        </p:blipFill>
        <p:spPr>
          <a:xfrm>
            <a:off x="7141156" y="4296572"/>
            <a:ext cx="1498709" cy="1519524"/>
          </a:xfrm>
          <a:prstGeom prst="rect">
            <a:avLst/>
          </a:prstGeom>
        </p:spPr>
      </p:pic>
    </p:spTree>
    <p:extLst>
      <p:ext uri="{BB962C8B-B14F-4D97-AF65-F5344CB8AC3E}">
        <p14:creationId xmlns:p14="http://schemas.microsoft.com/office/powerpoint/2010/main" val="1965895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469218" y="1156272"/>
            <a:ext cx="11253564" cy="4604448"/>
          </a:xfrm>
        </p:spPr>
        <p:txBody>
          <a:bodyPr/>
          <a:lstStyle/>
          <a:p>
            <a:endParaRPr lang="en-US" altLang="en-US" dirty="0"/>
          </a:p>
          <a:p>
            <a:r>
              <a:rPr lang="en-US" altLang="en-US" dirty="0"/>
              <a:t>One Security &amp; Access Platform</a:t>
            </a:r>
          </a:p>
          <a:p>
            <a:r>
              <a:rPr lang="en-US" altLang="en-US" dirty="0"/>
              <a:t>One installation and programming session</a:t>
            </a:r>
          </a:p>
          <a:p>
            <a:r>
              <a:rPr lang="en-US" altLang="en-US" dirty="0"/>
              <a:t>Completely integrated </a:t>
            </a:r>
          </a:p>
          <a:p>
            <a:r>
              <a:rPr lang="en-US" altLang="en-US" dirty="0"/>
              <a:t>Communicating Securely over Network</a:t>
            </a:r>
          </a:p>
          <a:p>
            <a:r>
              <a:rPr lang="en-US" dirty="0"/>
              <a:t>4 Intrusion Zone Expander built-in</a:t>
            </a:r>
          </a:p>
          <a:p>
            <a:r>
              <a:rPr lang="en-US" altLang="en-US" dirty="0"/>
              <a:t>Save Time compared to long wire runs</a:t>
            </a:r>
          </a:p>
          <a:p>
            <a:r>
              <a:rPr lang="en-US" altLang="en-US" dirty="0"/>
              <a:t>Cost Effective pricing</a:t>
            </a:r>
          </a:p>
          <a:p>
            <a:endParaRPr lang="en-US" altLang="en-US" dirty="0"/>
          </a:p>
        </p:txBody>
      </p:sp>
      <p:sp>
        <p:nvSpPr>
          <p:cNvPr id="6" name="Title 5"/>
          <p:cNvSpPr>
            <a:spLocks noGrp="1"/>
          </p:cNvSpPr>
          <p:nvPr>
            <p:ph type="title"/>
          </p:nvPr>
        </p:nvSpPr>
        <p:spPr/>
        <p:txBody>
          <a:bodyPr/>
          <a:lstStyle/>
          <a:p>
            <a:r>
              <a:rPr lang="en-US" dirty="0"/>
              <a:t>  </a:t>
            </a:r>
            <a:r>
              <a:rPr lang="en-US" sz="2400" dirty="0"/>
              <a:t>THE NETWORK ADVANTAGE IN INTEGRATED ACCESS CONTROL</a:t>
            </a:r>
          </a:p>
        </p:txBody>
      </p:sp>
      <p:sp>
        <p:nvSpPr>
          <p:cNvPr id="18" name="Text Placeholder 6">
            <a:extLst>
              <a:ext uri="{FF2B5EF4-FFF2-40B4-BE49-F238E27FC236}">
                <a16:creationId xmlns="" xmlns:a16="http://schemas.microsoft.com/office/drawing/2014/main" id="{B6789CC9-9F11-5443-AB41-01A76F21DE54}"/>
              </a:ext>
            </a:extLst>
          </p:cNvPr>
          <p:cNvSpPr txBox="1">
            <a:spLocks/>
          </p:cNvSpPr>
          <p:nvPr/>
        </p:nvSpPr>
        <p:spPr>
          <a:xfrm>
            <a:off x="1515490" y="5413064"/>
            <a:ext cx="2319927" cy="417344"/>
          </a:xfrm>
          <a:prstGeom prst="rect">
            <a:avLst/>
          </a:prstGeom>
        </p:spPr>
        <p:txBody>
          <a:bodyPr anchor="ct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endParaRPr lang="en-US" sz="1200" b="0" dirty="0">
              <a:solidFill>
                <a:schemeClr val="tx2"/>
              </a:solidFill>
              <a:latin typeface="Arial" charset="0"/>
              <a:ea typeface="Arial" charset="0"/>
              <a:cs typeface="Arial" charset="0"/>
            </a:endParaRPr>
          </a:p>
        </p:txBody>
      </p:sp>
      <p:pic>
        <p:nvPicPr>
          <p:cNvPr id="3" name="Picture 2">
            <a:extLst>
              <a:ext uri="{FF2B5EF4-FFF2-40B4-BE49-F238E27FC236}">
                <a16:creationId xmlns="" xmlns:a16="http://schemas.microsoft.com/office/drawing/2014/main" id="{540B3200-A6F0-2D45-98DD-F50D11214F93}"/>
              </a:ext>
            </a:extLst>
          </p:cNvPr>
          <p:cNvPicPr>
            <a:picLocks noChangeAspect="1"/>
          </p:cNvPicPr>
          <p:nvPr/>
        </p:nvPicPr>
        <p:blipFill>
          <a:blip r:embed="rId3"/>
          <a:stretch>
            <a:fillRect/>
          </a:stretch>
        </p:blipFill>
        <p:spPr>
          <a:xfrm>
            <a:off x="9075954" y="3125246"/>
            <a:ext cx="2389280" cy="1592276"/>
          </a:xfrm>
          <a:prstGeom prst="rect">
            <a:avLst/>
          </a:prstGeom>
        </p:spPr>
      </p:pic>
      <p:sp>
        <p:nvSpPr>
          <p:cNvPr id="14" name="Text Placeholder 6">
            <a:extLst>
              <a:ext uri="{FF2B5EF4-FFF2-40B4-BE49-F238E27FC236}">
                <a16:creationId xmlns="" xmlns:a16="http://schemas.microsoft.com/office/drawing/2014/main" id="{E86FB159-41B5-0C40-9E0B-A0E45A3932CF}"/>
              </a:ext>
            </a:extLst>
          </p:cNvPr>
          <p:cNvSpPr txBox="1">
            <a:spLocks/>
          </p:cNvSpPr>
          <p:nvPr/>
        </p:nvSpPr>
        <p:spPr>
          <a:xfrm>
            <a:off x="7608206" y="1929122"/>
            <a:ext cx="2125684" cy="556056"/>
          </a:xfrm>
          <a:prstGeom prst="rect">
            <a:avLst/>
          </a:prstGeom>
        </p:spPr>
        <p:txBody>
          <a:bodyPr anchor="ct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b="0" dirty="0">
                <a:solidFill>
                  <a:schemeClr val="accent4"/>
                </a:solidFill>
                <a:latin typeface="Arial" charset="0"/>
                <a:ea typeface="Arial" charset="0"/>
                <a:cs typeface="Arial" charset="0"/>
              </a:rPr>
              <a:t>734N</a:t>
            </a:r>
          </a:p>
        </p:txBody>
      </p:sp>
      <p:sp>
        <p:nvSpPr>
          <p:cNvPr id="17" name="Text Placeholder 6">
            <a:extLst>
              <a:ext uri="{FF2B5EF4-FFF2-40B4-BE49-F238E27FC236}">
                <a16:creationId xmlns="" xmlns:a16="http://schemas.microsoft.com/office/drawing/2014/main" id="{C46F93C1-EADC-524A-B056-C73D71A4C531}"/>
              </a:ext>
            </a:extLst>
          </p:cNvPr>
          <p:cNvSpPr txBox="1">
            <a:spLocks/>
          </p:cNvSpPr>
          <p:nvPr/>
        </p:nvSpPr>
        <p:spPr>
          <a:xfrm>
            <a:off x="7613556" y="3926745"/>
            <a:ext cx="1668567" cy="439387"/>
          </a:xfrm>
          <a:prstGeom prst="rect">
            <a:avLst/>
          </a:prstGeom>
        </p:spPr>
        <p:txBody>
          <a:bodyPr anchor="ct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r>
              <a:rPr lang="en-US" b="0" dirty="0">
                <a:solidFill>
                  <a:schemeClr val="accent4"/>
                </a:solidFill>
                <a:latin typeface="Arial" charset="0"/>
                <a:ea typeface="Arial" charset="0"/>
                <a:cs typeface="Arial" charset="0"/>
              </a:rPr>
              <a:t>734N-POE</a:t>
            </a:r>
          </a:p>
        </p:txBody>
      </p:sp>
      <p:sp>
        <p:nvSpPr>
          <p:cNvPr id="21" name="Text Placeholder 6">
            <a:extLst>
              <a:ext uri="{FF2B5EF4-FFF2-40B4-BE49-F238E27FC236}">
                <a16:creationId xmlns="" xmlns:a16="http://schemas.microsoft.com/office/drawing/2014/main" id="{5E30961D-7F04-B14E-88F6-B92D1E73CA2E}"/>
              </a:ext>
            </a:extLst>
          </p:cNvPr>
          <p:cNvSpPr txBox="1">
            <a:spLocks/>
          </p:cNvSpPr>
          <p:nvPr/>
        </p:nvSpPr>
        <p:spPr>
          <a:xfrm>
            <a:off x="8401033" y="5413064"/>
            <a:ext cx="2319927" cy="417344"/>
          </a:xfrm>
          <a:prstGeom prst="rect">
            <a:avLst/>
          </a:prstGeom>
        </p:spPr>
        <p:txBody>
          <a:bodyPr anchor="ctr"/>
          <a:lstStyle>
            <a:lvl1pPr marL="0" indent="0" algn="l" defTabSz="457200" rtl="0" eaLnBrk="0" fontAlgn="base" hangingPunct="0">
              <a:spcBef>
                <a:spcPct val="20000"/>
              </a:spcBef>
              <a:spcAft>
                <a:spcPct val="0"/>
              </a:spcAft>
              <a:buFontTx/>
              <a:buNone/>
              <a:defRPr sz="2000" b="1" kern="1200">
                <a:solidFill>
                  <a:schemeClr val="tx1">
                    <a:lumMod val="75000"/>
                    <a:lumOff val="25000"/>
                  </a:schemeClr>
                </a:solidFill>
                <a:latin typeface="+mn-lt"/>
                <a:ea typeface="ＭＳ Ｐゴシック" charset="0"/>
                <a:cs typeface="ＭＳ Ｐゴシック" charset="0"/>
              </a:defRPr>
            </a:lvl1pPr>
            <a:lvl2pPr marL="4572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2pPr>
            <a:lvl3pPr marL="9144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3pPr>
            <a:lvl4pPr marL="13716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4pPr>
            <a:lvl5pPr marL="1828800" indent="0" algn="l" defTabSz="457200" rtl="0" eaLnBrk="0" fontAlgn="base" hangingPunct="0">
              <a:spcBef>
                <a:spcPct val="20000"/>
              </a:spcBef>
              <a:spcAft>
                <a:spcPct val="0"/>
              </a:spcAft>
              <a:buFontTx/>
              <a:buNone/>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eaLnBrk="1" fontAlgn="auto" hangingPunct="1">
              <a:spcAft>
                <a:spcPts val="0"/>
              </a:spcAft>
              <a:defRPr/>
            </a:pPr>
            <a:endParaRPr lang="en-US" sz="1200" b="0" dirty="0">
              <a:solidFill>
                <a:schemeClr val="tx2"/>
              </a:solidFill>
              <a:latin typeface="Arial" charset="0"/>
              <a:ea typeface="Arial" charset="0"/>
              <a:cs typeface="Arial" charset="0"/>
            </a:endParaRPr>
          </a:p>
        </p:txBody>
      </p:sp>
      <p:pic>
        <p:nvPicPr>
          <p:cNvPr id="19" name="Picture 18">
            <a:extLst>
              <a:ext uri="{FF2B5EF4-FFF2-40B4-BE49-F238E27FC236}">
                <a16:creationId xmlns="" xmlns:a16="http://schemas.microsoft.com/office/drawing/2014/main" id="{3C15A1BC-DC81-D347-B12B-4AF07B6365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75954" y="1234289"/>
            <a:ext cx="2241922" cy="1494073"/>
          </a:xfrm>
          <a:prstGeom prst="rect">
            <a:avLst/>
          </a:prstGeom>
        </p:spPr>
      </p:pic>
    </p:spTree>
    <p:extLst>
      <p:ext uri="{BB962C8B-B14F-4D97-AF65-F5344CB8AC3E}">
        <p14:creationId xmlns:p14="http://schemas.microsoft.com/office/powerpoint/2010/main" val="8758716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INTEGRATED ACCESS CONTROL</a:t>
            </a:r>
          </a:p>
        </p:txBody>
      </p:sp>
      <p:pic>
        <p:nvPicPr>
          <p:cNvPr id="4" name="Picture 3">
            <a:extLst>
              <a:ext uri="{FF2B5EF4-FFF2-40B4-BE49-F238E27FC236}">
                <a16:creationId xmlns="" xmlns:a16="http://schemas.microsoft.com/office/drawing/2014/main" id="{51ACD9D8-467B-0B44-85BF-89EDC5A3B93A}"/>
              </a:ext>
            </a:extLst>
          </p:cNvPr>
          <p:cNvPicPr>
            <a:picLocks noChangeAspect="1"/>
          </p:cNvPicPr>
          <p:nvPr/>
        </p:nvPicPr>
        <p:blipFill>
          <a:blip r:embed="rId3"/>
          <a:stretch>
            <a:fillRect/>
          </a:stretch>
        </p:blipFill>
        <p:spPr>
          <a:xfrm>
            <a:off x="1267691" y="621208"/>
            <a:ext cx="9656618" cy="5431848"/>
          </a:xfrm>
          <a:prstGeom prst="rect">
            <a:avLst/>
          </a:prstGeom>
        </p:spPr>
      </p:pic>
    </p:spTree>
    <p:extLst>
      <p:ext uri="{BB962C8B-B14F-4D97-AF65-F5344CB8AC3E}">
        <p14:creationId xmlns:p14="http://schemas.microsoft.com/office/powerpoint/2010/main" val="1108250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9217" y="1156272"/>
            <a:ext cx="6786347" cy="4604448"/>
          </a:xfrm>
        </p:spPr>
        <p:txBody>
          <a:bodyPr/>
          <a:lstStyle/>
          <a:p>
            <a:r>
              <a:rPr lang="en-US" sz="2000" dirty="0"/>
              <a:t>Single Door Access Control Module</a:t>
            </a:r>
          </a:p>
          <a:p>
            <a:r>
              <a:rPr lang="en-US" sz="2000" dirty="0"/>
              <a:t>Network communication to panel</a:t>
            </a:r>
          </a:p>
          <a:p>
            <a:r>
              <a:rPr lang="en-US" sz="2000" dirty="0"/>
              <a:t>Utilizes same power source as door hardware </a:t>
            </a:r>
          </a:p>
          <a:p>
            <a:r>
              <a:rPr lang="en-US" sz="2000" dirty="0"/>
              <a:t>Uses AES encrypted communication protocol</a:t>
            </a:r>
          </a:p>
          <a:p>
            <a:r>
              <a:rPr lang="en-US" sz="2000" dirty="0"/>
              <a:t>4 Intrusion Zone Expander built-in</a:t>
            </a:r>
          </a:p>
          <a:p>
            <a:r>
              <a:rPr lang="en-US" sz="2000" dirty="0"/>
              <a:t>Wiegand or OSDP Compatible</a:t>
            </a:r>
          </a:p>
          <a:p>
            <a:r>
              <a:rPr lang="en-US" sz="2000" dirty="0"/>
              <a:t>U.L. Listed</a:t>
            </a:r>
          </a:p>
          <a:p>
            <a:r>
              <a:rPr lang="en-US" sz="2000" dirty="0"/>
              <a:t>Price: $148 - $173</a:t>
            </a:r>
          </a:p>
        </p:txBody>
      </p:sp>
      <p:sp>
        <p:nvSpPr>
          <p:cNvPr id="3" name="Title 2"/>
          <p:cNvSpPr>
            <a:spLocks noGrp="1"/>
          </p:cNvSpPr>
          <p:nvPr>
            <p:ph type="title"/>
          </p:nvPr>
        </p:nvSpPr>
        <p:spPr/>
        <p:txBody>
          <a:bodyPr/>
          <a:lstStyle/>
          <a:p>
            <a:r>
              <a:rPr lang="en-US" dirty="0"/>
              <a:t>734N Single Door - Access Control Module</a:t>
            </a:r>
          </a:p>
        </p:txBody>
      </p:sp>
      <p:pic>
        <p:nvPicPr>
          <p:cNvPr id="6" name="Picture 5">
            <a:extLst>
              <a:ext uri="{FF2B5EF4-FFF2-40B4-BE49-F238E27FC236}">
                <a16:creationId xmlns="" xmlns:a16="http://schemas.microsoft.com/office/drawing/2014/main" id="{934DAB93-D636-0E46-A531-7277097A01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530" t="2864" r="7997"/>
          <a:stretch/>
        </p:blipFill>
        <p:spPr>
          <a:xfrm>
            <a:off x="5925313" y="1389888"/>
            <a:ext cx="6266688" cy="4859922"/>
          </a:xfrm>
          <a:prstGeom prst="rect">
            <a:avLst/>
          </a:prstGeom>
        </p:spPr>
      </p:pic>
    </p:spTree>
    <p:extLst>
      <p:ext uri="{BB962C8B-B14F-4D97-AF65-F5344CB8AC3E}">
        <p14:creationId xmlns:p14="http://schemas.microsoft.com/office/powerpoint/2010/main" val="1539811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9217" y="1156272"/>
            <a:ext cx="6786347" cy="4604448"/>
          </a:xfrm>
        </p:spPr>
        <p:txBody>
          <a:bodyPr/>
          <a:lstStyle/>
          <a:p>
            <a:r>
              <a:rPr lang="en-US" sz="2000" dirty="0"/>
              <a:t>Single Door Access Control Module</a:t>
            </a:r>
          </a:p>
          <a:p>
            <a:r>
              <a:rPr lang="en-US" sz="2000" dirty="0"/>
              <a:t>POE provides power and data </a:t>
            </a:r>
          </a:p>
          <a:p>
            <a:r>
              <a:rPr lang="en-US" sz="2000" dirty="0"/>
              <a:t>Power electronic strike, up to 750 mA</a:t>
            </a:r>
          </a:p>
          <a:p>
            <a:r>
              <a:rPr lang="en-US" sz="2000" dirty="0"/>
              <a:t>Uses AES encrypted communication protocol</a:t>
            </a:r>
          </a:p>
          <a:p>
            <a:r>
              <a:rPr lang="en-US" sz="2000" dirty="0"/>
              <a:t>4 Intrusion Zone Expander built-in</a:t>
            </a:r>
          </a:p>
          <a:p>
            <a:r>
              <a:rPr lang="en-US" sz="2000" dirty="0"/>
              <a:t>Wiegand or OSDP Compatible</a:t>
            </a:r>
          </a:p>
          <a:p>
            <a:r>
              <a:rPr lang="en-US" sz="2000" dirty="0"/>
              <a:t>U.L. Listed</a:t>
            </a:r>
          </a:p>
          <a:p>
            <a:r>
              <a:rPr lang="en-US" sz="2000" dirty="0"/>
              <a:t>Price: $169 - $198</a:t>
            </a:r>
          </a:p>
        </p:txBody>
      </p:sp>
      <p:sp>
        <p:nvSpPr>
          <p:cNvPr id="3" name="Title 2"/>
          <p:cNvSpPr>
            <a:spLocks noGrp="1"/>
          </p:cNvSpPr>
          <p:nvPr>
            <p:ph type="title"/>
          </p:nvPr>
        </p:nvSpPr>
        <p:spPr/>
        <p:txBody>
          <a:bodyPr/>
          <a:lstStyle/>
          <a:p>
            <a:r>
              <a:rPr lang="en-US" dirty="0"/>
              <a:t>734N-POE Single Door - Access Control Module</a:t>
            </a:r>
          </a:p>
        </p:txBody>
      </p:sp>
      <p:pic>
        <p:nvPicPr>
          <p:cNvPr id="6" name="Picture 5">
            <a:extLst>
              <a:ext uri="{FF2B5EF4-FFF2-40B4-BE49-F238E27FC236}">
                <a16:creationId xmlns="" xmlns:a16="http://schemas.microsoft.com/office/drawing/2014/main" id="{934DAB93-D636-0E46-A531-7277097A01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8530" t="2864" r="7997"/>
          <a:stretch/>
        </p:blipFill>
        <p:spPr>
          <a:xfrm>
            <a:off x="5925313" y="1389888"/>
            <a:ext cx="6266688" cy="4859922"/>
          </a:xfrm>
          <a:prstGeom prst="rect">
            <a:avLst/>
          </a:prstGeom>
        </p:spPr>
      </p:pic>
    </p:spTree>
    <p:extLst>
      <p:ext uri="{BB962C8B-B14F-4D97-AF65-F5344CB8AC3E}">
        <p14:creationId xmlns:p14="http://schemas.microsoft.com/office/powerpoint/2010/main" val="1203069990"/>
      </p:ext>
    </p:extLst>
  </p:cSld>
  <p:clrMapOvr>
    <a:masterClrMapping/>
  </p:clrMapOvr>
</p:sld>
</file>

<file path=ppt/theme/theme1.xml><?xml version="1.0" encoding="utf-8"?>
<a:theme xmlns:a="http://schemas.openxmlformats.org/drawingml/2006/main" name="DMP Corporate Template">
  <a:themeElements>
    <a:clrScheme name="Custom 1">
      <a:dk1>
        <a:srgbClr val="40403E"/>
      </a:dk1>
      <a:lt1>
        <a:srgbClr val="FFFFFF"/>
      </a:lt1>
      <a:dk2>
        <a:srgbClr val="44546A"/>
      </a:dk2>
      <a:lt2>
        <a:srgbClr val="FEFFFF"/>
      </a:lt2>
      <a:accent1>
        <a:srgbClr val="FCD517"/>
      </a:accent1>
      <a:accent2>
        <a:srgbClr val="37536C"/>
      </a:accent2>
      <a:accent3>
        <a:srgbClr val="E1B128"/>
      </a:accent3>
      <a:accent4>
        <a:srgbClr val="000000"/>
      </a:accent4>
      <a:accent5>
        <a:srgbClr val="81817F"/>
      </a:accent5>
      <a:accent6>
        <a:srgbClr val="BCBCB9"/>
      </a:accent6>
      <a:hlink>
        <a:srgbClr val="243647"/>
      </a:hlink>
      <a:folHlink>
        <a:srgbClr val="FCD51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2615</TotalTime>
  <Words>3092</Words>
  <Application>Microsoft Macintosh PowerPoint</Application>
  <PresentationFormat>Widescreen</PresentationFormat>
  <Paragraphs>238</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Calibri</vt:lpstr>
      <vt:lpstr>Mangal</vt:lpstr>
      <vt:lpstr>ＭＳ Ｐゴシック</vt:lpstr>
      <vt:lpstr>Arial</vt:lpstr>
      <vt:lpstr>DMP Corporate Template</vt:lpstr>
      <vt:lpstr>Dealer Employee Discount Program</vt:lpstr>
      <vt:lpstr>PowerPoint Presentation</vt:lpstr>
      <vt:lpstr>ADVANTAGE FOR SALES &amp; CONSUMER – INTEGRATED SYSTEMS</vt:lpstr>
      <vt:lpstr>THE XR150 NETWORK PANEL</vt:lpstr>
      <vt:lpstr>THE XR550 NETWORK PANEL</vt:lpstr>
      <vt:lpstr>  THE NETWORK ADVANTAGE IN INTEGRATED ACCESS CONTROL</vt:lpstr>
      <vt:lpstr>INTEGRATED ACCESS CONTROL</vt:lpstr>
      <vt:lpstr>734N Single Door - Access Control Module</vt:lpstr>
      <vt:lpstr>734N-POE Single Door - Access Control Module</vt:lpstr>
      <vt:lpstr>Access Control Module OSDP Support</vt:lpstr>
      <vt:lpstr>7463 Network ThinlineTM Keypad</vt:lpstr>
      <vt:lpstr>714N-POE 4-Zone Network Expansion Module</vt:lpstr>
      <vt:lpstr>763 Wi-Fi Module</vt:lpstr>
      <vt:lpstr>V-IP1006RR Wireless Access Point</vt:lpstr>
      <vt:lpstr>Dealer Employee Discount Program</vt:lpstr>
    </vt:vector>
  </TitlesOfParts>
  <Company/>
  <LinksUpToDate>false</LinksUpToDate>
  <SharedDoc>false</SharedDoc>
  <HyperlinksChanged>false</HyperlinksChanged>
  <AppVersion>15.0037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DMP Tech</dc:creator>
  <cp:lastModifiedBy>Microsoft Office User</cp:lastModifiedBy>
  <cp:revision>189</cp:revision>
  <cp:lastPrinted>2016-06-22T16:55:26Z</cp:lastPrinted>
  <dcterms:created xsi:type="dcterms:W3CDTF">2016-06-22T13:12:52Z</dcterms:created>
  <dcterms:modified xsi:type="dcterms:W3CDTF">2020-05-01T14:34:43Z</dcterms:modified>
</cp:coreProperties>
</file>