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62" r:id="rId2"/>
    <p:sldId id="260" r:id="rId3"/>
    <p:sldId id="259" r:id="rId4"/>
    <p:sldId id="264" r:id="rId5"/>
    <p:sldId id="265" r:id="rId6"/>
    <p:sldId id="261" r:id="rId7"/>
    <p:sldId id="266" r:id="rId8"/>
    <p:sldId id="263"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2A8B6D-14BB-48BA-A06C-BA76D24DA8C2}" name="Madelyn Innes" initials="MI" userId="S::minnes@dmp.com::d48f5dd4-6f90-41f3-9e8e-37a08bab387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5D5A"/>
    <a:srgbClr val="38536C"/>
    <a:srgbClr val="E2B129"/>
    <a:srgbClr val="FCD034"/>
    <a:srgbClr val="EFED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774"/>
    <p:restoredTop sz="84897"/>
  </p:normalViewPr>
  <p:slideViewPr>
    <p:cSldViewPr snapToGrid="0" snapToObjects="1">
      <p:cViewPr varScale="1">
        <p:scale>
          <a:sx n="91" d="100"/>
          <a:sy n="91" d="100"/>
        </p:scale>
        <p:origin x="280" y="184"/>
      </p:cViewPr>
      <p:guideLst>
        <p:guide orient="horz" pos="2160"/>
        <p:guide pos="3864"/>
      </p:guideLst>
    </p:cSldViewPr>
  </p:slideViewPr>
  <p:notesTextViewPr>
    <p:cViewPr>
      <p:scale>
        <a:sx n="1" d="1"/>
        <a:sy n="1" d="1"/>
      </p:scale>
      <p:origin x="0" y="0"/>
    </p:cViewPr>
  </p:notesTextViewPr>
  <p:notesViewPr>
    <p:cSldViewPr snapToGrid="0" snapToObjects="1">
      <p:cViewPr varScale="1">
        <p:scale>
          <a:sx n="151" d="100"/>
          <a:sy n="151" d="100"/>
        </p:scale>
        <p:origin x="1096"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691383C2-B782-6242-A922-8B3442DE1005}" type="slidenum">
              <a:rPr lang="en-US" smtClean="0"/>
              <a:t>‹#›</a:t>
            </a:fld>
            <a:endParaRPr lang="en-US"/>
          </a:p>
        </p:txBody>
      </p:sp>
    </p:spTree>
    <p:extLst>
      <p:ext uri="{BB962C8B-B14F-4D97-AF65-F5344CB8AC3E}">
        <p14:creationId xmlns:p14="http://schemas.microsoft.com/office/powerpoint/2010/main" val="591950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3ACFCC36-5A30-4443-9130-98EE3EAA04C5}" type="datetimeFigureOut">
              <a:rPr lang="en-US" smtClean="0"/>
              <a:t>10/31/22</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EDDC4997-371F-4348-BB06-FA5B42767983}" type="slidenum">
              <a:rPr lang="en-US" smtClean="0"/>
              <a:t>‹#›</a:t>
            </a:fld>
            <a:endParaRPr lang="en-US"/>
          </a:p>
        </p:txBody>
      </p:sp>
    </p:spTree>
    <p:extLst>
      <p:ext uri="{BB962C8B-B14F-4D97-AF65-F5344CB8AC3E}">
        <p14:creationId xmlns:p14="http://schemas.microsoft.com/office/powerpoint/2010/main" val="1759848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DMP is a family-owned manufacturer of electronic burg/fire/access products. Since 1975 we have designed, built, distributed &amp; supported those products from our headquarters in Springfield, MO. We sell directly to preferred alarm companies who are passionate about providing life-safety and peace-of-mind and focused on recurring monthly revenue. This is our only business.</a:t>
            </a:r>
          </a:p>
          <a:p>
            <a:endParaRPr lang="en-US" dirty="0"/>
          </a:p>
        </p:txBody>
      </p:sp>
      <p:sp>
        <p:nvSpPr>
          <p:cNvPr id="4" name="Slide Number Placeholder 3"/>
          <p:cNvSpPr>
            <a:spLocks noGrp="1"/>
          </p:cNvSpPr>
          <p:nvPr>
            <p:ph type="sldNum" sz="quarter" idx="5"/>
          </p:nvPr>
        </p:nvSpPr>
        <p:spPr/>
        <p:txBody>
          <a:bodyPr/>
          <a:lstStyle/>
          <a:p>
            <a:fld id="{EDDC4997-371F-4348-BB06-FA5B42767983}" type="slidenum">
              <a:rPr lang="en-US" smtClean="0"/>
              <a:t>1</a:t>
            </a:fld>
            <a:endParaRPr lang="en-US" dirty="0"/>
          </a:p>
        </p:txBody>
      </p:sp>
    </p:spTree>
    <p:extLst>
      <p:ext uri="{BB962C8B-B14F-4D97-AF65-F5344CB8AC3E}">
        <p14:creationId xmlns:p14="http://schemas.microsoft.com/office/powerpoint/2010/main" val="1025233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DC4997-371F-4348-BB06-FA5B42767983}" type="slidenum">
              <a:rPr lang="en-US" smtClean="0"/>
              <a:t>3</a:t>
            </a:fld>
            <a:endParaRPr lang="en-US" dirty="0"/>
          </a:p>
        </p:txBody>
      </p:sp>
    </p:spTree>
    <p:extLst>
      <p:ext uri="{BB962C8B-B14F-4D97-AF65-F5344CB8AC3E}">
        <p14:creationId xmlns:p14="http://schemas.microsoft.com/office/powerpoint/2010/main" val="1208303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DC4997-371F-4348-BB06-FA5B42767983}" type="slidenum">
              <a:rPr lang="en-US" smtClean="0"/>
              <a:t>8</a:t>
            </a:fld>
            <a:endParaRPr lang="en-US" dirty="0"/>
          </a:p>
        </p:txBody>
      </p:sp>
    </p:spTree>
    <p:extLst>
      <p:ext uri="{BB962C8B-B14F-4D97-AF65-F5344CB8AC3E}">
        <p14:creationId xmlns:p14="http://schemas.microsoft.com/office/powerpoint/2010/main" val="491885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DC4997-371F-4348-BB06-FA5B42767983}" type="slidenum">
              <a:rPr lang="en-US" smtClean="0"/>
              <a:t>9</a:t>
            </a:fld>
            <a:endParaRPr lang="en-US" dirty="0"/>
          </a:p>
        </p:txBody>
      </p:sp>
    </p:spTree>
    <p:extLst>
      <p:ext uri="{BB962C8B-B14F-4D97-AF65-F5344CB8AC3E}">
        <p14:creationId xmlns:p14="http://schemas.microsoft.com/office/powerpoint/2010/main" val="20173932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43746" t="19885" b="14990"/>
          <a:stretch/>
        </p:blipFill>
        <p:spPr>
          <a:xfrm>
            <a:off x="4569758" y="0"/>
            <a:ext cx="7622241" cy="6021481"/>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239" y="2100930"/>
            <a:ext cx="1103301" cy="405220"/>
          </a:xfrm>
          <a:prstGeom prst="rect">
            <a:avLst/>
          </a:prstGeom>
        </p:spPr>
      </p:pic>
      <p:sp>
        <p:nvSpPr>
          <p:cNvPr id="5" name="Rectangle 4"/>
          <p:cNvSpPr/>
          <p:nvPr userDrawn="1"/>
        </p:nvSpPr>
        <p:spPr>
          <a:xfrm>
            <a:off x="4569760" y="6021564"/>
            <a:ext cx="7622240" cy="836436"/>
          </a:xfrm>
          <a:prstGeom prst="rect">
            <a:avLst/>
          </a:prstGeom>
          <a:solidFill>
            <a:srgbClr val="FCD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1" y="6021564"/>
            <a:ext cx="4569757" cy="836436"/>
          </a:xfrm>
          <a:prstGeom prst="rect">
            <a:avLst/>
          </a:prstGeom>
          <a:solidFill>
            <a:srgbClr val="E2B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userDrawn="1"/>
        </p:nvSpPr>
        <p:spPr>
          <a:xfrm>
            <a:off x="7559040" y="6309784"/>
            <a:ext cx="4368800" cy="276999"/>
          </a:xfrm>
          <a:prstGeom prst="rect">
            <a:avLst/>
          </a:prstGeom>
          <a:noFill/>
        </p:spPr>
        <p:txBody>
          <a:bodyPr wrap="square" rtlCol="0">
            <a:spAutoFit/>
          </a:bodyPr>
          <a:lstStyle/>
          <a:p>
            <a:pPr algn="r"/>
            <a:r>
              <a:rPr lang="en-US" sz="1200" b="1" dirty="0">
                <a:solidFill>
                  <a:srgbClr val="000000"/>
                </a:solidFill>
              </a:rPr>
              <a:t>Find us at @</a:t>
            </a:r>
            <a:r>
              <a:rPr lang="en-US" sz="1200" b="1" dirty="0" err="1">
                <a:solidFill>
                  <a:srgbClr val="000000"/>
                </a:solidFill>
              </a:rPr>
              <a:t>dmpalarms</a:t>
            </a:r>
            <a:r>
              <a:rPr lang="en-US" sz="1200" b="1" dirty="0">
                <a:solidFill>
                  <a:srgbClr val="000000"/>
                </a:solidFill>
              </a:rPr>
              <a:t> on most social platforms.</a:t>
            </a:r>
          </a:p>
        </p:txBody>
      </p:sp>
    </p:spTree>
    <p:extLst>
      <p:ext uri="{BB962C8B-B14F-4D97-AF65-F5344CB8AC3E}">
        <p14:creationId xmlns:p14="http://schemas.microsoft.com/office/powerpoint/2010/main" val="705564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7" name="Rectangle 6"/>
          <p:cNvSpPr/>
          <p:nvPr userDrawn="1"/>
        </p:nvSpPr>
        <p:spPr>
          <a:xfrm>
            <a:off x="1965959" y="6046470"/>
            <a:ext cx="10226041" cy="811530"/>
          </a:xfrm>
          <a:prstGeom prst="rect">
            <a:avLst/>
          </a:prstGeom>
          <a:solidFill>
            <a:srgbClr val="FCD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p:nvPr>
        </p:nvSpPr>
        <p:spPr>
          <a:xfrm>
            <a:off x="469218" y="1156272"/>
            <a:ext cx="11253564" cy="4604448"/>
          </a:xfrm>
          <a:prstGeom prst="rect">
            <a:avLst/>
          </a:prstGeom>
        </p:spPr>
        <p:txBody>
          <a:bodyPr lIns="228600"/>
          <a:lstStyle>
            <a:lvl1pPr marL="342900" indent="-342900">
              <a:buClr>
                <a:srgbClr val="38536C"/>
              </a:buClr>
              <a:buFont typeface="Arial" charset="0"/>
              <a:buChar char="•"/>
              <a:defRPr sz="2400">
                <a:solidFill>
                  <a:schemeClr val="accent4"/>
                </a:solidFill>
                <a:latin typeface="Arial" charset="0"/>
                <a:ea typeface="Arial" charset="0"/>
                <a:cs typeface="Arial" charset="0"/>
              </a:defRPr>
            </a:lvl1pPr>
            <a:lvl2pPr marL="457200" indent="0">
              <a:buNone/>
              <a:defRPr sz="2400">
                <a:solidFill>
                  <a:srgbClr val="5B5D5A"/>
                </a:solidFill>
                <a:latin typeface="Arial" charset="0"/>
                <a:ea typeface="Arial" charset="0"/>
                <a:cs typeface="Arial" charset="0"/>
              </a:defRPr>
            </a:lvl2pPr>
            <a:lvl3pPr marL="914400" indent="0">
              <a:buNone/>
              <a:defRPr sz="2400">
                <a:solidFill>
                  <a:srgbClr val="5B5D5A"/>
                </a:solidFill>
                <a:latin typeface="Arial" charset="0"/>
                <a:ea typeface="Arial" charset="0"/>
                <a:cs typeface="Arial" charset="0"/>
              </a:defRPr>
            </a:lvl3pPr>
            <a:lvl4pPr marL="1371600" indent="0">
              <a:buNone/>
              <a:defRPr sz="2400">
                <a:solidFill>
                  <a:srgbClr val="5B5D5A"/>
                </a:solidFill>
                <a:latin typeface="Arial" charset="0"/>
                <a:ea typeface="Arial" charset="0"/>
                <a:cs typeface="Arial" charset="0"/>
              </a:defRPr>
            </a:lvl4pPr>
            <a:lvl5pPr marL="1828800" indent="0">
              <a:buNone/>
              <a:defRPr sz="2400">
                <a:solidFill>
                  <a:srgbClr val="5B5D5A"/>
                </a:solidFill>
                <a:latin typeface="Arial" charset="0"/>
                <a:ea typeface="Arial" charset="0"/>
                <a:cs typeface="Arial" charset="0"/>
              </a:defRPr>
            </a:lvl5pPr>
          </a:lstStyle>
          <a:p>
            <a:pPr lvl="0"/>
            <a:r>
              <a:rPr lang="en-US" dirty="0"/>
              <a:t>Click to edit Master text styles</a:t>
            </a:r>
          </a:p>
        </p:txBody>
      </p:sp>
      <p:sp>
        <p:nvSpPr>
          <p:cNvPr id="5" name="Title 4"/>
          <p:cNvSpPr>
            <a:spLocks noGrp="1"/>
          </p:cNvSpPr>
          <p:nvPr>
            <p:ph type="title" hasCustomPrompt="1"/>
          </p:nvPr>
        </p:nvSpPr>
        <p:spPr>
          <a:xfrm>
            <a:off x="469218" y="346990"/>
            <a:ext cx="11253564" cy="548437"/>
          </a:xfrm>
          <a:prstGeom prst="rect">
            <a:avLst/>
          </a:prstGeom>
          <a:ln>
            <a:noFill/>
          </a:ln>
        </p:spPr>
        <p:style>
          <a:lnRef idx="2">
            <a:schemeClr val="accent2"/>
          </a:lnRef>
          <a:fillRef idx="1">
            <a:schemeClr val="lt1"/>
          </a:fillRef>
          <a:effectRef idx="0">
            <a:schemeClr val="accent2"/>
          </a:effectRef>
          <a:fontRef idx="none"/>
        </p:style>
        <p:txBody>
          <a:bodyPr lIns="0" tIns="91440" anchor="ctr"/>
          <a:lstStyle>
            <a:lvl1pPr algn="l">
              <a:defRPr sz="2800" u="none">
                <a:solidFill>
                  <a:schemeClr val="accent4"/>
                </a:solidFill>
                <a:latin typeface="Arial" charset="0"/>
                <a:ea typeface="Arial" charset="0"/>
                <a:cs typeface="Arial" charset="0"/>
              </a:defRPr>
            </a:lvl1pPr>
          </a:lstStyle>
          <a:p>
            <a:r>
              <a:rPr lang="en-US" dirty="0"/>
              <a:t>CLICK TO EDIT MASTER TITLE STYLE</a:t>
            </a:r>
          </a:p>
        </p:txBody>
      </p:sp>
      <p:sp>
        <p:nvSpPr>
          <p:cNvPr id="2" name="Rectangle 1"/>
          <p:cNvSpPr/>
          <p:nvPr userDrawn="1"/>
        </p:nvSpPr>
        <p:spPr>
          <a:xfrm>
            <a:off x="0" y="6046470"/>
            <a:ext cx="1965960" cy="811530"/>
          </a:xfrm>
          <a:prstGeom prst="rect">
            <a:avLst/>
          </a:prstGeom>
          <a:solidFill>
            <a:srgbClr val="E2B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9102" y="6240983"/>
            <a:ext cx="1150958" cy="422503"/>
          </a:xfrm>
          <a:prstGeom prst="rect">
            <a:avLst/>
          </a:prstGeom>
        </p:spPr>
      </p:pic>
      <p:sp>
        <p:nvSpPr>
          <p:cNvPr id="10" name="Rectangle 9"/>
          <p:cNvSpPr/>
          <p:nvPr userDrawn="1"/>
        </p:nvSpPr>
        <p:spPr>
          <a:xfrm>
            <a:off x="0" y="0"/>
            <a:ext cx="12192000" cy="127572"/>
          </a:xfrm>
          <a:prstGeom prst="rect">
            <a:avLst/>
          </a:prstGeom>
          <a:solidFill>
            <a:srgbClr val="38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2248808"/>
      </p:ext>
    </p:extLst>
  </p:cSld>
  <p:clrMapOvr>
    <a:masterClrMapping/>
  </p:clrMapOvr>
  <p:extLst>
    <p:ext uri="{DCECCB84-F9BA-43D5-87BE-67443E8EF086}">
      <p15:sldGuideLst xmlns:p15="http://schemas.microsoft.com/office/powerpoint/2012/main">
        <p15:guide id="23" pos="3840" userDrawn="1">
          <p15:clr>
            <a:srgbClr val="FBAE40"/>
          </p15:clr>
        </p15:guide>
        <p15:guide id="24" orient="horz" pos="2160" userDrawn="1">
          <p15:clr>
            <a:srgbClr val="FBAE40"/>
          </p15:clr>
        </p15:guide>
        <p15:guide id="25" pos="4128" userDrawn="1">
          <p15:clr>
            <a:srgbClr val="FBAE40"/>
          </p15:clr>
        </p15:guide>
        <p15:guide id="26" pos="4416" userDrawn="1">
          <p15:clr>
            <a:srgbClr val="FBAE40"/>
          </p15:clr>
        </p15:guide>
        <p15:guide id="27" pos="4704" userDrawn="1">
          <p15:clr>
            <a:srgbClr val="FBAE40"/>
          </p15:clr>
        </p15:guide>
        <p15:guide id="28" pos="4992" userDrawn="1">
          <p15:clr>
            <a:srgbClr val="FBAE40"/>
          </p15:clr>
        </p15:guide>
        <p15:guide id="29" pos="5280" userDrawn="1">
          <p15:clr>
            <a:srgbClr val="FBAE40"/>
          </p15:clr>
        </p15:guide>
        <p15:guide id="30" pos="5568" userDrawn="1">
          <p15:clr>
            <a:srgbClr val="FBAE40"/>
          </p15:clr>
        </p15:guide>
        <p15:guide id="31" orient="horz" pos="1872" userDrawn="1">
          <p15:clr>
            <a:srgbClr val="FBAE40"/>
          </p15:clr>
        </p15:guide>
        <p15:guide id="32" pos="5856" userDrawn="1">
          <p15:clr>
            <a:srgbClr val="FBAE40"/>
          </p15:clr>
        </p15:guide>
        <p15:guide id="33" pos="6144" userDrawn="1">
          <p15:clr>
            <a:srgbClr val="FBAE40"/>
          </p15:clr>
        </p15:guide>
        <p15:guide id="34" pos="6432" userDrawn="1">
          <p15:clr>
            <a:srgbClr val="FBAE40"/>
          </p15:clr>
        </p15:guide>
        <p15:guide id="35" pos="6720" userDrawn="1">
          <p15:clr>
            <a:srgbClr val="FBAE40"/>
          </p15:clr>
        </p15:guide>
        <p15:guide id="36" pos="7008" userDrawn="1">
          <p15:clr>
            <a:srgbClr val="FBAE40"/>
          </p15:clr>
        </p15:guide>
        <p15:guide id="37" pos="7296" userDrawn="1">
          <p15:clr>
            <a:srgbClr val="FBAE40"/>
          </p15:clr>
        </p15:guide>
        <p15:guide id="38" pos="3552" userDrawn="1">
          <p15:clr>
            <a:srgbClr val="FBAE40"/>
          </p15:clr>
        </p15:guide>
        <p15:guide id="39" pos="3264" userDrawn="1">
          <p15:clr>
            <a:srgbClr val="FBAE40"/>
          </p15:clr>
        </p15:guide>
        <p15:guide id="40" pos="2976" userDrawn="1">
          <p15:clr>
            <a:srgbClr val="FBAE40"/>
          </p15:clr>
        </p15:guide>
        <p15:guide id="41" orient="horz" pos="2448" userDrawn="1">
          <p15:clr>
            <a:srgbClr val="FBAE40"/>
          </p15:clr>
        </p15:guide>
        <p15:guide id="42" orient="horz" pos="2736" userDrawn="1">
          <p15:clr>
            <a:srgbClr val="FBAE40"/>
          </p15:clr>
        </p15:guide>
        <p15:guide id="43" pos="2688" userDrawn="1">
          <p15:clr>
            <a:srgbClr val="FBAE40"/>
          </p15:clr>
        </p15:guide>
        <p15:guide id="44" pos="2400" userDrawn="1">
          <p15:clr>
            <a:srgbClr val="FBAE40"/>
          </p15:clr>
        </p15:guide>
        <p15:guide id="45" pos="2112" userDrawn="1">
          <p15:clr>
            <a:srgbClr val="FBAE40"/>
          </p15:clr>
        </p15:guide>
        <p15:guide id="46" pos="1824" userDrawn="1">
          <p15:clr>
            <a:srgbClr val="FBAE40"/>
          </p15:clr>
        </p15:guide>
        <p15:guide id="47" pos="1536" userDrawn="1">
          <p15:clr>
            <a:srgbClr val="FBAE40"/>
          </p15:clr>
        </p15:guide>
        <p15:guide id="48" pos="1248" userDrawn="1">
          <p15:clr>
            <a:srgbClr val="FBAE40"/>
          </p15:clr>
        </p15:guide>
        <p15:guide id="49" pos="936" userDrawn="1">
          <p15:clr>
            <a:srgbClr val="FBAE40"/>
          </p15:clr>
        </p15:guide>
        <p15:guide id="50" pos="672" userDrawn="1">
          <p15:clr>
            <a:srgbClr val="FBAE40"/>
          </p15:clr>
        </p15:guide>
        <p15:guide id="51" pos="384" userDrawn="1">
          <p15:clr>
            <a:srgbClr val="FBAE40"/>
          </p15:clr>
        </p15:guide>
        <p15:guide id="52" orient="horz" pos="1584" userDrawn="1">
          <p15:clr>
            <a:srgbClr val="FBAE40"/>
          </p15:clr>
        </p15:guide>
        <p15:guide id="53" orient="horz" pos="1296" userDrawn="1">
          <p15:clr>
            <a:srgbClr val="FBAE40"/>
          </p15:clr>
        </p15:guide>
        <p15:guide id="54" orient="horz" pos="1008" userDrawn="1">
          <p15:clr>
            <a:srgbClr val="FBAE40"/>
          </p15:clr>
        </p15:guide>
        <p15:guide id="55" orient="horz" pos="720" userDrawn="1">
          <p15:clr>
            <a:srgbClr val="FBAE40"/>
          </p15:clr>
        </p15:guide>
        <p15:guide id="56" orient="horz" pos="432" userDrawn="1">
          <p15:clr>
            <a:srgbClr val="FBAE40"/>
          </p15:clr>
        </p15:guide>
        <p15:guide id="57" orient="horz" pos="144" userDrawn="1">
          <p15:clr>
            <a:srgbClr val="FBAE40"/>
          </p15:clr>
        </p15:guide>
        <p15:guide id="58" orient="horz" pos="3024" userDrawn="1">
          <p15:clr>
            <a:srgbClr val="FBAE40"/>
          </p15:clr>
        </p15:guide>
        <p15:guide id="59" orient="horz" pos="3312" userDrawn="1">
          <p15:clr>
            <a:srgbClr val="FBAE40"/>
          </p15:clr>
        </p15:guide>
        <p15:guide id="60" orient="horz" pos="3600" userDrawn="1">
          <p15:clr>
            <a:srgbClr val="FBAE40"/>
          </p15:clr>
        </p15:guide>
        <p15:guide id="61" orient="horz" pos="3888" userDrawn="1">
          <p15:clr>
            <a:srgbClr val="FBAE40"/>
          </p15:clr>
        </p15:guide>
        <p15:guide id="62" pos="52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13" name="Rectangle 12"/>
          <p:cNvSpPr/>
          <p:nvPr userDrawn="1"/>
        </p:nvSpPr>
        <p:spPr>
          <a:xfrm>
            <a:off x="1965959" y="6046470"/>
            <a:ext cx="10226041" cy="811530"/>
          </a:xfrm>
          <a:prstGeom prst="rect">
            <a:avLst/>
          </a:prstGeom>
          <a:solidFill>
            <a:srgbClr val="FCD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4"/>
          <p:cNvSpPr>
            <a:spLocks noGrp="1"/>
          </p:cNvSpPr>
          <p:nvPr>
            <p:ph type="title" hasCustomPrompt="1"/>
          </p:nvPr>
        </p:nvSpPr>
        <p:spPr>
          <a:xfrm>
            <a:off x="469218" y="346990"/>
            <a:ext cx="11253564" cy="548437"/>
          </a:xfrm>
          <a:prstGeom prst="rect">
            <a:avLst/>
          </a:prstGeom>
          <a:ln>
            <a:noFill/>
          </a:ln>
        </p:spPr>
        <p:style>
          <a:lnRef idx="2">
            <a:schemeClr val="accent2"/>
          </a:lnRef>
          <a:fillRef idx="1">
            <a:schemeClr val="lt1"/>
          </a:fillRef>
          <a:effectRef idx="0">
            <a:schemeClr val="accent2"/>
          </a:effectRef>
          <a:fontRef idx="none"/>
        </p:style>
        <p:txBody>
          <a:bodyPr lIns="0" tIns="91440" anchor="ctr"/>
          <a:lstStyle>
            <a:lvl1pPr algn="l">
              <a:defRPr sz="2800" u="none">
                <a:solidFill>
                  <a:schemeClr val="accent4"/>
                </a:solidFill>
                <a:latin typeface="Arial" charset="0"/>
                <a:ea typeface="Arial" charset="0"/>
                <a:cs typeface="Arial" charset="0"/>
              </a:defRPr>
            </a:lvl1pPr>
          </a:lstStyle>
          <a:p>
            <a:r>
              <a:rPr lang="en-US" dirty="0"/>
              <a:t>CLICK TO EDIT MASTER TITLE STYLE</a:t>
            </a:r>
          </a:p>
        </p:txBody>
      </p:sp>
      <p:sp>
        <p:nvSpPr>
          <p:cNvPr id="16" name="Rectangle 15"/>
          <p:cNvSpPr/>
          <p:nvPr userDrawn="1"/>
        </p:nvSpPr>
        <p:spPr>
          <a:xfrm>
            <a:off x="0" y="6046470"/>
            <a:ext cx="1965960" cy="811530"/>
          </a:xfrm>
          <a:prstGeom prst="rect">
            <a:avLst/>
          </a:prstGeom>
          <a:solidFill>
            <a:srgbClr val="E2B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9102" y="6240983"/>
            <a:ext cx="1150958" cy="422503"/>
          </a:xfrm>
          <a:prstGeom prst="rect">
            <a:avLst/>
          </a:prstGeom>
        </p:spPr>
      </p:pic>
      <p:sp>
        <p:nvSpPr>
          <p:cNvPr id="18" name="Rectangle 17"/>
          <p:cNvSpPr/>
          <p:nvPr userDrawn="1"/>
        </p:nvSpPr>
        <p:spPr>
          <a:xfrm>
            <a:off x="0" y="0"/>
            <a:ext cx="12192000" cy="127572"/>
          </a:xfrm>
          <a:prstGeom prst="rect">
            <a:avLst/>
          </a:prstGeom>
          <a:solidFill>
            <a:srgbClr val="38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1"/>
          </p:nvPr>
        </p:nvSpPr>
        <p:spPr>
          <a:xfrm>
            <a:off x="469218" y="1168279"/>
            <a:ext cx="11252200" cy="4605338"/>
          </a:xfrm>
          <a:prstGeom prst="rect">
            <a:avLst/>
          </a:prstGeom>
        </p:spPr>
        <p:txBody>
          <a:bodyPr lIns="0" tIns="0" rIns="0" bIns="0"/>
          <a:lstStyle>
            <a:lvl1pPr marL="0" indent="0">
              <a:buNone/>
              <a:defRPr>
                <a:solidFill>
                  <a:schemeClr val="accent4"/>
                </a:solidFill>
              </a:defRPr>
            </a:lvl1pPr>
          </a:lstStyle>
          <a:p>
            <a:endParaRPr lang="en-US"/>
          </a:p>
        </p:txBody>
      </p:sp>
    </p:spTree>
  </p:cSld>
  <p:clrMapOvr>
    <a:masterClrMapping/>
  </p:clrMapOvr>
  <p:extLst>
    <p:ext uri="{DCECCB84-F9BA-43D5-87BE-67443E8EF086}">
      <p15:sldGuideLst xmlns:p15="http://schemas.microsoft.com/office/powerpoint/2012/main">
        <p15:guide id="23" pos="3840">
          <p15:clr>
            <a:srgbClr val="FBAE40"/>
          </p15:clr>
        </p15:guide>
        <p15:guide id="24" orient="horz" pos="2160">
          <p15:clr>
            <a:srgbClr val="FBAE40"/>
          </p15:clr>
        </p15:guide>
        <p15:guide id="25" pos="4128">
          <p15:clr>
            <a:srgbClr val="FBAE40"/>
          </p15:clr>
        </p15:guide>
        <p15:guide id="26" pos="4416">
          <p15:clr>
            <a:srgbClr val="FBAE40"/>
          </p15:clr>
        </p15:guide>
        <p15:guide id="27" pos="4704">
          <p15:clr>
            <a:srgbClr val="FBAE40"/>
          </p15:clr>
        </p15:guide>
        <p15:guide id="28" pos="4992">
          <p15:clr>
            <a:srgbClr val="FBAE40"/>
          </p15:clr>
        </p15:guide>
        <p15:guide id="29" pos="5280">
          <p15:clr>
            <a:srgbClr val="FBAE40"/>
          </p15:clr>
        </p15:guide>
        <p15:guide id="30" pos="5568">
          <p15:clr>
            <a:srgbClr val="FBAE40"/>
          </p15:clr>
        </p15:guide>
        <p15:guide id="31" orient="horz" pos="1872">
          <p15:clr>
            <a:srgbClr val="FBAE40"/>
          </p15:clr>
        </p15:guide>
        <p15:guide id="32" pos="5856">
          <p15:clr>
            <a:srgbClr val="FBAE40"/>
          </p15:clr>
        </p15:guide>
        <p15:guide id="33" pos="6144">
          <p15:clr>
            <a:srgbClr val="FBAE40"/>
          </p15:clr>
        </p15:guide>
        <p15:guide id="34" pos="6432">
          <p15:clr>
            <a:srgbClr val="FBAE40"/>
          </p15:clr>
        </p15:guide>
        <p15:guide id="35" pos="6720">
          <p15:clr>
            <a:srgbClr val="FBAE40"/>
          </p15:clr>
        </p15:guide>
        <p15:guide id="36" pos="7008">
          <p15:clr>
            <a:srgbClr val="FBAE40"/>
          </p15:clr>
        </p15:guide>
        <p15:guide id="37" pos="7296">
          <p15:clr>
            <a:srgbClr val="FBAE40"/>
          </p15:clr>
        </p15:guide>
        <p15:guide id="38" pos="3552">
          <p15:clr>
            <a:srgbClr val="FBAE40"/>
          </p15:clr>
        </p15:guide>
        <p15:guide id="39" pos="3264">
          <p15:clr>
            <a:srgbClr val="FBAE40"/>
          </p15:clr>
        </p15:guide>
        <p15:guide id="40" pos="2976">
          <p15:clr>
            <a:srgbClr val="FBAE40"/>
          </p15:clr>
        </p15:guide>
        <p15:guide id="41" orient="horz" pos="2448">
          <p15:clr>
            <a:srgbClr val="FBAE40"/>
          </p15:clr>
        </p15:guide>
        <p15:guide id="42" orient="horz" pos="2736">
          <p15:clr>
            <a:srgbClr val="FBAE40"/>
          </p15:clr>
        </p15:guide>
        <p15:guide id="43" pos="2688">
          <p15:clr>
            <a:srgbClr val="FBAE40"/>
          </p15:clr>
        </p15:guide>
        <p15:guide id="44" pos="2400">
          <p15:clr>
            <a:srgbClr val="FBAE40"/>
          </p15:clr>
        </p15:guide>
        <p15:guide id="45" pos="2112">
          <p15:clr>
            <a:srgbClr val="FBAE40"/>
          </p15:clr>
        </p15:guide>
        <p15:guide id="46" pos="1824">
          <p15:clr>
            <a:srgbClr val="FBAE40"/>
          </p15:clr>
        </p15:guide>
        <p15:guide id="47" pos="1536">
          <p15:clr>
            <a:srgbClr val="FBAE40"/>
          </p15:clr>
        </p15:guide>
        <p15:guide id="48" pos="1248">
          <p15:clr>
            <a:srgbClr val="FBAE40"/>
          </p15:clr>
        </p15:guide>
        <p15:guide id="49" pos="936">
          <p15:clr>
            <a:srgbClr val="FBAE40"/>
          </p15:clr>
        </p15:guide>
        <p15:guide id="50" pos="672">
          <p15:clr>
            <a:srgbClr val="FBAE40"/>
          </p15:clr>
        </p15:guide>
        <p15:guide id="51" pos="384">
          <p15:clr>
            <a:srgbClr val="FBAE40"/>
          </p15:clr>
        </p15:guide>
        <p15:guide id="52" orient="horz" pos="1584">
          <p15:clr>
            <a:srgbClr val="FBAE40"/>
          </p15:clr>
        </p15:guide>
        <p15:guide id="53" orient="horz" pos="1296">
          <p15:clr>
            <a:srgbClr val="FBAE40"/>
          </p15:clr>
        </p15:guide>
        <p15:guide id="54" orient="horz" pos="1008">
          <p15:clr>
            <a:srgbClr val="FBAE40"/>
          </p15:clr>
        </p15:guide>
        <p15:guide id="55" orient="horz" pos="720">
          <p15:clr>
            <a:srgbClr val="FBAE40"/>
          </p15:clr>
        </p15:guide>
        <p15:guide id="56" orient="horz" pos="432">
          <p15:clr>
            <a:srgbClr val="FBAE40"/>
          </p15:clr>
        </p15:guide>
        <p15:guide id="57" orient="horz" pos="144">
          <p15:clr>
            <a:srgbClr val="FBAE40"/>
          </p15:clr>
        </p15:guide>
        <p15:guide id="58" orient="horz" pos="3024">
          <p15:clr>
            <a:srgbClr val="FBAE40"/>
          </p15:clr>
        </p15:guide>
        <p15:guide id="59" orient="horz" pos="3312">
          <p15:clr>
            <a:srgbClr val="FBAE40"/>
          </p15:clr>
        </p15:guide>
        <p15:guide id="60" orient="horz" pos="3600">
          <p15:clr>
            <a:srgbClr val="FBAE40"/>
          </p15:clr>
        </p15:guide>
        <p15:guide id="61" orient="horz" pos="3888">
          <p15:clr>
            <a:srgbClr val="FBAE40"/>
          </p15:clr>
        </p15:guide>
        <p15:guide id="62" pos="52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amp; Text">
    <p:spTree>
      <p:nvGrpSpPr>
        <p:cNvPr id="1" name=""/>
        <p:cNvGrpSpPr/>
        <p:nvPr/>
      </p:nvGrpSpPr>
      <p:grpSpPr>
        <a:xfrm>
          <a:off x="0" y="0"/>
          <a:ext cx="0" cy="0"/>
          <a:chOff x="0" y="0"/>
          <a:chExt cx="0" cy="0"/>
        </a:xfrm>
      </p:grpSpPr>
      <p:sp>
        <p:nvSpPr>
          <p:cNvPr id="8" name="Rectangle 7"/>
          <p:cNvSpPr/>
          <p:nvPr userDrawn="1"/>
        </p:nvSpPr>
        <p:spPr>
          <a:xfrm>
            <a:off x="1965959" y="6046470"/>
            <a:ext cx="10226041" cy="811530"/>
          </a:xfrm>
          <a:prstGeom prst="rect">
            <a:avLst/>
          </a:prstGeom>
          <a:solidFill>
            <a:srgbClr val="FCD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
          <p:cNvSpPr>
            <a:spLocks noGrp="1"/>
          </p:cNvSpPr>
          <p:nvPr>
            <p:ph type="body" sz="quarter" idx="10"/>
          </p:nvPr>
        </p:nvSpPr>
        <p:spPr>
          <a:xfrm>
            <a:off x="469218" y="1156272"/>
            <a:ext cx="5531532" cy="4604448"/>
          </a:xfrm>
          <a:prstGeom prst="rect">
            <a:avLst/>
          </a:prstGeom>
        </p:spPr>
        <p:txBody>
          <a:bodyPr lIns="228600"/>
          <a:lstStyle>
            <a:lvl1pPr marL="342900" indent="-342900">
              <a:buClr>
                <a:srgbClr val="38536C"/>
              </a:buClr>
              <a:buFont typeface="Arial" charset="0"/>
              <a:buChar char="•"/>
              <a:defRPr sz="2400">
                <a:solidFill>
                  <a:schemeClr val="accent4"/>
                </a:solidFill>
                <a:latin typeface="Arial" charset="0"/>
                <a:ea typeface="Arial" charset="0"/>
                <a:cs typeface="Arial" charset="0"/>
              </a:defRPr>
            </a:lvl1pPr>
            <a:lvl2pPr marL="457200" indent="0">
              <a:buNone/>
              <a:defRPr sz="2400">
                <a:solidFill>
                  <a:srgbClr val="5B5D5A"/>
                </a:solidFill>
                <a:latin typeface="Arial" charset="0"/>
                <a:ea typeface="Arial" charset="0"/>
                <a:cs typeface="Arial" charset="0"/>
              </a:defRPr>
            </a:lvl2pPr>
            <a:lvl3pPr marL="914400" indent="0">
              <a:buNone/>
              <a:defRPr sz="2400">
                <a:solidFill>
                  <a:srgbClr val="5B5D5A"/>
                </a:solidFill>
                <a:latin typeface="Arial" charset="0"/>
                <a:ea typeface="Arial" charset="0"/>
                <a:cs typeface="Arial" charset="0"/>
              </a:defRPr>
            </a:lvl3pPr>
            <a:lvl4pPr marL="1371600" indent="0">
              <a:buNone/>
              <a:defRPr sz="2400">
                <a:solidFill>
                  <a:srgbClr val="5B5D5A"/>
                </a:solidFill>
                <a:latin typeface="Arial" charset="0"/>
                <a:ea typeface="Arial" charset="0"/>
                <a:cs typeface="Arial" charset="0"/>
              </a:defRPr>
            </a:lvl4pPr>
            <a:lvl5pPr marL="1828800" indent="0">
              <a:buNone/>
              <a:defRPr sz="2400">
                <a:solidFill>
                  <a:srgbClr val="5B5D5A"/>
                </a:solidFill>
                <a:latin typeface="Arial" charset="0"/>
                <a:ea typeface="Arial" charset="0"/>
                <a:cs typeface="Arial" charset="0"/>
              </a:defRPr>
            </a:lvl5pPr>
          </a:lstStyle>
          <a:p>
            <a:pPr lvl="0"/>
            <a:r>
              <a:rPr lang="en-US" dirty="0"/>
              <a:t>Click to edit Master text styles</a:t>
            </a:r>
          </a:p>
        </p:txBody>
      </p:sp>
      <p:sp>
        <p:nvSpPr>
          <p:cNvPr id="10" name="Title 4"/>
          <p:cNvSpPr>
            <a:spLocks noGrp="1"/>
          </p:cNvSpPr>
          <p:nvPr>
            <p:ph type="title" hasCustomPrompt="1"/>
          </p:nvPr>
        </p:nvSpPr>
        <p:spPr>
          <a:xfrm>
            <a:off x="469218" y="346990"/>
            <a:ext cx="11253564" cy="548437"/>
          </a:xfrm>
          <a:prstGeom prst="rect">
            <a:avLst/>
          </a:prstGeom>
          <a:ln>
            <a:noFill/>
          </a:ln>
        </p:spPr>
        <p:style>
          <a:lnRef idx="2">
            <a:schemeClr val="accent2"/>
          </a:lnRef>
          <a:fillRef idx="1">
            <a:schemeClr val="lt1"/>
          </a:fillRef>
          <a:effectRef idx="0">
            <a:schemeClr val="accent2"/>
          </a:effectRef>
          <a:fontRef idx="none"/>
        </p:style>
        <p:txBody>
          <a:bodyPr lIns="0" tIns="91440" anchor="ctr"/>
          <a:lstStyle>
            <a:lvl1pPr algn="l">
              <a:defRPr sz="2800" u="none">
                <a:solidFill>
                  <a:schemeClr val="accent4"/>
                </a:solidFill>
                <a:latin typeface="Arial" charset="0"/>
                <a:ea typeface="Arial" charset="0"/>
                <a:cs typeface="Arial" charset="0"/>
              </a:defRPr>
            </a:lvl1pPr>
          </a:lstStyle>
          <a:p>
            <a:r>
              <a:rPr lang="en-US" dirty="0"/>
              <a:t>CLICK TO EDIT MASTER TITLE STYLE</a:t>
            </a:r>
          </a:p>
        </p:txBody>
      </p:sp>
      <p:sp>
        <p:nvSpPr>
          <p:cNvPr id="11" name="Rectangle 10"/>
          <p:cNvSpPr/>
          <p:nvPr userDrawn="1"/>
        </p:nvSpPr>
        <p:spPr>
          <a:xfrm>
            <a:off x="0" y="6046470"/>
            <a:ext cx="1965960" cy="811530"/>
          </a:xfrm>
          <a:prstGeom prst="rect">
            <a:avLst/>
          </a:prstGeom>
          <a:solidFill>
            <a:srgbClr val="E2B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9102" y="6240983"/>
            <a:ext cx="1150958" cy="422503"/>
          </a:xfrm>
          <a:prstGeom prst="rect">
            <a:avLst/>
          </a:prstGeom>
        </p:spPr>
      </p:pic>
      <p:sp>
        <p:nvSpPr>
          <p:cNvPr id="13" name="Rectangle 12"/>
          <p:cNvSpPr/>
          <p:nvPr userDrawn="1"/>
        </p:nvSpPr>
        <p:spPr>
          <a:xfrm>
            <a:off x="0" y="0"/>
            <a:ext cx="12192000" cy="127572"/>
          </a:xfrm>
          <a:prstGeom prst="rect">
            <a:avLst/>
          </a:prstGeom>
          <a:solidFill>
            <a:srgbClr val="38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p:cNvSpPr>
            <a:spLocks noGrp="1"/>
          </p:cNvSpPr>
          <p:nvPr>
            <p:ph type="pic" sz="quarter" idx="11"/>
          </p:nvPr>
        </p:nvSpPr>
        <p:spPr>
          <a:xfrm>
            <a:off x="6217920" y="1156272"/>
            <a:ext cx="5504862" cy="4605338"/>
          </a:xfrm>
          <a:prstGeom prst="rect">
            <a:avLst/>
          </a:prstGeom>
        </p:spPr>
        <p:txBody>
          <a:bodyPr/>
          <a:lstStyle>
            <a:lvl1pPr>
              <a:defRPr>
                <a:solidFill>
                  <a:schemeClr val="accent4"/>
                </a:solidFill>
              </a:defRPr>
            </a:lvl1pPr>
          </a:lstStyle>
          <a:p>
            <a:endParaRPr lang="en-US"/>
          </a:p>
        </p:txBody>
      </p:sp>
    </p:spTree>
    <p:extLst>
      <p:ext uri="{BB962C8B-B14F-4D97-AF65-F5344CB8AC3E}">
        <p14:creationId xmlns:p14="http://schemas.microsoft.com/office/powerpoint/2010/main" val="500264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Two Column">
    <p:spTree>
      <p:nvGrpSpPr>
        <p:cNvPr id="1" name=""/>
        <p:cNvGrpSpPr/>
        <p:nvPr/>
      </p:nvGrpSpPr>
      <p:grpSpPr>
        <a:xfrm>
          <a:off x="0" y="0"/>
          <a:ext cx="0" cy="0"/>
          <a:chOff x="0" y="0"/>
          <a:chExt cx="0" cy="0"/>
        </a:xfrm>
      </p:grpSpPr>
      <p:sp>
        <p:nvSpPr>
          <p:cNvPr id="8" name="Rectangle 7"/>
          <p:cNvSpPr/>
          <p:nvPr userDrawn="1"/>
        </p:nvSpPr>
        <p:spPr>
          <a:xfrm>
            <a:off x="1965959" y="6046470"/>
            <a:ext cx="10226041" cy="811530"/>
          </a:xfrm>
          <a:prstGeom prst="rect">
            <a:avLst/>
          </a:prstGeom>
          <a:solidFill>
            <a:srgbClr val="FCD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
          <p:cNvSpPr>
            <a:spLocks noGrp="1"/>
          </p:cNvSpPr>
          <p:nvPr>
            <p:ph type="body" sz="quarter" idx="10"/>
          </p:nvPr>
        </p:nvSpPr>
        <p:spPr>
          <a:xfrm>
            <a:off x="469218" y="1156272"/>
            <a:ext cx="5531532" cy="4604448"/>
          </a:xfrm>
          <a:prstGeom prst="rect">
            <a:avLst/>
          </a:prstGeom>
        </p:spPr>
        <p:txBody>
          <a:bodyPr lIns="228600"/>
          <a:lstStyle>
            <a:lvl1pPr marL="342900" indent="-342900">
              <a:buClr>
                <a:srgbClr val="38536C"/>
              </a:buClr>
              <a:buFont typeface="Arial" charset="0"/>
              <a:buChar char="•"/>
              <a:defRPr sz="2400">
                <a:solidFill>
                  <a:schemeClr val="accent4"/>
                </a:solidFill>
                <a:latin typeface="Arial" charset="0"/>
                <a:ea typeface="Arial" charset="0"/>
                <a:cs typeface="Arial" charset="0"/>
              </a:defRPr>
            </a:lvl1pPr>
            <a:lvl2pPr marL="457200" indent="0">
              <a:buNone/>
              <a:defRPr sz="2400">
                <a:solidFill>
                  <a:srgbClr val="5B5D5A"/>
                </a:solidFill>
                <a:latin typeface="Arial" charset="0"/>
                <a:ea typeface="Arial" charset="0"/>
                <a:cs typeface="Arial" charset="0"/>
              </a:defRPr>
            </a:lvl2pPr>
            <a:lvl3pPr marL="914400" indent="0">
              <a:buNone/>
              <a:defRPr sz="2400">
                <a:solidFill>
                  <a:srgbClr val="5B5D5A"/>
                </a:solidFill>
                <a:latin typeface="Arial" charset="0"/>
                <a:ea typeface="Arial" charset="0"/>
                <a:cs typeface="Arial" charset="0"/>
              </a:defRPr>
            </a:lvl3pPr>
            <a:lvl4pPr marL="1371600" indent="0">
              <a:buNone/>
              <a:defRPr sz="2400">
                <a:solidFill>
                  <a:srgbClr val="5B5D5A"/>
                </a:solidFill>
                <a:latin typeface="Arial" charset="0"/>
                <a:ea typeface="Arial" charset="0"/>
                <a:cs typeface="Arial" charset="0"/>
              </a:defRPr>
            </a:lvl4pPr>
            <a:lvl5pPr marL="1828800" indent="0">
              <a:buNone/>
              <a:defRPr sz="2400">
                <a:solidFill>
                  <a:srgbClr val="5B5D5A"/>
                </a:solidFill>
                <a:latin typeface="Arial" charset="0"/>
                <a:ea typeface="Arial" charset="0"/>
                <a:cs typeface="Arial" charset="0"/>
              </a:defRPr>
            </a:lvl5pPr>
          </a:lstStyle>
          <a:p>
            <a:pPr lvl="0"/>
            <a:r>
              <a:rPr lang="en-US" dirty="0"/>
              <a:t>Click to edit Master text styles</a:t>
            </a:r>
          </a:p>
        </p:txBody>
      </p:sp>
      <p:sp>
        <p:nvSpPr>
          <p:cNvPr id="10" name="Title 4"/>
          <p:cNvSpPr>
            <a:spLocks noGrp="1"/>
          </p:cNvSpPr>
          <p:nvPr>
            <p:ph type="title" hasCustomPrompt="1"/>
          </p:nvPr>
        </p:nvSpPr>
        <p:spPr>
          <a:xfrm>
            <a:off x="469218" y="346990"/>
            <a:ext cx="11253564" cy="548437"/>
          </a:xfrm>
          <a:prstGeom prst="rect">
            <a:avLst/>
          </a:prstGeom>
          <a:ln>
            <a:noFill/>
          </a:ln>
        </p:spPr>
        <p:style>
          <a:lnRef idx="2">
            <a:schemeClr val="accent2"/>
          </a:lnRef>
          <a:fillRef idx="1">
            <a:schemeClr val="lt1"/>
          </a:fillRef>
          <a:effectRef idx="0">
            <a:schemeClr val="accent2"/>
          </a:effectRef>
          <a:fontRef idx="none"/>
        </p:style>
        <p:txBody>
          <a:bodyPr lIns="0" tIns="91440" anchor="ctr"/>
          <a:lstStyle>
            <a:lvl1pPr algn="l">
              <a:defRPr sz="2800" u="none">
                <a:solidFill>
                  <a:schemeClr val="accent4"/>
                </a:solidFill>
                <a:latin typeface="Arial" charset="0"/>
                <a:ea typeface="Arial" charset="0"/>
                <a:cs typeface="Arial" charset="0"/>
              </a:defRPr>
            </a:lvl1pPr>
          </a:lstStyle>
          <a:p>
            <a:r>
              <a:rPr lang="en-US" dirty="0"/>
              <a:t>CLICK TO EDIT MASTER TITLE STYLE</a:t>
            </a:r>
          </a:p>
        </p:txBody>
      </p:sp>
      <p:sp>
        <p:nvSpPr>
          <p:cNvPr id="11" name="Rectangle 10"/>
          <p:cNvSpPr/>
          <p:nvPr userDrawn="1"/>
        </p:nvSpPr>
        <p:spPr>
          <a:xfrm>
            <a:off x="0" y="6046470"/>
            <a:ext cx="1965960" cy="811530"/>
          </a:xfrm>
          <a:prstGeom prst="rect">
            <a:avLst/>
          </a:prstGeom>
          <a:solidFill>
            <a:srgbClr val="E2B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9102" y="6240983"/>
            <a:ext cx="1150958" cy="422503"/>
          </a:xfrm>
          <a:prstGeom prst="rect">
            <a:avLst/>
          </a:prstGeom>
        </p:spPr>
      </p:pic>
      <p:sp>
        <p:nvSpPr>
          <p:cNvPr id="13" name="Rectangle 12"/>
          <p:cNvSpPr/>
          <p:nvPr userDrawn="1"/>
        </p:nvSpPr>
        <p:spPr>
          <a:xfrm>
            <a:off x="0" y="0"/>
            <a:ext cx="12192000" cy="127572"/>
          </a:xfrm>
          <a:prstGeom prst="rect">
            <a:avLst/>
          </a:prstGeom>
          <a:solidFill>
            <a:srgbClr val="385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a:spLocks noGrp="1"/>
          </p:cNvSpPr>
          <p:nvPr>
            <p:ph type="body" sz="quarter" idx="11"/>
          </p:nvPr>
        </p:nvSpPr>
        <p:spPr>
          <a:xfrm>
            <a:off x="6191250" y="1156272"/>
            <a:ext cx="5531532" cy="4604448"/>
          </a:xfrm>
          <a:prstGeom prst="rect">
            <a:avLst/>
          </a:prstGeom>
        </p:spPr>
        <p:txBody>
          <a:bodyPr lIns="228600"/>
          <a:lstStyle>
            <a:lvl1pPr marL="342900" indent="-342900">
              <a:buClr>
                <a:srgbClr val="38536C"/>
              </a:buClr>
              <a:buFont typeface="Arial" charset="0"/>
              <a:buChar char="•"/>
              <a:defRPr sz="2400">
                <a:solidFill>
                  <a:schemeClr val="accent4"/>
                </a:solidFill>
                <a:latin typeface="Arial" charset="0"/>
                <a:ea typeface="Arial" charset="0"/>
                <a:cs typeface="Arial" charset="0"/>
              </a:defRPr>
            </a:lvl1pPr>
            <a:lvl2pPr marL="457200" indent="0">
              <a:buNone/>
              <a:defRPr sz="2400">
                <a:solidFill>
                  <a:srgbClr val="5B5D5A"/>
                </a:solidFill>
                <a:latin typeface="Arial" charset="0"/>
                <a:ea typeface="Arial" charset="0"/>
                <a:cs typeface="Arial" charset="0"/>
              </a:defRPr>
            </a:lvl2pPr>
            <a:lvl3pPr marL="914400" indent="0">
              <a:buNone/>
              <a:defRPr sz="2400">
                <a:solidFill>
                  <a:srgbClr val="5B5D5A"/>
                </a:solidFill>
                <a:latin typeface="Arial" charset="0"/>
                <a:ea typeface="Arial" charset="0"/>
                <a:cs typeface="Arial" charset="0"/>
              </a:defRPr>
            </a:lvl3pPr>
            <a:lvl4pPr marL="1371600" indent="0">
              <a:buNone/>
              <a:defRPr sz="2400">
                <a:solidFill>
                  <a:srgbClr val="5B5D5A"/>
                </a:solidFill>
                <a:latin typeface="Arial" charset="0"/>
                <a:ea typeface="Arial" charset="0"/>
                <a:cs typeface="Arial" charset="0"/>
              </a:defRPr>
            </a:lvl4pPr>
            <a:lvl5pPr marL="1828800" indent="0">
              <a:buNone/>
              <a:defRPr sz="2400">
                <a:solidFill>
                  <a:srgbClr val="5B5D5A"/>
                </a:solidFill>
                <a:latin typeface="Arial" charset="0"/>
                <a:ea typeface="Arial" charset="0"/>
                <a:cs typeface="Arial" charset="0"/>
              </a:defRPr>
            </a:lvl5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490050"/>
      </p:ext>
    </p:extLst>
  </p:cSld>
  <p:clrMap bg1="lt1" tx1="dk1" bg2="lt2" tx2="dk2" accent1="accent1" accent2="accent2" accent3="accent3" accent4="accent4" accent5="accent5" accent6="accent6" hlink="hlink" folHlink="folHlink"/>
  <p:sldLayoutIdLst>
    <p:sldLayoutId id="2147483655" r:id="rId1"/>
    <p:sldLayoutId id="2147483651" r:id="rId2"/>
    <p:sldLayoutId id="2147483656" r:id="rId3"/>
    <p:sldLayoutId id="2147483652" r:id="rId4"/>
    <p:sldLayoutId id="214748365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p:cNvSpPr>
          <p:nvPr/>
        </p:nvSpPr>
        <p:spPr>
          <a:xfrm>
            <a:off x="183240" y="2548683"/>
            <a:ext cx="4101681" cy="1200329"/>
          </a:xfrm>
          <a:prstGeom prst="rect">
            <a:avLst/>
          </a:prstGeom>
          <a:noFill/>
        </p:spPr>
        <p:txBody>
          <a:bodyPr wrap="square" lIns="0" rtlCol="0">
            <a:spAutoFit/>
          </a:bodyPr>
          <a:lstStyle/>
          <a:p>
            <a:r>
              <a:rPr lang="en-US" sz="3600" b="1" dirty="0">
                <a:solidFill>
                  <a:schemeClr val="accent4"/>
                </a:solidFill>
                <a:latin typeface="Arial" charset="0"/>
                <a:ea typeface="Arial" charset="0"/>
                <a:cs typeface="Arial" charset="0"/>
              </a:rPr>
              <a:t>Digital Monitoring Products</a:t>
            </a:r>
          </a:p>
        </p:txBody>
      </p:sp>
    </p:spTree>
    <p:extLst>
      <p:ext uri="{BB962C8B-B14F-4D97-AF65-F5344CB8AC3E}">
        <p14:creationId xmlns:p14="http://schemas.microsoft.com/office/powerpoint/2010/main" val="856384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9EF79793-06A6-40BB-0677-0F456C0F6EF7}"/>
              </a:ext>
            </a:extLst>
          </p:cNvPr>
          <p:cNvSpPr txBox="1">
            <a:spLocks/>
          </p:cNvSpPr>
          <p:nvPr/>
        </p:nvSpPr>
        <p:spPr>
          <a:xfrm>
            <a:off x="2113671" y="1258823"/>
            <a:ext cx="8226425" cy="4340353"/>
          </a:xfrm>
          <a:prstGeom prst="rect">
            <a:avLst/>
          </a:prstGeom>
        </p:spPr>
        <p:txBody>
          <a:bodyPr anchor="ctr"/>
          <a:lstStyle>
            <a:lvl1pPr marL="0" indent="0" algn="ctr" defTabSz="914400" rtl="0" eaLnBrk="1" latinLnBrk="0" hangingPunct="1">
              <a:lnSpc>
                <a:spcPct val="90000"/>
              </a:lnSpc>
              <a:spcBef>
                <a:spcPts val="1000"/>
              </a:spcBef>
              <a:buFont typeface="Arial"/>
              <a:buNone/>
              <a:defRPr sz="280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altLang="en-US" sz="3200" b="0" i="0" u="none" strike="noStrike" kern="1200" cap="none" spc="0" normalizeH="0" baseline="0" noProof="0" dirty="0">
                <a:ln>
                  <a:noFill/>
                </a:ln>
                <a:solidFill>
                  <a:srgbClr val="5D595A"/>
                </a:solidFill>
                <a:effectLst/>
                <a:uLnTx/>
                <a:uFillTx/>
                <a:latin typeface="Arial" panose="020B0604020202020204"/>
                <a:ea typeface="+mn-ea"/>
                <a:cs typeface="+mn-cs"/>
              </a:rPr>
              <a:t>DMP IP Based</a:t>
            </a:r>
            <a:br>
              <a:rPr kumimoji="0" lang="en-US" altLang="en-US" sz="3200" b="0" i="0" u="none" strike="noStrike" kern="1200" cap="none" spc="0" normalizeH="0" baseline="0" noProof="0" dirty="0">
                <a:ln>
                  <a:noFill/>
                </a:ln>
                <a:solidFill>
                  <a:srgbClr val="5D595A"/>
                </a:solidFill>
                <a:effectLst/>
                <a:uLnTx/>
                <a:uFillTx/>
                <a:latin typeface="Arial" panose="020B0604020202020204"/>
                <a:ea typeface="+mn-ea"/>
                <a:cs typeface="+mn-cs"/>
              </a:rPr>
            </a:br>
            <a:r>
              <a:rPr kumimoji="0" lang="en-US" altLang="en-US" sz="3200" b="0" i="0" u="none" strike="noStrike" kern="1200" cap="none" spc="0" normalizeH="0" baseline="0" noProof="0" dirty="0">
                <a:ln>
                  <a:noFill/>
                </a:ln>
                <a:solidFill>
                  <a:srgbClr val="5D595A"/>
                </a:solidFill>
                <a:effectLst/>
                <a:uLnTx/>
                <a:uFillTx/>
                <a:latin typeface="Arial" panose="020B0604020202020204"/>
                <a:ea typeface="+mn-ea"/>
                <a:cs typeface="+mn-cs"/>
              </a:rPr>
              <a:t>Cellular Communication</a:t>
            </a:r>
          </a:p>
          <a:p>
            <a:pPr marL="0" marR="0" lvl="0" indent="0" algn="ctr" defTabSz="914400" rtl="0" eaLnBrk="1" fontAlgn="auto" latinLnBrk="0" hangingPunct="1">
              <a:lnSpc>
                <a:spcPct val="90000"/>
              </a:lnSpc>
              <a:spcBef>
                <a:spcPts val="1000"/>
              </a:spcBef>
              <a:spcAft>
                <a:spcPts val="0"/>
              </a:spcAft>
              <a:buClrTx/>
              <a:buSzTx/>
              <a:buFont typeface="Arial"/>
              <a:buNone/>
              <a:tabLst/>
              <a:defRPr/>
            </a:pPr>
            <a:endParaRPr kumimoji="0" lang="en-US" sz="3200" b="0" i="0" u="none" strike="noStrike" kern="1200" cap="none" spc="0" normalizeH="0" baseline="0" noProof="0" dirty="0">
              <a:ln>
                <a:noFill/>
              </a:ln>
              <a:solidFill>
                <a:srgbClr val="5D595A"/>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22210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6C2A31-199A-78BD-9E99-AA7E88C4FA2E}"/>
              </a:ext>
            </a:extLst>
          </p:cNvPr>
          <p:cNvSpPr>
            <a:spLocks noGrp="1"/>
          </p:cNvSpPr>
          <p:nvPr>
            <p:ph type="title"/>
          </p:nvPr>
        </p:nvSpPr>
        <p:spPr>
          <a:xfrm>
            <a:off x="469218" y="229004"/>
            <a:ext cx="11253564" cy="548437"/>
          </a:xfrm>
        </p:spPr>
        <p:txBody>
          <a:bodyPr/>
          <a:lstStyle/>
          <a:p>
            <a:r>
              <a:rPr lang="en-US" dirty="0"/>
              <a:t>Digital Cellular Communications</a:t>
            </a:r>
          </a:p>
        </p:txBody>
      </p:sp>
      <p:pic>
        <p:nvPicPr>
          <p:cNvPr id="4" name="Picture 3">
            <a:extLst>
              <a:ext uri="{FF2B5EF4-FFF2-40B4-BE49-F238E27FC236}">
                <a16:creationId xmlns:a16="http://schemas.microsoft.com/office/drawing/2014/main" id="{11EF9761-4854-359A-19D3-72808BBE5008}"/>
              </a:ext>
            </a:extLst>
          </p:cNvPr>
          <p:cNvPicPr>
            <a:picLocks noChangeAspect="1"/>
          </p:cNvPicPr>
          <p:nvPr/>
        </p:nvPicPr>
        <p:blipFill>
          <a:blip r:embed="rId2"/>
          <a:stretch>
            <a:fillRect/>
          </a:stretch>
        </p:blipFill>
        <p:spPr>
          <a:xfrm>
            <a:off x="182917" y="1025774"/>
            <a:ext cx="3645724" cy="5121084"/>
          </a:xfrm>
          <a:prstGeom prst="rect">
            <a:avLst/>
          </a:prstGeom>
        </p:spPr>
      </p:pic>
      <p:sp>
        <p:nvSpPr>
          <p:cNvPr id="5" name="Text Placeholder 1">
            <a:extLst>
              <a:ext uri="{FF2B5EF4-FFF2-40B4-BE49-F238E27FC236}">
                <a16:creationId xmlns:a16="http://schemas.microsoft.com/office/drawing/2014/main" id="{607AD529-B0F6-7AF0-211A-652451B698F5}"/>
              </a:ext>
            </a:extLst>
          </p:cNvPr>
          <p:cNvSpPr>
            <a:spLocks noGrp="1"/>
          </p:cNvSpPr>
          <p:nvPr>
            <p:ph type="body" sz="quarter" idx="10"/>
          </p:nvPr>
        </p:nvSpPr>
        <p:spPr>
          <a:xfrm>
            <a:off x="4801682" y="924924"/>
            <a:ext cx="7774644" cy="5415116"/>
          </a:xfrm>
        </p:spPr>
        <p:txBody>
          <a:bodyPr/>
          <a:lstStyle/>
          <a:p>
            <a:pPr marL="0" indent="0">
              <a:buNone/>
            </a:pPr>
            <a:r>
              <a:rPr lang="en-US" altLang="en-US" sz="1800" b="1" dirty="0"/>
              <a:t>DMP’s Digital Cellular Communicator </a:t>
            </a:r>
          </a:p>
          <a:p>
            <a:r>
              <a:rPr lang="en-US" altLang="en-US" sz="1600" dirty="0"/>
              <a:t>  Remote programming and connection over cellular</a:t>
            </a:r>
          </a:p>
          <a:p>
            <a:r>
              <a:rPr lang="en-US" altLang="en-US" sz="1600" dirty="0"/>
              <a:t>  LTE cellular services with AT&amp;T and Verizon</a:t>
            </a:r>
          </a:p>
          <a:p>
            <a:r>
              <a:rPr lang="en-US" altLang="en-US" sz="1600" dirty="0"/>
              <a:t>  Direct IP to IP communication to DMP receiver</a:t>
            </a:r>
          </a:p>
          <a:p>
            <a:r>
              <a:rPr lang="en-US" altLang="en-US" sz="1600" dirty="0"/>
              <a:t>  Programmable as stand alone, primary or backup with UL compliance</a:t>
            </a:r>
          </a:p>
          <a:p>
            <a:r>
              <a:rPr lang="en-US" altLang="en-US" sz="1600" dirty="0"/>
              <a:t>  No intermediary server</a:t>
            </a:r>
          </a:p>
          <a:p>
            <a:r>
              <a:rPr lang="en-US" altLang="en-US" sz="1600" dirty="0"/>
              <a:t>  Private VPN option</a:t>
            </a:r>
          </a:p>
          <a:p>
            <a:r>
              <a:rPr lang="en-US" altLang="en-US" sz="1600" dirty="0"/>
              <a:t>  DMP exclusive Adaptive Technology™</a:t>
            </a:r>
          </a:p>
          <a:p>
            <a:r>
              <a:rPr lang="en-US" altLang="en-US" sz="1600" dirty="0"/>
              <a:t>  Supports 128- or 256-bit encryption </a:t>
            </a:r>
          </a:p>
          <a:p>
            <a:r>
              <a:rPr lang="en-US" altLang="en-US" sz="1600" dirty="0"/>
              <a:t>  Connected to and powered from the XR550 control panel</a:t>
            </a:r>
          </a:p>
          <a:p>
            <a:r>
              <a:rPr lang="en-US" altLang="en-US" sz="1600" dirty="0"/>
              <a:t>  No additional hardware required</a:t>
            </a:r>
          </a:p>
          <a:p>
            <a:r>
              <a:rPr lang="en-US" altLang="en-US" sz="1600" dirty="0"/>
              <a:t>  Messages received within three to five seconds globally</a:t>
            </a:r>
          </a:p>
          <a:p>
            <a:r>
              <a:rPr lang="en-US" altLang="en-US" sz="1600" dirty="0"/>
              <a:t>  Programmable supervision or check-in</a:t>
            </a:r>
          </a:p>
          <a:p>
            <a:r>
              <a:rPr lang="en-US" altLang="en-US" sz="1600" dirty="0"/>
              <a:t>  UL High Security Listed as stand-alone communication device</a:t>
            </a:r>
          </a:p>
        </p:txBody>
      </p:sp>
    </p:spTree>
    <p:extLst>
      <p:ext uri="{BB962C8B-B14F-4D97-AF65-F5344CB8AC3E}">
        <p14:creationId xmlns:p14="http://schemas.microsoft.com/office/powerpoint/2010/main" val="4163813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9EF79793-06A6-40BB-0677-0F456C0F6EF7}"/>
              </a:ext>
            </a:extLst>
          </p:cNvPr>
          <p:cNvSpPr txBox="1">
            <a:spLocks/>
          </p:cNvSpPr>
          <p:nvPr/>
        </p:nvSpPr>
        <p:spPr>
          <a:xfrm>
            <a:off x="2113671" y="1258823"/>
            <a:ext cx="8226425" cy="4340353"/>
          </a:xfrm>
          <a:prstGeom prst="rect">
            <a:avLst/>
          </a:prstGeom>
        </p:spPr>
        <p:txBody>
          <a:bodyPr anchor="ctr"/>
          <a:lstStyle>
            <a:lvl1pPr marL="0" indent="0" algn="ctr" defTabSz="914400" rtl="0" eaLnBrk="1" latinLnBrk="0" hangingPunct="1">
              <a:lnSpc>
                <a:spcPct val="90000"/>
              </a:lnSpc>
              <a:spcBef>
                <a:spcPts val="1000"/>
              </a:spcBef>
              <a:buFont typeface="Arial"/>
              <a:buNone/>
              <a:defRPr sz="280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altLang="en-US" sz="3200" b="0" i="0" u="none" strike="noStrike" kern="1200" cap="none" spc="0" normalizeH="0" baseline="0" noProof="0" dirty="0">
                <a:ln>
                  <a:noFill/>
                </a:ln>
                <a:solidFill>
                  <a:srgbClr val="5D595A"/>
                </a:solidFill>
                <a:effectLst/>
                <a:uLnTx/>
                <a:uFillTx/>
                <a:latin typeface="Arial" panose="020B0604020202020204"/>
                <a:ea typeface="+mn-ea"/>
                <a:cs typeface="+mn-cs"/>
              </a:rPr>
              <a:t>DMP Smart </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altLang="en-US" sz="3200" b="0" i="0" u="none" strike="noStrike" kern="1200" cap="none" spc="0" normalizeH="0" baseline="0" noProof="0" dirty="0">
                <a:ln>
                  <a:noFill/>
                </a:ln>
                <a:solidFill>
                  <a:srgbClr val="5D595A"/>
                </a:solidFill>
                <a:effectLst/>
                <a:uLnTx/>
                <a:uFillTx/>
                <a:latin typeface="Arial" panose="020B0604020202020204"/>
                <a:ea typeface="+mn-ea"/>
                <a:cs typeface="+mn-cs"/>
              </a:rPr>
              <a:t>Two-Way Wireless™</a:t>
            </a:r>
          </a:p>
          <a:p>
            <a:pPr marL="0" marR="0" lvl="0" indent="0" algn="ctr" defTabSz="914400" rtl="0" eaLnBrk="1" fontAlgn="auto" latinLnBrk="0" hangingPunct="1">
              <a:lnSpc>
                <a:spcPct val="90000"/>
              </a:lnSpc>
              <a:spcBef>
                <a:spcPts val="1000"/>
              </a:spcBef>
              <a:spcAft>
                <a:spcPts val="0"/>
              </a:spcAft>
              <a:buClrTx/>
              <a:buSzTx/>
              <a:buFont typeface="Arial"/>
              <a:buNone/>
              <a:tabLst/>
              <a:defRPr/>
            </a:pPr>
            <a:endParaRPr kumimoji="0" lang="en-US" sz="3200" b="0" i="0" u="none" strike="noStrike" kern="1200" cap="none" spc="0" normalizeH="0" baseline="0" noProof="0" dirty="0">
              <a:ln>
                <a:noFill/>
              </a:ln>
              <a:solidFill>
                <a:srgbClr val="5D595A"/>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08598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3549F-E9AA-3D5F-0D02-033816A9C913}"/>
              </a:ext>
            </a:extLst>
          </p:cNvPr>
          <p:cNvSpPr>
            <a:spLocks noGrp="1"/>
          </p:cNvSpPr>
          <p:nvPr>
            <p:ph type="title"/>
          </p:nvPr>
        </p:nvSpPr>
        <p:spPr>
          <a:xfrm>
            <a:off x="370896" y="346990"/>
            <a:ext cx="11253564" cy="548437"/>
          </a:xfrm>
        </p:spPr>
        <p:txBody>
          <a:bodyPr/>
          <a:lstStyle/>
          <a:p>
            <a:r>
              <a:rPr lang="en-US" dirty="0"/>
              <a:t>900 MHz Frequency-Hopping Communication</a:t>
            </a:r>
          </a:p>
        </p:txBody>
      </p:sp>
      <p:pic>
        <p:nvPicPr>
          <p:cNvPr id="4" name="Picture 2">
            <a:extLst>
              <a:ext uri="{FF2B5EF4-FFF2-40B4-BE49-F238E27FC236}">
                <a16:creationId xmlns:a16="http://schemas.microsoft.com/office/drawing/2014/main" id="{81151C75-A94A-3B65-01BF-DABCBE9EDA8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55692" y="1021797"/>
            <a:ext cx="3062341" cy="22967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E338DCE-0A1E-62D4-89DA-8E2AAE94C39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55692" y="3500918"/>
            <a:ext cx="3062341" cy="22967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75135DE-C63D-C0CC-09EB-720B1B8DA198}"/>
              </a:ext>
            </a:extLst>
          </p:cNvPr>
          <p:cNvSpPr txBox="1"/>
          <p:nvPr/>
        </p:nvSpPr>
        <p:spPr>
          <a:xfrm>
            <a:off x="4668684" y="1274548"/>
            <a:ext cx="6597445" cy="4062651"/>
          </a:xfrm>
          <a:prstGeom prst="rect">
            <a:avLst/>
          </a:prstGeom>
          <a:noFill/>
        </p:spPr>
        <p:txBody>
          <a:bodyPr wrap="square" rtlCol="0">
            <a:spAutoFit/>
          </a:bodyPr>
          <a:lstStyle/>
          <a:p>
            <a:pPr marL="285750" indent="-285750">
              <a:lnSpc>
                <a:spcPct val="100000"/>
              </a:lnSpc>
              <a:buFont typeface="Arial" panose="020B0604020202020204" pitchFamily="34" charset="0"/>
              <a:buChar char="•"/>
            </a:pPr>
            <a:r>
              <a:rPr lang="en-US" altLang="en-US" dirty="0"/>
              <a:t>Two-Way supervised communication between transmitters and receiver</a:t>
            </a:r>
          </a:p>
          <a:p>
            <a:pPr marL="285750" indent="-285750">
              <a:lnSpc>
                <a:spcPct val="100000"/>
              </a:lnSpc>
              <a:buFont typeface="Arial" panose="020B0604020202020204" pitchFamily="34" charset="0"/>
              <a:buChar char="•"/>
            </a:pPr>
            <a:r>
              <a:rPr lang="en-US" altLang="en-US" dirty="0"/>
              <a:t>Selectable supervision time </a:t>
            </a:r>
          </a:p>
          <a:p>
            <a:pPr marL="742950" lvl="1" indent="-285750">
              <a:buFont typeface="Arial" panose="020B0604020202020204" pitchFamily="34" charset="0"/>
              <a:buChar char="•"/>
            </a:pPr>
            <a:r>
              <a:rPr lang="en-US" altLang="en-US" sz="1400" dirty="0"/>
              <a:t>3, 60 and 240 minutes</a:t>
            </a:r>
          </a:p>
          <a:p>
            <a:pPr marL="285750" indent="-285750">
              <a:lnSpc>
                <a:spcPct val="100000"/>
              </a:lnSpc>
              <a:buFont typeface="Arial" panose="020B0604020202020204" pitchFamily="34" charset="0"/>
              <a:buChar char="•"/>
            </a:pPr>
            <a:r>
              <a:rPr lang="en-US" altLang="en-US" dirty="0"/>
              <a:t>Superior battery life and range</a:t>
            </a:r>
          </a:p>
          <a:p>
            <a:pPr marL="285750" indent="-285750">
              <a:lnSpc>
                <a:spcPct val="100000"/>
              </a:lnSpc>
              <a:buFont typeface="Arial" panose="020B0604020202020204" pitchFamily="34" charset="0"/>
              <a:buChar char="•"/>
            </a:pPr>
            <a:r>
              <a:rPr lang="en-US" altLang="en-US" dirty="0"/>
              <a:t>Smart motion detectors with Disarm/Disable feature</a:t>
            </a:r>
          </a:p>
          <a:p>
            <a:pPr marL="285750" indent="-285750">
              <a:lnSpc>
                <a:spcPct val="100000"/>
              </a:lnSpc>
              <a:buFont typeface="Arial" panose="020B0604020202020204" pitchFamily="34" charset="0"/>
              <a:buChar char="•"/>
            </a:pPr>
            <a:r>
              <a:rPr lang="en-US" altLang="en-US" dirty="0"/>
              <a:t>Activate motion detector Wireless Test at DMP keypad </a:t>
            </a:r>
          </a:p>
          <a:p>
            <a:pPr marL="742950" lvl="1" indent="-285750">
              <a:buFont typeface="Arial" panose="020B0604020202020204" pitchFamily="34" charset="0"/>
              <a:buChar char="•"/>
            </a:pPr>
            <a:r>
              <a:rPr lang="en-US" altLang="en-US" sz="1400" dirty="0"/>
              <a:t>With summary reporting to automation</a:t>
            </a:r>
          </a:p>
          <a:p>
            <a:pPr marL="285750" indent="-285750">
              <a:lnSpc>
                <a:spcPct val="100000"/>
              </a:lnSpc>
              <a:buFont typeface="Arial" panose="020B0604020202020204" pitchFamily="34" charset="0"/>
              <a:buChar char="•"/>
            </a:pPr>
            <a:r>
              <a:rPr lang="en-US" altLang="en-US" dirty="0"/>
              <a:t>128-bit encryption option</a:t>
            </a:r>
          </a:p>
          <a:p>
            <a:pPr marL="285750" indent="-285750">
              <a:lnSpc>
                <a:spcPct val="100000"/>
              </a:lnSpc>
              <a:buFont typeface="Arial" panose="020B0604020202020204" pitchFamily="34" charset="0"/>
              <a:buChar char="•"/>
            </a:pPr>
            <a:r>
              <a:rPr lang="en-US" altLang="en-US" dirty="0"/>
              <a:t>Activate test of holdup devices and zones at the branch keypad</a:t>
            </a:r>
          </a:p>
          <a:p>
            <a:pPr marL="742950" lvl="1" indent="-285750">
              <a:buFont typeface="Arial" panose="020B0604020202020204" pitchFamily="34" charset="0"/>
              <a:buChar char="•"/>
            </a:pPr>
            <a:r>
              <a:rPr lang="en-US" altLang="en-US" sz="1400" dirty="0"/>
              <a:t>With summary reporting to automation</a:t>
            </a:r>
          </a:p>
          <a:p>
            <a:pPr marL="285750" indent="-285750">
              <a:lnSpc>
                <a:spcPct val="100000"/>
              </a:lnSpc>
              <a:buFont typeface="Arial" panose="020B0604020202020204" pitchFamily="34" charset="0"/>
              <a:buChar char="•"/>
            </a:pPr>
            <a:r>
              <a:rPr lang="en-US" altLang="en-US" dirty="0"/>
              <a:t>Portable duress transmitters for staff safety and security</a:t>
            </a:r>
          </a:p>
          <a:p>
            <a:pPr marL="742950" lvl="1" indent="-285750">
              <a:buFont typeface="Arial" panose="020B0604020202020204" pitchFamily="34" charset="0"/>
              <a:buChar char="•"/>
            </a:pPr>
            <a:r>
              <a:rPr lang="en-US" altLang="en-US" sz="1400" dirty="0"/>
              <a:t>Access credential option</a:t>
            </a:r>
          </a:p>
          <a:p>
            <a:pPr marL="285750" indent="-285750">
              <a:lnSpc>
                <a:spcPct val="100000"/>
              </a:lnSpc>
              <a:buFont typeface="Arial" panose="020B0604020202020204" pitchFamily="34" charset="0"/>
              <a:buChar char="•"/>
            </a:pPr>
            <a:r>
              <a:rPr lang="en-US" altLang="en-US" dirty="0"/>
              <a:t>Programmable jamming detection and reporting</a:t>
            </a:r>
          </a:p>
        </p:txBody>
      </p:sp>
    </p:spTree>
    <p:extLst>
      <p:ext uri="{BB962C8B-B14F-4D97-AF65-F5344CB8AC3E}">
        <p14:creationId xmlns:p14="http://schemas.microsoft.com/office/powerpoint/2010/main" val="106990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9EF79793-06A6-40BB-0677-0F456C0F6EF7}"/>
              </a:ext>
            </a:extLst>
          </p:cNvPr>
          <p:cNvSpPr txBox="1">
            <a:spLocks/>
          </p:cNvSpPr>
          <p:nvPr/>
        </p:nvSpPr>
        <p:spPr>
          <a:xfrm>
            <a:off x="2113671" y="1258823"/>
            <a:ext cx="8226425" cy="4340353"/>
          </a:xfrm>
          <a:prstGeom prst="rect">
            <a:avLst/>
          </a:prstGeom>
        </p:spPr>
        <p:txBody>
          <a:bodyPr anchor="ctr"/>
          <a:lstStyle>
            <a:lvl1pPr marL="0" indent="0" algn="ctr" defTabSz="914400" rtl="0" eaLnBrk="1" latinLnBrk="0" hangingPunct="1">
              <a:lnSpc>
                <a:spcPct val="90000"/>
              </a:lnSpc>
              <a:spcBef>
                <a:spcPts val="1000"/>
              </a:spcBef>
              <a:buFont typeface="Arial"/>
              <a:buNone/>
              <a:defRPr sz="280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altLang="en-US" sz="3200" b="0" i="0" u="none" strike="noStrike" kern="1200" cap="none" spc="0" normalizeH="0" baseline="0" noProof="0" dirty="0">
                <a:ln>
                  <a:noFill/>
                </a:ln>
                <a:solidFill>
                  <a:srgbClr val="5D595A"/>
                </a:solidFill>
                <a:effectLst/>
                <a:uLnTx/>
                <a:uFillTx/>
                <a:latin typeface="Arial" panose="020B0604020202020204"/>
                <a:ea typeface="+mn-ea"/>
                <a:cs typeface="+mn-cs"/>
              </a:rPr>
              <a:t>DMP User and </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altLang="en-US" sz="3200" b="0" i="0" u="none" strike="noStrike" kern="1200" cap="none" spc="0" normalizeH="0" baseline="0" noProof="0" dirty="0">
                <a:ln>
                  <a:noFill/>
                </a:ln>
                <a:solidFill>
                  <a:srgbClr val="5D595A"/>
                </a:solidFill>
                <a:effectLst/>
                <a:uLnTx/>
                <a:uFillTx/>
                <a:latin typeface="Arial" panose="020B0604020202020204"/>
                <a:ea typeface="+mn-ea"/>
                <a:cs typeface="+mn-cs"/>
              </a:rPr>
              <a:t>System Management Software</a:t>
            </a:r>
          </a:p>
          <a:p>
            <a:pPr marL="0" marR="0" lvl="0" indent="0" algn="ctr" defTabSz="914400" rtl="0" eaLnBrk="1" fontAlgn="auto" latinLnBrk="0" hangingPunct="1">
              <a:lnSpc>
                <a:spcPct val="90000"/>
              </a:lnSpc>
              <a:spcBef>
                <a:spcPts val="1000"/>
              </a:spcBef>
              <a:spcAft>
                <a:spcPts val="0"/>
              </a:spcAft>
              <a:buClrTx/>
              <a:buSzTx/>
              <a:buFont typeface="Arial"/>
              <a:buNone/>
              <a:tabLst/>
              <a:defRPr/>
            </a:pPr>
            <a:endParaRPr kumimoji="0" lang="en-US" sz="3200" b="0" i="0" u="none" strike="noStrike" kern="1200" cap="none" spc="0" normalizeH="0" baseline="0" noProof="0" dirty="0">
              <a:ln>
                <a:noFill/>
              </a:ln>
              <a:solidFill>
                <a:srgbClr val="5D595A"/>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63637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F6A384-527E-5887-A6C9-DBEDE8547A2C}"/>
              </a:ext>
            </a:extLst>
          </p:cNvPr>
          <p:cNvSpPr>
            <a:spLocks noGrp="1"/>
          </p:cNvSpPr>
          <p:nvPr>
            <p:ph type="body" sz="quarter" idx="10"/>
          </p:nvPr>
        </p:nvSpPr>
        <p:spPr>
          <a:xfrm>
            <a:off x="1884652" y="5366983"/>
            <a:ext cx="8422695" cy="398653"/>
          </a:xfrm>
        </p:spPr>
        <p:txBody>
          <a:bodyPr/>
          <a:lstStyle/>
          <a:p>
            <a:pPr marL="0" indent="0">
              <a:buNone/>
            </a:pPr>
            <a:r>
              <a:rPr lang="en-US" sz="1800" dirty="0"/>
              <a:t>A single unified system to manage one badge, one face or one user worldwide</a:t>
            </a:r>
          </a:p>
          <a:p>
            <a:pPr marL="0" indent="0">
              <a:buNone/>
            </a:pPr>
            <a:endParaRPr lang="en-US" sz="1800" dirty="0"/>
          </a:p>
        </p:txBody>
      </p:sp>
      <p:pic>
        <p:nvPicPr>
          <p:cNvPr id="4" name="Picture 3">
            <a:extLst>
              <a:ext uri="{FF2B5EF4-FFF2-40B4-BE49-F238E27FC236}">
                <a16:creationId xmlns:a16="http://schemas.microsoft.com/office/drawing/2014/main" id="{EB0DBF95-4DB7-64D9-6E93-C9130BA1E703}"/>
              </a:ext>
            </a:extLst>
          </p:cNvPr>
          <p:cNvPicPr>
            <a:picLocks noChangeAspect="1"/>
          </p:cNvPicPr>
          <p:nvPr/>
        </p:nvPicPr>
        <p:blipFill>
          <a:blip r:embed="rId2" cstate="screen">
            <a:duotone>
              <a:prstClr val="black"/>
              <a:schemeClr val="bg1">
                <a:lumMod val="65000"/>
                <a:tint val="45000"/>
                <a:satMod val="400000"/>
              </a:schemeClr>
            </a:duotone>
            <a:extLst>
              <a:ext uri="{28A0092B-C50C-407E-A947-70E740481C1C}">
                <a14:useLocalDpi xmlns:a14="http://schemas.microsoft.com/office/drawing/2010/main"/>
              </a:ext>
            </a:extLst>
          </a:blip>
          <a:stretch>
            <a:fillRect/>
          </a:stretch>
        </p:blipFill>
        <p:spPr>
          <a:xfrm>
            <a:off x="241895" y="287803"/>
            <a:ext cx="3937412" cy="474007"/>
          </a:xfrm>
          <a:prstGeom prst="rect">
            <a:avLst/>
          </a:prstGeom>
        </p:spPr>
      </p:pic>
      <p:pic>
        <p:nvPicPr>
          <p:cNvPr id="5" name="Picture 4">
            <a:extLst>
              <a:ext uri="{FF2B5EF4-FFF2-40B4-BE49-F238E27FC236}">
                <a16:creationId xmlns:a16="http://schemas.microsoft.com/office/drawing/2014/main" id="{982BAEDD-355F-04F5-5210-DCDAB6BD651D}"/>
              </a:ext>
            </a:extLst>
          </p:cNvPr>
          <p:cNvPicPr>
            <a:picLocks noChangeAspect="1"/>
          </p:cNvPicPr>
          <p:nvPr/>
        </p:nvPicPr>
        <p:blipFill>
          <a:blip r:embed="rId3"/>
          <a:stretch>
            <a:fillRect/>
          </a:stretch>
        </p:blipFill>
        <p:spPr>
          <a:xfrm>
            <a:off x="3617761" y="1092364"/>
            <a:ext cx="4956478" cy="3993226"/>
          </a:xfrm>
          <a:prstGeom prst="rect">
            <a:avLst/>
          </a:prstGeom>
        </p:spPr>
      </p:pic>
    </p:spTree>
    <p:extLst>
      <p:ext uri="{BB962C8B-B14F-4D97-AF65-F5344CB8AC3E}">
        <p14:creationId xmlns:p14="http://schemas.microsoft.com/office/powerpoint/2010/main" val="3239897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E403C80-CCC0-D891-8FA8-65932675798C}"/>
              </a:ext>
            </a:extLst>
          </p:cNvPr>
          <p:cNvSpPr>
            <a:spLocks noGrp="1"/>
          </p:cNvSpPr>
          <p:nvPr>
            <p:ph type="body" sz="quarter" idx="10"/>
          </p:nvPr>
        </p:nvSpPr>
        <p:spPr>
          <a:xfrm>
            <a:off x="469218" y="1018619"/>
            <a:ext cx="11253564" cy="4604448"/>
          </a:xfrm>
        </p:spPr>
        <p:txBody>
          <a:bodyPr/>
          <a:lstStyle/>
          <a:p>
            <a:pPr marL="0" indent="0">
              <a:buNone/>
            </a:pPr>
            <a:r>
              <a:rPr lang="en-US" sz="1600" b="1" dirty="0"/>
              <a:t>Security Access Features</a:t>
            </a:r>
          </a:p>
          <a:p>
            <a:r>
              <a:rPr lang="en-US" sz="1600" dirty="0"/>
              <a:t>Remote panel programming – a single interface to upload, download, change users, schedules and profiles across the entire enterprise of XR150 or XR550 panels</a:t>
            </a:r>
          </a:p>
          <a:p>
            <a:r>
              <a:rPr lang="en-US" sz="1600" dirty="0"/>
              <a:t>256-bit encryption from end to end keeps data secure</a:t>
            </a:r>
          </a:p>
          <a:p>
            <a:r>
              <a:rPr lang="en-US" sz="1600" dirty="0"/>
              <a:t>Copy panel programming from one to multiple XR Series panels</a:t>
            </a:r>
          </a:p>
          <a:p>
            <a:r>
              <a:rPr lang="en-US" sz="1600" dirty="0"/>
              <a:t>Video integration for live image capture of selectable events</a:t>
            </a:r>
          </a:p>
          <a:p>
            <a:r>
              <a:rPr lang="en-US" sz="1600" dirty="0"/>
              <a:t>Track open and close exceptions, as well as Late-to-Open and Early-to-Close events</a:t>
            </a:r>
          </a:p>
          <a:p>
            <a:r>
              <a:rPr lang="en-US" sz="1600" dirty="0"/>
              <a:t>Search all XR panels for activity by user’s name, employee number, profile, department or service provider user code for all activity</a:t>
            </a:r>
          </a:p>
          <a:p>
            <a:r>
              <a:rPr lang="en-US" sz="1600" dirty="0"/>
              <a:t>Wireless DMP key fob programming and tracking by user’s name</a:t>
            </a:r>
          </a:p>
          <a:p>
            <a:r>
              <a:rPr lang="en-US" sz="1600" dirty="0"/>
              <a:t>Customized and automatic reports via email to regional security managers</a:t>
            </a:r>
          </a:p>
          <a:p>
            <a:r>
              <a:rPr lang="en-US" sz="1600" dirty="0"/>
              <a:t>Invalid code or access credential information capture — Entré will display the code used or embedded access credential code</a:t>
            </a:r>
          </a:p>
          <a:p>
            <a:r>
              <a:rPr lang="en-US" sz="1600" dirty="0"/>
              <a:t>Selectable operator language (English, French or Spanish)</a:t>
            </a:r>
          </a:p>
          <a:p>
            <a:r>
              <a:rPr lang="en-US" sz="1600" dirty="0"/>
              <a:t>Exception tracking and reporting of inactive users and inactive zones</a:t>
            </a:r>
          </a:p>
        </p:txBody>
      </p:sp>
      <p:pic>
        <p:nvPicPr>
          <p:cNvPr id="7" name="Picture 6">
            <a:extLst>
              <a:ext uri="{FF2B5EF4-FFF2-40B4-BE49-F238E27FC236}">
                <a16:creationId xmlns:a16="http://schemas.microsoft.com/office/drawing/2014/main" id="{C5E0D411-8F03-3D1A-ED02-0A3E2E9E3942}"/>
              </a:ext>
            </a:extLst>
          </p:cNvPr>
          <p:cNvPicPr>
            <a:picLocks noChangeAspect="1"/>
          </p:cNvPicPr>
          <p:nvPr/>
        </p:nvPicPr>
        <p:blipFill>
          <a:blip r:embed="rId2"/>
          <a:stretch>
            <a:fillRect/>
          </a:stretch>
        </p:blipFill>
        <p:spPr>
          <a:xfrm>
            <a:off x="262744" y="280887"/>
            <a:ext cx="3938357" cy="475529"/>
          </a:xfrm>
          <a:prstGeom prst="rect">
            <a:avLst/>
          </a:prstGeom>
        </p:spPr>
      </p:pic>
    </p:spTree>
    <p:extLst>
      <p:ext uri="{BB962C8B-B14F-4D97-AF65-F5344CB8AC3E}">
        <p14:creationId xmlns:p14="http://schemas.microsoft.com/office/powerpoint/2010/main" val="3363430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035D5D-410C-AC35-C722-590B7E9FF71B}"/>
              </a:ext>
            </a:extLst>
          </p:cNvPr>
          <p:cNvSpPr>
            <a:spLocks noGrp="1"/>
          </p:cNvSpPr>
          <p:nvPr>
            <p:ph type="body" sz="quarter" idx="10"/>
          </p:nvPr>
        </p:nvSpPr>
        <p:spPr>
          <a:xfrm>
            <a:off x="469218" y="930133"/>
            <a:ext cx="11253564" cy="4604448"/>
          </a:xfrm>
        </p:spPr>
        <p:txBody>
          <a:bodyPr/>
          <a:lstStyle/>
          <a:p>
            <a:pPr marL="0" indent="0">
              <a:buNone/>
            </a:pPr>
            <a:r>
              <a:rPr lang="en-US" sz="1400" b="1" dirty="0"/>
              <a:t>Early Morning Ambush</a:t>
            </a:r>
          </a:p>
          <a:p>
            <a:pPr marL="0" indent="0">
              <a:buNone/>
            </a:pPr>
            <a:r>
              <a:rPr lang="en-US" sz="1200" dirty="0"/>
              <a:t>If selected, when an associate enters his/her code at the keypad upon opening, a timer (1-15 minutes) will begin. Anytime during that timer and branch inspection the associate must enter the code a second time to stop the timer. If the timer expires, an Early Morning Ambush message will be sent to the monitoring center with the user ID and location.</a:t>
            </a:r>
          </a:p>
          <a:p>
            <a:pPr marL="0" indent="0">
              <a:buNone/>
            </a:pPr>
            <a:r>
              <a:rPr lang="en-US" sz="1200" i="1" dirty="0"/>
              <a:t>Benefit: Employee Safety &amp; Audit Compliance</a:t>
            </a:r>
          </a:p>
          <a:p>
            <a:pPr marL="0" indent="0">
              <a:buNone/>
            </a:pPr>
            <a:r>
              <a:rPr lang="en-US" sz="1400" b="1" dirty="0"/>
              <a:t>Inactive User Audit</a:t>
            </a:r>
          </a:p>
          <a:p>
            <a:pPr marL="0" indent="0">
              <a:buNone/>
            </a:pPr>
            <a:r>
              <a:rPr lang="en-US" sz="1200" dirty="0"/>
              <a:t>A user’s code not used in a programmable number of days will cause an Inactive User Code message with the user’s name and ID number. This is programmable from 1 - 425 days.  </a:t>
            </a:r>
          </a:p>
          <a:p>
            <a:pPr marL="0" indent="0">
              <a:buNone/>
            </a:pPr>
            <a:r>
              <a:rPr lang="en-US" sz="1200" i="1" dirty="0"/>
              <a:t>Benefit: Enhanced Security &amp; Audit Compliance</a:t>
            </a:r>
          </a:p>
          <a:p>
            <a:pPr marL="0" indent="0">
              <a:buNone/>
            </a:pPr>
            <a:r>
              <a:rPr lang="en-US" sz="1400" b="1" dirty="0"/>
              <a:t>Temporary User Codes</a:t>
            </a:r>
          </a:p>
          <a:p>
            <a:pPr marL="0" indent="0">
              <a:buNone/>
            </a:pPr>
            <a:r>
              <a:rPr lang="en-US" sz="1200" dirty="0"/>
              <a:t>Can be programmed with start date and time, as well as end date and time.</a:t>
            </a:r>
          </a:p>
          <a:p>
            <a:pPr marL="0" indent="0">
              <a:buNone/>
            </a:pPr>
            <a:r>
              <a:rPr lang="en-US" sz="1200" i="1" dirty="0"/>
              <a:t>Benefit: Audit Compliance &amp; Security</a:t>
            </a:r>
          </a:p>
          <a:p>
            <a:pPr marL="0" indent="0">
              <a:buNone/>
            </a:pPr>
            <a:r>
              <a:rPr lang="en-US" sz="1400" b="1" dirty="0"/>
              <a:t>Technician Disarming Restriction</a:t>
            </a:r>
          </a:p>
          <a:p>
            <a:pPr marL="0" indent="0">
              <a:buNone/>
            </a:pPr>
            <a:r>
              <a:rPr lang="en-US" sz="1200" dirty="0"/>
              <a:t>Service technician may not disarm selected areas which were last armed by a bank associate. </a:t>
            </a:r>
          </a:p>
          <a:p>
            <a:pPr marL="0" indent="0">
              <a:buNone/>
            </a:pPr>
            <a:r>
              <a:rPr lang="en-US" sz="1200" i="1" dirty="0"/>
              <a:t>Benefit: Enhanced Security</a:t>
            </a:r>
          </a:p>
          <a:p>
            <a:pPr marL="0" indent="0">
              <a:buNone/>
            </a:pPr>
            <a:r>
              <a:rPr lang="en-US" sz="1400" b="1" dirty="0"/>
              <a:t>Dual Authority (XR550 with network or encryption only) </a:t>
            </a:r>
          </a:p>
          <a:p>
            <a:pPr marL="0" indent="0">
              <a:buNone/>
            </a:pPr>
            <a:r>
              <a:rPr lang="en-US" sz="1200" dirty="0"/>
              <a:t>Requires two user codes to be entered at the system keypad to disarm and/or arm the selected area(s). After the first code is entered the keypad will display “2ND CODE.” Both codes must be of equal authority or higher. </a:t>
            </a:r>
          </a:p>
          <a:p>
            <a:pPr marL="0" indent="0">
              <a:buNone/>
            </a:pPr>
            <a:r>
              <a:rPr lang="en-US" sz="1200" i="1" dirty="0"/>
              <a:t>Benefit: Eliminate Log &amp; Audit Compliance</a:t>
            </a:r>
          </a:p>
        </p:txBody>
      </p:sp>
      <p:sp>
        <p:nvSpPr>
          <p:cNvPr id="3" name="Title 2">
            <a:extLst>
              <a:ext uri="{FF2B5EF4-FFF2-40B4-BE49-F238E27FC236}">
                <a16:creationId xmlns:a16="http://schemas.microsoft.com/office/drawing/2014/main" id="{29512CBB-D22A-1A1D-575A-7CD42FCC9294}"/>
              </a:ext>
            </a:extLst>
          </p:cNvPr>
          <p:cNvSpPr>
            <a:spLocks noGrp="1"/>
          </p:cNvSpPr>
          <p:nvPr>
            <p:ph type="title"/>
          </p:nvPr>
        </p:nvSpPr>
        <p:spPr/>
        <p:txBody>
          <a:bodyPr/>
          <a:lstStyle/>
          <a:p>
            <a:r>
              <a:rPr lang="en-US" dirty="0"/>
              <a:t>XR550 – Advanced Bank Features</a:t>
            </a:r>
          </a:p>
        </p:txBody>
      </p:sp>
    </p:spTree>
    <p:extLst>
      <p:ext uri="{BB962C8B-B14F-4D97-AF65-F5344CB8AC3E}">
        <p14:creationId xmlns:p14="http://schemas.microsoft.com/office/powerpoint/2010/main" val="3417467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330BCE-2DE0-A7F4-19CE-7818FA13390D}"/>
              </a:ext>
            </a:extLst>
          </p:cNvPr>
          <p:cNvSpPr>
            <a:spLocks noGrp="1"/>
          </p:cNvSpPr>
          <p:nvPr>
            <p:ph type="body" sz="quarter" idx="10"/>
          </p:nvPr>
        </p:nvSpPr>
        <p:spPr>
          <a:xfrm>
            <a:off x="469218" y="644991"/>
            <a:ext cx="11253564" cy="4604448"/>
          </a:xfrm>
        </p:spPr>
        <p:txBody>
          <a:bodyPr/>
          <a:lstStyle/>
          <a:p>
            <a:pPr marL="0" indent="0">
              <a:buNone/>
            </a:pPr>
            <a:r>
              <a:rPr lang="en-US" sz="1400" b="1" dirty="0"/>
              <a:t>Panic Test </a:t>
            </a:r>
          </a:p>
          <a:p>
            <a:pPr marL="0" indent="0">
              <a:buNone/>
            </a:pPr>
            <a:r>
              <a:rPr lang="en-US" sz="1200" dirty="0"/>
              <a:t>Allows the panic zone test verification or failure results to be sent to the monitoring center receiver. The system test start, stop, panic zone verification and panic zone failure messages are sent. </a:t>
            </a:r>
          </a:p>
          <a:p>
            <a:pPr marL="0" indent="0">
              <a:buNone/>
            </a:pPr>
            <a:r>
              <a:rPr lang="en-US" sz="1200" i="1" dirty="0"/>
              <a:t>Benefit: System integrity, audit compliance </a:t>
            </a:r>
          </a:p>
          <a:p>
            <a:pPr marL="0" indent="0">
              <a:buNone/>
            </a:pPr>
            <a:r>
              <a:rPr lang="en-US" sz="1400" b="1" dirty="0"/>
              <a:t>Inactive Zone Auditing (Selectable by zone)</a:t>
            </a:r>
          </a:p>
          <a:p>
            <a:pPr marL="0" indent="0">
              <a:buNone/>
            </a:pPr>
            <a:r>
              <a:rPr lang="en-US" sz="1200" dirty="0"/>
              <a:t>Over a programmable period of time, the XR550 monitors selected zones for activity in the armed or disarmed state. If a zone does not change status over the selected number of days, a message is transmitted stating the inactive zone name, number and system number. </a:t>
            </a:r>
          </a:p>
          <a:p>
            <a:pPr marL="0" indent="0">
              <a:buNone/>
            </a:pPr>
            <a:r>
              <a:rPr lang="en-US" sz="1200" i="1" dirty="0"/>
              <a:t>Benefit: System integrity &amp; Audit Compliance</a:t>
            </a:r>
          </a:p>
          <a:p>
            <a:pPr marL="0" indent="0">
              <a:buNone/>
            </a:pPr>
            <a:r>
              <a:rPr lang="en-US" sz="1400" b="1" dirty="0"/>
              <a:t>False Alarm Question</a:t>
            </a:r>
          </a:p>
          <a:p>
            <a:pPr marL="0" indent="0">
              <a:buNone/>
            </a:pPr>
            <a:r>
              <a:rPr lang="en-US" sz="1200" dirty="0"/>
              <a:t>This option allows the user to investigate a burglary alarm prior to disarming the system and send an “Alarm Verified” or “Alarm Cancelled” message to the monitoring center. The keypad with display “IS THIS A FALSE ALARM? NO OR YES” when the alarm occurs. Selecting NO will transmit the alarm as VERIFIED to the monitoring center with the user’s name. Selecting YES sends an ALARM CANCEL message with the user’s name. </a:t>
            </a:r>
          </a:p>
          <a:p>
            <a:pPr marL="0" indent="0">
              <a:buNone/>
            </a:pPr>
            <a:r>
              <a:rPr lang="en-US" sz="1200" i="1" dirty="0"/>
              <a:t>Benefit: Reduce False Alarms &amp; Police Dispatch</a:t>
            </a:r>
          </a:p>
          <a:p>
            <a:pPr marL="0" indent="0">
              <a:buNone/>
            </a:pPr>
            <a:r>
              <a:rPr lang="en-US" sz="1400" b="1" dirty="0"/>
              <a:t>Late To Open</a:t>
            </a:r>
          </a:p>
          <a:p>
            <a:pPr marL="0" indent="0">
              <a:buNone/>
            </a:pPr>
            <a:r>
              <a:rPr lang="en-US" sz="1200" dirty="0"/>
              <a:t>If a branch has not opened within a selectable number of minutes after the scheduled opening time, a “Late-to-Open” message is transmitted to the monitoring center. Selectable for 1 – 240 minutes. </a:t>
            </a:r>
          </a:p>
          <a:p>
            <a:pPr marL="0" indent="0">
              <a:buNone/>
            </a:pPr>
            <a:r>
              <a:rPr lang="en-US" sz="1200" i="1" dirty="0"/>
              <a:t>Benefit: Employee Accountability &amp; Audit Compliance</a:t>
            </a:r>
          </a:p>
          <a:p>
            <a:pPr marL="0" indent="0">
              <a:buNone/>
            </a:pPr>
            <a:r>
              <a:rPr lang="en-US" sz="1400" b="1" dirty="0"/>
              <a:t>Early To Close</a:t>
            </a:r>
          </a:p>
          <a:p>
            <a:pPr marL="0" indent="0">
              <a:buNone/>
            </a:pPr>
            <a:r>
              <a:rPr lang="en-US" sz="1200" dirty="0"/>
              <a:t>As above, in the event a branch is armed prior to the scheduled closing time, an “Early-to-Close” message is transmitted to the monitoring center. Selectable for 1 – 240 minutes. </a:t>
            </a:r>
          </a:p>
          <a:p>
            <a:pPr marL="0" indent="0">
              <a:buNone/>
            </a:pPr>
            <a:r>
              <a:rPr lang="en-US" sz="1200" i="1" dirty="0"/>
              <a:t>Benefit: Employee Accountability &amp; Audit Compliance</a:t>
            </a:r>
          </a:p>
          <a:p>
            <a:pPr marL="0" indent="0">
              <a:buNone/>
            </a:pPr>
            <a:endParaRPr lang="en-US" sz="1200" dirty="0"/>
          </a:p>
        </p:txBody>
      </p:sp>
      <p:sp>
        <p:nvSpPr>
          <p:cNvPr id="3" name="Title 2">
            <a:extLst>
              <a:ext uri="{FF2B5EF4-FFF2-40B4-BE49-F238E27FC236}">
                <a16:creationId xmlns:a16="http://schemas.microsoft.com/office/drawing/2014/main" id="{8167969A-553E-7E48-6431-4C352E14757C}"/>
              </a:ext>
            </a:extLst>
          </p:cNvPr>
          <p:cNvSpPr>
            <a:spLocks noGrp="1"/>
          </p:cNvSpPr>
          <p:nvPr>
            <p:ph type="title"/>
          </p:nvPr>
        </p:nvSpPr>
        <p:spPr>
          <a:xfrm>
            <a:off x="469218" y="150349"/>
            <a:ext cx="11253564" cy="548437"/>
          </a:xfrm>
        </p:spPr>
        <p:txBody>
          <a:bodyPr/>
          <a:lstStyle/>
          <a:p>
            <a:r>
              <a:rPr lang="en-US" dirty="0"/>
              <a:t>XR550 – Advanced Bank Features</a:t>
            </a:r>
          </a:p>
        </p:txBody>
      </p:sp>
    </p:spTree>
    <p:extLst>
      <p:ext uri="{BB962C8B-B14F-4D97-AF65-F5344CB8AC3E}">
        <p14:creationId xmlns:p14="http://schemas.microsoft.com/office/powerpoint/2010/main" val="3351320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EB4029-4DE1-107D-3417-C43CC6A2B5C1}"/>
              </a:ext>
            </a:extLst>
          </p:cNvPr>
          <p:cNvSpPr>
            <a:spLocks noGrp="1"/>
          </p:cNvSpPr>
          <p:nvPr>
            <p:ph type="body" sz="quarter" idx="10"/>
          </p:nvPr>
        </p:nvSpPr>
        <p:spPr>
          <a:xfrm>
            <a:off x="469218" y="698782"/>
            <a:ext cx="11253564" cy="4604448"/>
          </a:xfrm>
        </p:spPr>
        <p:txBody>
          <a:bodyPr/>
          <a:lstStyle/>
          <a:p>
            <a:pPr marL="0" indent="0">
              <a:buNone/>
            </a:pPr>
            <a:r>
              <a:rPr lang="en-US" sz="1400" b="1" dirty="0"/>
              <a:t>Enhanced Zone Test</a:t>
            </a:r>
          </a:p>
          <a:p>
            <a:pPr marL="0" indent="0">
              <a:buNone/>
            </a:pPr>
            <a:r>
              <a:rPr lang="en-US" sz="1200" dirty="0"/>
              <a:t>Select Yes to allow enhanced zone test operation for Wireless Test. This will allow testing of all panic and burglary zones by the associate or integrator. At the end of the test a summary message will be sent to the DMP receiver identifying all zones which were tested, zones which were not tested, as well as the user’s name and number who performed the test at that location.  </a:t>
            </a:r>
            <a:r>
              <a:rPr lang="en-US" sz="1200" i="1" dirty="0"/>
              <a:t>Benefit: System Integrity &amp; Audit Compliance</a:t>
            </a:r>
          </a:p>
          <a:p>
            <a:pPr marL="0" indent="0">
              <a:buNone/>
            </a:pPr>
            <a:r>
              <a:rPr lang="en-US" sz="1400" b="1" dirty="0"/>
              <a:t>Card + PIN (network or encryption only)</a:t>
            </a:r>
          </a:p>
          <a:p>
            <a:pPr marL="0" indent="0">
              <a:buNone/>
            </a:pPr>
            <a:r>
              <a:rPr lang="en-US" sz="1200" dirty="0"/>
              <a:t>Card + PIN requires users to present both a credential and enter a pin number before a selected area can be disarmed.  </a:t>
            </a:r>
          </a:p>
          <a:p>
            <a:pPr marL="0" indent="0">
              <a:spcBef>
                <a:spcPts val="400"/>
              </a:spcBef>
              <a:buNone/>
            </a:pPr>
            <a:r>
              <a:rPr lang="en-US" sz="1200" i="1" dirty="0"/>
              <a:t>Benefit: Enhanced Security &amp; Audit Compliance</a:t>
            </a:r>
          </a:p>
          <a:p>
            <a:pPr marL="0" indent="0">
              <a:buNone/>
            </a:pPr>
            <a:r>
              <a:rPr lang="en-US" sz="1400" b="1" dirty="0"/>
              <a:t>Priority Zone</a:t>
            </a:r>
          </a:p>
          <a:p>
            <a:pPr marL="0" indent="0">
              <a:buNone/>
            </a:pPr>
            <a:r>
              <a:rPr lang="en-US" sz="1200" dirty="0"/>
              <a:t>Selected zones in this area must be in the normal condition before the area can be armed. </a:t>
            </a:r>
            <a:r>
              <a:rPr lang="en-US" sz="1200" i="1" dirty="0"/>
              <a:t>Benefit: Enhanced Security</a:t>
            </a:r>
          </a:p>
          <a:p>
            <a:pPr marL="0" indent="0">
              <a:buNone/>
            </a:pPr>
            <a:r>
              <a:rPr lang="en-US" sz="1400" b="1" dirty="0"/>
              <a:t>Portable Panic Supervision</a:t>
            </a:r>
          </a:p>
          <a:p>
            <a:pPr marL="0" marR="0" indent="0">
              <a:spcAft>
                <a:spcPts val="0"/>
              </a:spcAft>
              <a:buNone/>
            </a:pPr>
            <a:r>
              <a:rPr lang="en-US" sz="1200" dirty="0">
                <a:effectLst/>
                <a:latin typeface="+mn-lt"/>
                <a:ea typeface="Calibri" panose="020F0502020204030204" pitchFamily="34" charset="0"/>
                <a:cs typeface="Times New Roman" panose="02020603050405020304" pitchFamily="18" charset="0"/>
              </a:rPr>
              <a:t>The 1144-1P-PSV Wireless Panic Key Fob is designed to be used by regional employees working across multiple sites, which are supervised at a single monitoring center using the SCS-VR Virtual Receiver. The serial number of each employee’s fob is programmed into the panel at each work site they’ll visit. When a fob syncs with a location’s wireless receiver, that panel sends a check-in message to the monitoring center, identifying the location and employee. By sending the check-in message, the fob also confirms it’s working as expected.  </a:t>
            </a:r>
            <a:r>
              <a:rPr lang="en-US" sz="1200" i="1" dirty="0">
                <a:effectLst/>
                <a:latin typeface="+mn-lt"/>
                <a:ea typeface="Calibri" panose="020F0502020204030204" pitchFamily="34" charset="0"/>
                <a:cs typeface="Times New Roman" panose="02020603050405020304" pitchFamily="18" charset="0"/>
              </a:rPr>
              <a:t>Benefit: Audit Compliance, Employee Safety</a:t>
            </a:r>
            <a:endParaRPr lang="en-US" sz="1200" dirty="0">
              <a:effectLst/>
              <a:latin typeface="+mn-lt"/>
              <a:ea typeface="Calibri" panose="020F0502020204030204" pitchFamily="34" charset="0"/>
              <a:cs typeface="Times New Roman" panose="02020603050405020304" pitchFamily="18" charset="0"/>
            </a:endParaRPr>
          </a:p>
          <a:p>
            <a:pPr marL="0" indent="0">
              <a:buNone/>
            </a:pPr>
            <a:r>
              <a:rPr lang="en-US" sz="1400" b="1" dirty="0"/>
              <a:t>Video – XR550 Zone Integration</a:t>
            </a:r>
          </a:p>
          <a:p>
            <a:pPr marL="0" indent="0">
              <a:buNone/>
            </a:pPr>
            <a:r>
              <a:rPr lang="en-US" sz="1200" dirty="0"/>
              <a:t>Allows cameras to be assigned to specific zones on the XR550. </a:t>
            </a:r>
            <a:r>
              <a:rPr lang="en-US" sz="1200" i="1" dirty="0"/>
              <a:t>Example #1</a:t>
            </a:r>
            <a:r>
              <a:rPr lang="en-US" sz="1200" dirty="0"/>
              <a:t>: If a camera is assigned to a teller location with zone 500 holdup and the teller activates the holdup, the camera is triggered to record and the monitoring center is notified by the panel alarm along with the video clip to view for verification. </a:t>
            </a:r>
            <a:r>
              <a:rPr lang="en-US" sz="1200" i="1" dirty="0"/>
              <a:t>Example #2: </a:t>
            </a:r>
            <a:r>
              <a:rPr lang="en-US" sz="1200" dirty="0"/>
              <a:t>During armed times, if an intruder activates a motion detector programmed to zone 2, the camera in that area will record and zone 2 in the XR550 will immediately send an alarm to the monitoring center at the same time the recording arrives. </a:t>
            </a:r>
          </a:p>
        </p:txBody>
      </p:sp>
      <p:sp>
        <p:nvSpPr>
          <p:cNvPr id="3" name="Title 2">
            <a:extLst>
              <a:ext uri="{FF2B5EF4-FFF2-40B4-BE49-F238E27FC236}">
                <a16:creationId xmlns:a16="http://schemas.microsoft.com/office/drawing/2014/main" id="{C4DD1A95-2C3C-C41A-F1D3-D617C315FB74}"/>
              </a:ext>
            </a:extLst>
          </p:cNvPr>
          <p:cNvSpPr>
            <a:spLocks noGrp="1"/>
          </p:cNvSpPr>
          <p:nvPr>
            <p:ph type="title"/>
          </p:nvPr>
        </p:nvSpPr>
        <p:spPr>
          <a:xfrm>
            <a:off x="469218" y="150345"/>
            <a:ext cx="11253564" cy="548437"/>
          </a:xfrm>
        </p:spPr>
        <p:txBody>
          <a:bodyPr/>
          <a:lstStyle/>
          <a:p>
            <a:r>
              <a:rPr lang="en-US" altLang="en-US" dirty="0"/>
              <a:t>XR550 – Advanced Bank Features</a:t>
            </a:r>
            <a:endParaRPr lang="en-US" dirty="0"/>
          </a:p>
        </p:txBody>
      </p:sp>
    </p:spTree>
    <p:extLst>
      <p:ext uri="{BB962C8B-B14F-4D97-AF65-F5344CB8AC3E}">
        <p14:creationId xmlns:p14="http://schemas.microsoft.com/office/powerpoint/2010/main" val="2410831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9EF79793-06A6-40BB-0677-0F456C0F6EF7}"/>
              </a:ext>
            </a:extLst>
          </p:cNvPr>
          <p:cNvSpPr txBox="1">
            <a:spLocks/>
          </p:cNvSpPr>
          <p:nvPr/>
        </p:nvSpPr>
        <p:spPr>
          <a:xfrm>
            <a:off x="2113671" y="1258823"/>
            <a:ext cx="8226425" cy="4340353"/>
          </a:xfrm>
          <a:prstGeom prst="rect">
            <a:avLst/>
          </a:prstGeom>
        </p:spPr>
        <p:txBody>
          <a:bodyPr anchor="ctr"/>
          <a:lstStyle>
            <a:lvl1pPr marL="0" indent="0" algn="ctr" defTabSz="914400" rtl="0" eaLnBrk="1" latinLnBrk="0" hangingPunct="1">
              <a:lnSpc>
                <a:spcPct val="90000"/>
              </a:lnSpc>
              <a:spcBef>
                <a:spcPts val="1000"/>
              </a:spcBef>
              <a:buFont typeface="Arial"/>
              <a:buNone/>
              <a:defRPr sz="280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altLang="en-US" sz="3200" b="0" i="0" u="none" strike="noStrike" kern="1200" cap="none" spc="0" normalizeH="0" baseline="0" noProof="0" dirty="0">
                <a:ln>
                  <a:noFill/>
                </a:ln>
                <a:solidFill>
                  <a:srgbClr val="5D595A"/>
                </a:solidFill>
                <a:effectLst/>
                <a:uLnTx/>
                <a:uFillTx/>
                <a:latin typeface="Arial" panose="020B0604020202020204"/>
                <a:ea typeface="+mn-ea"/>
                <a:cs typeface="+mn-cs"/>
              </a:rPr>
              <a:t>Protecting the Largest Financial Institutions</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altLang="en-US" sz="3200" b="0" i="0" u="none" strike="noStrike" kern="1200" cap="none" spc="0" normalizeH="0" baseline="0" noProof="0" dirty="0">
                <a:ln>
                  <a:noFill/>
                </a:ln>
                <a:solidFill>
                  <a:srgbClr val="5D595A"/>
                </a:solidFill>
                <a:effectLst/>
                <a:uLnTx/>
                <a:uFillTx/>
                <a:latin typeface="Arial" panose="020B0604020202020204"/>
                <a:ea typeface="+mn-ea"/>
                <a:cs typeface="+mn-cs"/>
              </a:rPr>
              <a:t>in North America Since 1988</a:t>
            </a:r>
          </a:p>
          <a:p>
            <a:pPr marL="0" marR="0" lvl="0" indent="0" algn="ctr" defTabSz="914400" rtl="0" eaLnBrk="1" fontAlgn="auto" latinLnBrk="0" hangingPunct="1">
              <a:lnSpc>
                <a:spcPct val="90000"/>
              </a:lnSpc>
              <a:spcBef>
                <a:spcPts val="1000"/>
              </a:spcBef>
              <a:spcAft>
                <a:spcPts val="0"/>
              </a:spcAft>
              <a:buClrTx/>
              <a:buSzTx/>
              <a:buFont typeface="Arial"/>
              <a:buNone/>
              <a:tabLst/>
              <a:defRPr/>
            </a:pPr>
            <a:endParaRPr kumimoji="0" lang="en-US" sz="3200" b="0" i="0" u="none" strike="noStrike" kern="1200" cap="none" spc="0" normalizeH="0" baseline="0" noProof="0" dirty="0">
              <a:ln>
                <a:noFill/>
              </a:ln>
              <a:solidFill>
                <a:srgbClr val="5D595A"/>
              </a:solidFill>
              <a:effectLst/>
              <a:uLnTx/>
              <a:uFillTx/>
              <a:latin typeface="Arial" panose="020B0604020202020204"/>
              <a:ea typeface="+mn-ea"/>
              <a:cs typeface="+mn-cs"/>
            </a:endParaRPr>
          </a:p>
        </p:txBody>
      </p:sp>
    </p:spTree>
    <p:extLst>
      <p:ext uri="{BB962C8B-B14F-4D97-AF65-F5344CB8AC3E}">
        <p14:creationId xmlns:p14="http://schemas.microsoft.com/office/powerpoint/2010/main" val="882652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9EF79793-06A6-40BB-0677-0F456C0F6EF7}"/>
              </a:ext>
            </a:extLst>
          </p:cNvPr>
          <p:cNvSpPr txBox="1">
            <a:spLocks/>
          </p:cNvSpPr>
          <p:nvPr/>
        </p:nvSpPr>
        <p:spPr>
          <a:xfrm>
            <a:off x="2113671" y="1258823"/>
            <a:ext cx="8226425" cy="4340353"/>
          </a:xfrm>
          <a:prstGeom prst="rect">
            <a:avLst/>
          </a:prstGeom>
        </p:spPr>
        <p:txBody>
          <a:bodyPr anchor="ctr"/>
          <a:lstStyle>
            <a:lvl1pPr marL="0" indent="0" algn="ctr" defTabSz="914400" rtl="0" eaLnBrk="1" latinLnBrk="0" hangingPunct="1">
              <a:lnSpc>
                <a:spcPct val="90000"/>
              </a:lnSpc>
              <a:spcBef>
                <a:spcPts val="1000"/>
              </a:spcBef>
              <a:buFont typeface="Arial"/>
              <a:buNone/>
              <a:defRPr sz="280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altLang="en-US" sz="3200" b="0" i="0" u="none" strike="noStrike" kern="1200" cap="none" spc="0" normalizeH="0" baseline="0" noProof="0" dirty="0">
                <a:ln>
                  <a:noFill/>
                </a:ln>
                <a:solidFill>
                  <a:srgbClr val="5D595A"/>
                </a:solidFill>
                <a:effectLst/>
                <a:uLnTx/>
                <a:uFillTx/>
                <a:latin typeface="Arial" panose="020B0604020202020204"/>
                <a:ea typeface="+mn-ea"/>
                <a:cs typeface="+mn-cs"/>
              </a:rPr>
              <a:t>Questions</a:t>
            </a:r>
          </a:p>
          <a:p>
            <a:pPr marL="0" marR="0" lvl="0" indent="0" algn="ctr" defTabSz="914400" rtl="0" eaLnBrk="1" fontAlgn="auto" latinLnBrk="0" hangingPunct="1">
              <a:lnSpc>
                <a:spcPct val="90000"/>
              </a:lnSpc>
              <a:spcBef>
                <a:spcPts val="1000"/>
              </a:spcBef>
              <a:spcAft>
                <a:spcPts val="0"/>
              </a:spcAft>
              <a:buClrTx/>
              <a:buSzTx/>
              <a:buFont typeface="Arial"/>
              <a:buNone/>
              <a:tabLst/>
              <a:defRPr/>
            </a:pPr>
            <a:endParaRPr kumimoji="0" lang="en-US" sz="3200" b="0" i="0" u="none" strike="noStrike" kern="1200" cap="none" spc="0" normalizeH="0" baseline="0" noProof="0" dirty="0">
              <a:ln>
                <a:noFill/>
              </a:ln>
              <a:solidFill>
                <a:srgbClr val="5D595A"/>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8862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9EF79793-06A6-40BB-0677-0F456C0F6EF7}"/>
              </a:ext>
            </a:extLst>
          </p:cNvPr>
          <p:cNvSpPr txBox="1">
            <a:spLocks/>
          </p:cNvSpPr>
          <p:nvPr/>
        </p:nvSpPr>
        <p:spPr>
          <a:xfrm>
            <a:off x="2113671" y="1258823"/>
            <a:ext cx="8226425" cy="4340353"/>
          </a:xfrm>
          <a:prstGeom prst="rect">
            <a:avLst/>
          </a:prstGeom>
        </p:spPr>
        <p:txBody>
          <a:bodyPr anchor="ctr"/>
          <a:lstStyle>
            <a:lvl1pPr marL="0" indent="0" algn="ctr" defTabSz="914400" rtl="0" eaLnBrk="1" latinLnBrk="0" hangingPunct="1">
              <a:lnSpc>
                <a:spcPct val="90000"/>
              </a:lnSpc>
              <a:spcBef>
                <a:spcPts val="1000"/>
              </a:spcBef>
              <a:buFont typeface="Arial"/>
              <a:buNone/>
              <a:defRPr sz="280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altLang="en-US" sz="3200" b="0" i="0" u="none" strike="noStrike" kern="1200" cap="none" spc="0" normalizeH="0" baseline="0" noProof="0" dirty="0">
                <a:ln>
                  <a:noFill/>
                </a:ln>
                <a:solidFill>
                  <a:srgbClr val="5D595A"/>
                </a:solidFill>
                <a:effectLst/>
                <a:uLnTx/>
                <a:uFillTx/>
                <a:latin typeface="Arial" panose="020B0604020202020204"/>
                <a:ea typeface="+mn-ea"/>
                <a:cs typeface="+mn-cs"/>
              </a:rPr>
              <a:t>Thank You</a:t>
            </a:r>
          </a:p>
          <a:p>
            <a:pPr marL="0" marR="0" lvl="0" indent="0" algn="ctr" defTabSz="914400" rtl="0" eaLnBrk="1" fontAlgn="auto" latinLnBrk="0" hangingPunct="1">
              <a:lnSpc>
                <a:spcPct val="90000"/>
              </a:lnSpc>
              <a:spcBef>
                <a:spcPts val="1000"/>
              </a:spcBef>
              <a:spcAft>
                <a:spcPts val="0"/>
              </a:spcAft>
              <a:buClrTx/>
              <a:buSzTx/>
              <a:buFont typeface="Arial"/>
              <a:buNone/>
              <a:tabLst/>
              <a:defRPr/>
            </a:pPr>
            <a:endParaRPr kumimoji="0" lang="en-US" sz="3200" b="0" i="0" u="none" strike="noStrike" kern="1200" cap="none" spc="0" normalizeH="0" baseline="0" noProof="0" dirty="0">
              <a:ln>
                <a:noFill/>
              </a:ln>
              <a:solidFill>
                <a:srgbClr val="5D595A"/>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70023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9218" y="1846534"/>
            <a:ext cx="5531532" cy="2830999"/>
          </a:xfrm>
        </p:spPr>
        <p:txBody>
          <a:bodyPr/>
          <a:lstStyle/>
          <a:p>
            <a:pPr marL="0" indent="0">
              <a:buNone/>
            </a:pPr>
            <a:r>
              <a:rPr lang="en-US" dirty="0"/>
              <a:t>The Standard for Bank Security</a:t>
            </a:r>
          </a:p>
          <a:p>
            <a:pPr marL="0" indent="0">
              <a:buNone/>
            </a:pPr>
            <a:endParaRPr lang="en-US" dirty="0"/>
          </a:p>
          <a:p>
            <a:r>
              <a:rPr lang="en-US" dirty="0"/>
              <a:t>Customer and employee safety</a:t>
            </a:r>
          </a:p>
          <a:p>
            <a:r>
              <a:rPr lang="en-US" dirty="0"/>
              <a:t>Protecting assets</a:t>
            </a:r>
          </a:p>
          <a:p>
            <a:r>
              <a:rPr lang="en-US" dirty="0"/>
              <a:t>Information management</a:t>
            </a:r>
          </a:p>
          <a:p>
            <a:r>
              <a:rPr lang="en-US" dirty="0"/>
              <a:t>Audit compliance</a:t>
            </a:r>
          </a:p>
          <a:p>
            <a:r>
              <a:rPr lang="en-US" dirty="0"/>
              <a:t>Risk management</a:t>
            </a:r>
          </a:p>
          <a:p>
            <a:endParaRPr lang="en-US" dirty="0"/>
          </a:p>
        </p:txBody>
      </p:sp>
      <p:sp>
        <p:nvSpPr>
          <p:cNvPr id="3" name="Title 2"/>
          <p:cNvSpPr>
            <a:spLocks noGrp="1"/>
          </p:cNvSpPr>
          <p:nvPr>
            <p:ph type="title"/>
          </p:nvPr>
        </p:nvSpPr>
        <p:spPr/>
        <p:txBody>
          <a:bodyPr/>
          <a:lstStyle/>
          <a:p>
            <a:r>
              <a:rPr lang="en-US" dirty="0"/>
              <a:t>Integrated Product Advantages</a:t>
            </a:r>
          </a:p>
        </p:txBody>
      </p:sp>
      <p:pic>
        <p:nvPicPr>
          <p:cNvPr id="5" name="Picture 4">
            <a:extLst>
              <a:ext uri="{FF2B5EF4-FFF2-40B4-BE49-F238E27FC236}">
                <a16:creationId xmlns:a16="http://schemas.microsoft.com/office/drawing/2014/main" id="{3FD96425-9FD2-A434-B80F-68555F87C206}"/>
              </a:ext>
            </a:extLst>
          </p:cNvPr>
          <p:cNvPicPr>
            <a:picLocks noChangeAspect="1"/>
          </p:cNvPicPr>
          <p:nvPr/>
        </p:nvPicPr>
        <p:blipFill>
          <a:blip r:embed="rId3"/>
          <a:stretch>
            <a:fillRect/>
          </a:stretch>
        </p:blipFill>
        <p:spPr>
          <a:xfrm>
            <a:off x="6096000" y="674977"/>
            <a:ext cx="5140960" cy="5366386"/>
          </a:xfrm>
          <a:prstGeom prst="rect">
            <a:avLst/>
          </a:prstGeom>
        </p:spPr>
      </p:pic>
    </p:spTree>
    <p:extLst>
      <p:ext uri="{BB962C8B-B14F-4D97-AF65-F5344CB8AC3E}">
        <p14:creationId xmlns:p14="http://schemas.microsoft.com/office/powerpoint/2010/main" val="1538335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B3C501-39B9-963D-914F-6540465FC933}"/>
              </a:ext>
            </a:extLst>
          </p:cNvPr>
          <p:cNvSpPr>
            <a:spLocks noGrp="1"/>
          </p:cNvSpPr>
          <p:nvPr>
            <p:ph type="body" sz="quarter" idx="10"/>
          </p:nvPr>
        </p:nvSpPr>
        <p:spPr>
          <a:xfrm>
            <a:off x="5904598" y="726022"/>
            <a:ext cx="5818184" cy="5327409"/>
          </a:xfrm>
        </p:spPr>
        <p:txBody>
          <a:bodyPr/>
          <a:lstStyle/>
          <a:p>
            <a:r>
              <a:rPr lang="en-US" sz="1800" dirty="0"/>
              <a:t>More than 170,000 branches and remote ATMs protected  </a:t>
            </a:r>
          </a:p>
          <a:p>
            <a:r>
              <a:rPr lang="en-US" sz="1800" dirty="0"/>
              <a:t>40 years of experience in network communication</a:t>
            </a:r>
          </a:p>
          <a:p>
            <a:r>
              <a:rPr lang="en-US" sz="1800" dirty="0"/>
              <a:t>DMP experience managing conversion projects since 1995</a:t>
            </a:r>
          </a:p>
          <a:p>
            <a:r>
              <a:rPr lang="en-US" sz="1800" dirty="0"/>
              <a:t>Open architecture for easy integrations</a:t>
            </a:r>
          </a:p>
          <a:p>
            <a:r>
              <a:rPr lang="en-US" sz="1800" dirty="0"/>
              <a:t>Easy replacement or upgrade of existing installed systems</a:t>
            </a:r>
          </a:p>
          <a:p>
            <a:r>
              <a:rPr lang="en-US" sz="1800" dirty="0"/>
              <a:t>Forward and backward compatible</a:t>
            </a:r>
          </a:p>
          <a:p>
            <a:r>
              <a:rPr lang="en-US" sz="1800" dirty="0"/>
              <a:t>Fully integrated intrusion, fire and access control</a:t>
            </a:r>
          </a:p>
          <a:p>
            <a:r>
              <a:rPr lang="en-US" sz="1800" dirty="0"/>
              <a:t>Advanced features unique to banks</a:t>
            </a:r>
          </a:p>
          <a:p>
            <a:r>
              <a:rPr lang="en-US" sz="1800" dirty="0"/>
              <a:t>Advanced audit compliance management software</a:t>
            </a:r>
          </a:p>
          <a:p>
            <a:r>
              <a:rPr lang="en-US" sz="1800" dirty="0"/>
              <a:t>Cost-effective 80-hour standby and disaster recovery power</a:t>
            </a:r>
          </a:p>
          <a:p>
            <a:r>
              <a:rPr lang="en-US" sz="1800" dirty="0"/>
              <a:t>Meets UL and ULC High Line Security standards</a:t>
            </a:r>
          </a:p>
          <a:p>
            <a:endParaRPr lang="en-US" sz="1800" dirty="0"/>
          </a:p>
        </p:txBody>
      </p:sp>
      <p:sp>
        <p:nvSpPr>
          <p:cNvPr id="3" name="Title 2">
            <a:extLst>
              <a:ext uri="{FF2B5EF4-FFF2-40B4-BE49-F238E27FC236}">
                <a16:creationId xmlns:a16="http://schemas.microsoft.com/office/drawing/2014/main" id="{913FD4A0-2A2D-F4CC-08DF-5B1D97FE841B}"/>
              </a:ext>
            </a:extLst>
          </p:cNvPr>
          <p:cNvSpPr>
            <a:spLocks noGrp="1"/>
          </p:cNvSpPr>
          <p:nvPr>
            <p:ph type="title"/>
          </p:nvPr>
        </p:nvSpPr>
        <p:spPr>
          <a:xfrm>
            <a:off x="469218" y="214910"/>
            <a:ext cx="11253564" cy="548437"/>
          </a:xfrm>
        </p:spPr>
        <p:txBody>
          <a:bodyPr/>
          <a:lstStyle/>
          <a:p>
            <a:r>
              <a:rPr lang="en-US" dirty="0"/>
              <a:t>Why Banks Select DMP</a:t>
            </a:r>
          </a:p>
        </p:txBody>
      </p:sp>
      <p:pic>
        <p:nvPicPr>
          <p:cNvPr id="5" name="Picture 4">
            <a:extLst>
              <a:ext uri="{FF2B5EF4-FFF2-40B4-BE49-F238E27FC236}">
                <a16:creationId xmlns:a16="http://schemas.microsoft.com/office/drawing/2014/main" id="{C9E06D9F-5E9B-EC7B-37F8-0BDBE996EEF9}"/>
              </a:ext>
            </a:extLst>
          </p:cNvPr>
          <p:cNvPicPr>
            <a:picLocks noChangeAspect="1"/>
          </p:cNvPicPr>
          <p:nvPr/>
        </p:nvPicPr>
        <p:blipFill>
          <a:blip r:embed="rId2"/>
          <a:stretch>
            <a:fillRect/>
          </a:stretch>
        </p:blipFill>
        <p:spPr>
          <a:xfrm>
            <a:off x="579120" y="675804"/>
            <a:ext cx="5140960" cy="5366386"/>
          </a:xfrm>
          <a:prstGeom prst="rect">
            <a:avLst/>
          </a:prstGeom>
        </p:spPr>
      </p:pic>
    </p:spTree>
    <p:extLst>
      <p:ext uri="{BB962C8B-B14F-4D97-AF65-F5344CB8AC3E}">
        <p14:creationId xmlns:p14="http://schemas.microsoft.com/office/powerpoint/2010/main" val="3082247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9EF79793-06A6-40BB-0677-0F456C0F6EF7}"/>
              </a:ext>
            </a:extLst>
          </p:cNvPr>
          <p:cNvSpPr txBox="1">
            <a:spLocks/>
          </p:cNvSpPr>
          <p:nvPr/>
        </p:nvSpPr>
        <p:spPr>
          <a:xfrm>
            <a:off x="2113671" y="1258823"/>
            <a:ext cx="8226425" cy="4340353"/>
          </a:xfrm>
          <a:prstGeom prst="rect">
            <a:avLst/>
          </a:prstGeom>
        </p:spPr>
        <p:txBody>
          <a:bodyPr anchor="ctr"/>
          <a:lstStyle>
            <a:lvl1pPr marL="0" indent="0" algn="ctr" defTabSz="914400" rtl="0" eaLnBrk="1" latinLnBrk="0" hangingPunct="1">
              <a:lnSpc>
                <a:spcPct val="90000"/>
              </a:lnSpc>
              <a:spcBef>
                <a:spcPts val="1000"/>
              </a:spcBef>
              <a:buFont typeface="Arial"/>
              <a:buNone/>
              <a:defRPr sz="280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altLang="en-US" sz="3200" b="0" i="0" u="none" strike="noStrike" kern="1200" cap="none" spc="0" normalizeH="0" baseline="0" noProof="0" dirty="0">
                <a:ln>
                  <a:noFill/>
                </a:ln>
                <a:solidFill>
                  <a:srgbClr val="5D595A"/>
                </a:solidFill>
                <a:effectLst/>
                <a:uLnTx/>
                <a:uFillTx/>
                <a:latin typeface="Arial" panose="020B0604020202020204"/>
                <a:ea typeface="+mn-ea"/>
                <a:cs typeface="+mn-cs"/>
              </a:rPr>
              <a:t>DMP </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altLang="en-US" sz="3200" b="0" i="0" u="none" strike="noStrike" kern="1200" cap="none" spc="0" normalizeH="0" baseline="0" noProof="0" dirty="0">
                <a:ln>
                  <a:noFill/>
                </a:ln>
                <a:solidFill>
                  <a:srgbClr val="5D595A"/>
                </a:solidFill>
                <a:effectLst/>
                <a:uLnTx/>
                <a:uFillTx/>
                <a:latin typeface="Arial" panose="020B0604020202020204"/>
                <a:ea typeface="+mn-ea"/>
                <a:cs typeface="+mn-cs"/>
              </a:rPr>
              <a:t>Integrated Solution</a:t>
            </a:r>
          </a:p>
          <a:p>
            <a:pPr marL="0" marR="0" lvl="0" indent="0" algn="ctr" defTabSz="914400" rtl="0" eaLnBrk="1" fontAlgn="auto" latinLnBrk="0" hangingPunct="1">
              <a:lnSpc>
                <a:spcPct val="90000"/>
              </a:lnSpc>
              <a:spcBef>
                <a:spcPts val="1000"/>
              </a:spcBef>
              <a:spcAft>
                <a:spcPts val="0"/>
              </a:spcAft>
              <a:buClrTx/>
              <a:buSzTx/>
              <a:buFont typeface="Arial"/>
              <a:buNone/>
              <a:tabLst/>
              <a:defRPr/>
            </a:pPr>
            <a:endParaRPr kumimoji="0" lang="en-US" sz="3200" b="0" i="0" u="none" strike="noStrike" kern="1200" cap="none" spc="0" normalizeH="0" baseline="0" noProof="0" dirty="0">
              <a:ln>
                <a:noFill/>
              </a:ln>
              <a:solidFill>
                <a:srgbClr val="5D595A"/>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4763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XR550 Control Panel</a:t>
            </a:r>
          </a:p>
        </p:txBody>
      </p:sp>
      <p:sp>
        <p:nvSpPr>
          <p:cNvPr id="4" name="Text Placeholder 3"/>
          <p:cNvSpPr>
            <a:spLocks noGrp="1"/>
          </p:cNvSpPr>
          <p:nvPr>
            <p:ph type="body" sz="quarter" idx="11"/>
          </p:nvPr>
        </p:nvSpPr>
        <p:spPr/>
        <p:txBody>
          <a:bodyPr/>
          <a:lstStyle/>
          <a:p>
            <a:pPr marL="0" indent="0">
              <a:buNone/>
            </a:pPr>
            <a:r>
              <a:rPr lang="en-US" sz="1800" b="1" dirty="0"/>
              <a:t>Base System</a:t>
            </a:r>
          </a:p>
          <a:p>
            <a:r>
              <a:rPr lang="en-US" sz="1800" dirty="0"/>
              <a:t>10 programmable zones onboard</a:t>
            </a:r>
          </a:p>
          <a:p>
            <a:r>
              <a:rPr lang="en-US" sz="1800" dirty="0"/>
              <a:t>Expandable to 574 wired zones</a:t>
            </a:r>
          </a:p>
          <a:p>
            <a:r>
              <a:rPr lang="en-US" sz="1800" dirty="0"/>
              <a:t>Up to 500 integrated DMP wireless zones</a:t>
            </a:r>
          </a:p>
          <a:p>
            <a:r>
              <a:rPr lang="en-US" sz="1800" dirty="0"/>
              <a:t>32 separate areas </a:t>
            </a:r>
          </a:p>
          <a:p>
            <a:r>
              <a:rPr lang="en-US" sz="1800" dirty="0"/>
              <a:t>Supports up to 16 supervised keypads</a:t>
            </a:r>
          </a:p>
          <a:p>
            <a:r>
              <a:rPr lang="en-US" sz="1800" dirty="0"/>
              <a:t>Includes 32 access doors (expandable to 96)</a:t>
            </a:r>
          </a:p>
          <a:p>
            <a:r>
              <a:rPr lang="en-US" sz="1800" dirty="0"/>
              <a:t>99 customizable user profiles</a:t>
            </a:r>
          </a:p>
          <a:p>
            <a:r>
              <a:rPr lang="en-US" sz="1800" dirty="0"/>
              <a:t>Network, dialer and IP cellular ports onboard</a:t>
            </a:r>
          </a:p>
          <a:p>
            <a:r>
              <a:rPr lang="en-US" sz="1800" dirty="0"/>
              <a:t>Eight communication paths using dial, net, cell or Wi-Fi</a:t>
            </a:r>
          </a:p>
          <a:p>
            <a:r>
              <a:rPr lang="en-US" sz="1800" dirty="0"/>
              <a:t>Configurable EOL for eight onboard intrusion zones</a:t>
            </a:r>
          </a:p>
          <a:p>
            <a:endParaRPr lang="en-US" sz="1800" dirty="0"/>
          </a:p>
        </p:txBody>
      </p:sp>
      <p:pic>
        <p:nvPicPr>
          <p:cNvPr id="5" name="Picture 4">
            <a:extLst>
              <a:ext uri="{FF2B5EF4-FFF2-40B4-BE49-F238E27FC236}">
                <a16:creationId xmlns:a16="http://schemas.microsoft.com/office/drawing/2014/main" id="{698B4AFD-0C44-3C6E-72FF-74202D63A199}"/>
              </a:ext>
            </a:extLst>
          </p:cNvPr>
          <p:cNvPicPr>
            <a:picLocks noChangeAspect="1"/>
          </p:cNvPicPr>
          <p:nvPr/>
        </p:nvPicPr>
        <p:blipFill>
          <a:blip r:embed="rId2"/>
          <a:stretch>
            <a:fillRect/>
          </a:stretch>
        </p:blipFill>
        <p:spPr>
          <a:xfrm>
            <a:off x="469218" y="1944495"/>
            <a:ext cx="5602710" cy="2969009"/>
          </a:xfrm>
          <a:prstGeom prst="rect">
            <a:avLst/>
          </a:prstGeom>
        </p:spPr>
      </p:pic>
    </p:spTree>
    <p:extLst>
      <p:ext uri="{BB962C8B-B14F-4D97-AF65-F5344CB8AC3E}">
        <p14:creationId xmlns:p14="http://schemas.microsoft.com/office/powerpoint/2010/main" val="14332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XR550 Control Panel</a:t>
            </a:r>
          </a:p>
        </p:txBody>
      </p:sp>
      <p:sp>
        <p:nvSpPr>
          <p:cNvPr id="4" name="Text Placeholder 3"/>
          <p:cNvSpPr>
            <a:spLocks noGrp="1"/>
          </p:cNvSpPr>
          <p:nvPr>
            <p:ph type="body" sz="quarter" idx="11"/>
          </p:nvPr>
        </p:nvSpPr>
        <p:spPr/>
        <p:txBody>
          <a:bodyPr/>
          <a:lstStyle/>
          <a:p>
            <a:pPr marL="0" indent="0">
              <a:buNone/>
            </a:pPr>
            <a:r>
              <a:rPr lang="en-US" sz="1800" b="1" dirty="0"/>
              <a:t>System Capacity</a:t>
            </a:r>
          </a:p>
          <a:p>
            <a:r>
              <a:rPr lang="en-US" sz="1800" dirty="0"/>
              <a:t>Network, Wi-Fi, wireless or hardwired access door controllers</a:t>
            </a:r>
          </a:p>
          <a:p>
            <a:r>
              <a:rPr lang="en-US" sz="1800" dirty="0"/>
              <a:t>Wireless or hardwired relay outputs</a:t>
            </a:r>
          </a:p>
          <a:p>
            <a:r>
              <a:rPr lang="en-US" sz="1800" dirty="0"/>
              <a:t>100 relay output schedules</a:t>
            </a:r>
          </a:p>
          <a:p>
            <a:r>
              <a:rPr lang="en-US" sz="1800" dirty="0"/>
              <a:t>12,000 event buffer</a:t>
            </a:r>
          </a:p>
          <a:p>
            <a:r>
              <a:rPr lang="en-US" sz="1800" dirty="0"/>
              <a:t>10,000 user codes or access credentials</a:t>
            </a:r>
          </a:p>
          <a:p>
            <a:r>
              <a:rPr lang="en-US" sz="1800" dirty="0"/>
              <a:t>Flash updatable (on-site or remotely)</a:t>
            </a:r>
          </a:p>
          <a:p>
            <a:r>
              <a:rPr lang="en-US" sz="1800" dirty="0"/>
              <a:t>Encryption 128 or 256 bit (option)</a:t>
            </a:r>
          </a:p>
          <a:p>
            <a:r>
              <a:rPr lang="en-US" sz="1800" dirty="0"/>
              <a:t>Selectable English, French or Spanish User Menu</a:t>
            </a:r>
          </a:p>
          <a:p>
            <a:endParaRPr lang="en-US" sz="1800" dirty="0"/>
          </a:p>
        </p:txBody>
      </p:sp>
      <p:pic>
        <p:nvPicPr>
          <p:cNvPr id="5" name="Picture 4">
            <a:extLst>
              <a:ext uri="{FF2B5EF4-FFF2-40B4-BE49-F238E27FC236}">
                <a16:creationId xmlns:a16="http://schemas.microsoft.com/office/drawing/2014/main" id="{698B4AFD-0C44-3C6E-72FF-74202D63A199}"/>
              </a:ext>
            </a:extLst>
          </p:cNvPr>
          <p:cNvPicPr>
            <a:picLocks noChangeAspect="1"/>
          </p:cNvPicPr>
          <p:nvPr/>
        </p:nvPicPr>
        <p:blipFill>
          <a:blip r:embed="rId2"/>
          <a:stretch>
            <a:fillRect/>
          </a:stretch>
        </p:blipFill>
        <p:spPr>
          <a:xfrm>
            <a:off x="469218" y="1944495"/>
            <a:ext cx="5602710" cy="2969009"/>
          </a:xfrm>
          <a:prstGeom prst="rect">
            <a:avLst/>
          </a:prstGeom>
        </p:spPr>
      </p:pic>
    </p:spTree>
    <p:extLst>
      <p:ext uri="{BB962C8B-B14F-4D97-AF65-F5344CB8AC3E}">
        <p14:creationId xmlns:p14="http://schemas.microsoft.com/office/powerpoint/2010/main" val="1260516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E4C6E4-7591-940D-49B8-E96B8C684ABB}"/>
              </a:ext>
            </a:extLst>
          </p:cNvPr>
          <p:cNvSpPr>
            <a:spLocks noGrp="1"/>
          </p:cNvSpPr>
          <p:nvPr>
            <p:ph type="title"/>
          </p:nvPr>
        </p:nvSpPr>
        <p:spPr/>
        <p:txBody>
          <a:bodyPr/>
          <a:lstStyle/>
          <a:p>
            <a:r>
              <a:rPr lang="en-US" dirty="0"/>
              <a:t>Touchscreen Keypad</a:t>
            </a:r>
          </a:p>
        </p:txBody>
      </p:sp>
      <p:sp>
        <p:nvSpPr>
          <p:cNvPr id="4" name="Text Placeholder 3">
            <a:extLst>
              <a:ext uri="{FF2B5EF4-FFF2-40B4-BE49-F238E27FC236}">
                <a16:creationId xmlns:a16="http://schemas.microsoft.com/office/drawing/2014/main" id="{92B02402-42E3-7FBC-B27B-D233E671C589}"/>
              </a:ext>
            </a:extLst>
          </p:cNvPr>
          <p:cNvSpPr>
            <a:spLocks noGrp="1"/>
          </p:cNvSpPr>
          <p:nvPr>
            <p:ph type="body" sz="quarter" idx="11"/>
          </p:nvPr>
        </p:nvSpPr>
        <p:spPr>
          <a:xfrm>
            <a:off x="6096000" y="1494993"/>
            <a:ext cx="5531532" cy="3868012"/>
          </a:xfrm>
        </p:spPr>
        <p:txBody>
          <a:bodyPr/>
          <a:lstStyle/>
          <a:p>
            <a:pPr marL="0" indent="0">
              <a:buNone/>
            </a:pPr>
            <a:r>
              <a:rPr lang="en-US" sz="1800" b="1" dirty="0"/>
              <a:t>Features</a:t>
            </a:r>
          </a:p>
          <a:p>
            <a:r>
              <a:rPr lang="en-US" sz="1800" dirty="0"/>
              <a:t>Built-in access control reader</a:t>
            </a:r>
          </a:p>
          <a:p>
            <a:r>
              <a:rPr lang="en-US" sz="1800" dirty="0"/>
              <a:t>Touchless arming and disarming</a:t>
            </a:r>
          </a:p>
          <a:p>
            <a:r>
              <a:rPr lang="en-US" sz="1800" dirty="0"/>
              <a:t>Hardwired or wireless</a:t>
            </a:r>
          </a:p>
          <a:p>
            <a:r>
              <a:rPr lang="en-US" sz="1800" dirty="0"/>
              <a:t>Up to 16 supervised </a:t>
            </a:r>
          </a:p>
          <a:p>
            <a:r>
              <a:rPr lang="en-US" sz="1800" dirty="0"/>
              <a:t>High security model with privacy screen and randomizing digits</a:t>
            </a:r>
          </a:p>
          <a:p>
            <a:r>
              <a:rPr lang="en-US" sz="1800" dirty="0"/>
              <a:t>Alarm and false alarm verification feature</a:t>
            </a:r>
          </a:p>
          <a:p>
            <a:r>
              <a:rPr lang="en-US" sz="1800" dirty="0"/>
              <a:t>Screen turns red when in alarm </a:t>
            </a:r>
          </a:p>
          <a:p>
            <a:r>
              <a:rPr lang="en-US" sz="1800" dirty="0"/>
              <a:t>Custom logo with help screen</a:t>
            </a:r>
          </a:p>
          <a:p>
            <a:endParaRPr lang="en-US" sz="1800" dirty="0"/>
          </a:p>
        </p:txBody>
      </p:sp>
      <p:pic>
        <p:nvPicPr>
          <p:cNvPr id="5" name="Picture 4">
            <a:extLst>
              <a:ext uri="{FF2B5EF4-FFF2-40B4-BE49-F238E27FC236}">
                <a16:creationId xmlns:a16="http://schemas.microsoft.com/office/drawing/2014/main" id="{69D63651-AB96-858B-3CCE-7557BC3A486F}"/>
              </a:ext>
            </a:extLst>
          </p:cNvPr>
          <p:cNvPicPr>
            <a:picLocks noChangeAspect="1"/>
          </p:cNvPicPr>
          <p:nvPr/>
        </p:nvPicPr>
        <p:blipFill>
          <a:blip r:embed="rId3"/>
          <a:stretch>
            <a:fillRect/>
          </a:stretch>
        </p:blipFill>
        <p:spPr>
          <a:xfrm>
            <a:off x="48244" y="1359227"/>
            <a:ext cx="6047756" cy="4139543"/>
          </a:xfrm>
          <a:prstGeom prst="rect">
            <a:avLst/>
          </a:prstGeom>
        </p:spPr>
      </p:pic>
    </p:spTree>
    <p:extLst>
      <p:ext uri="{BB962C8B-B14F-4D97-AF65-F5344CB8AC3E}">
        <p14:creationId xmlns:p14="http://schemas.microsoft.com/office/powerpoint/2010/main" val="3328644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E4C6E4-7591-940D-49B8-E96B8C684ABB}"/>
              </a:ext>
            </a:extLst>
          </p:cNvPr>
          <p:cNvSpPr>
            <a:spLocks noGrp="1"/>
          </p:cNvSpPr>
          <p:nvPr>
            <p:ph type="title"/>
          </p:nvPr>
        </p:nvSpPr>
        <p:spPr>
          <a:xfrm>
            <a:off x="469218" y="150348"/>
            <a:ext cx="11253564" cy="548437"/>
          </a:xfrm>
        </p:spPr>
        <p:txBody>
          <a:bodyPr/>
          <a:lstStyle/>
          <a:p>
            <a:r>
              <a:rPr lang="en-US" altLang="en-US" dirty="0"/>
              <a:t>Integrated Keyless Access – Go Touchless</a:t>
            </a:r>
            <a:endParaRPr lang="en-US" dirty="0"/>
          </a:p>
        </p:txBody>
      </p:sp>
      <p:sp>
        <p:nvSpPr>
          <p:cNvPr id="4" name="Text Placeholder 3">
            <a:extLst>
              <a:ext uri="{FF2B5EF4-FFF2-40B4-BE49-F238E27FC236}">
                <a16:creationId xmlns:a16="http://schemas.microsoft.com/office/drawing/2014/main" id="{92B02402-42E3-7FBC-B27B-D233E671C589}"/>
              </a:ext>
            </a:extLst>
          </p:cNvPr>
          <p:cNvSpPr>
            <a:spLocks noGrp="1"/>
          </p:cNvSpPr>
          <p:nvPr>
            <p:ph type="body" sz="quarter" idx="11"/>
          </p:nvPr>
        </p:nvSpPr>
        <p:spPr>
          <a:xfrm>
            <a:off x="4972050" y="1057948"/>
            <a:ext cx="5531532" cy="4604448"/>
          </a:xfrm>
        </p:spPr>
        <p:txBody>
          <a:bodyPr/>
          <a:lstStyle/>
          <a:p>
            <a:pPr marL="0" indent="0">
              <a:buNone/>
            </a:pPr>
            <a:r>
              <a:rPr lang="en-US" sz="1600" b="1" dirty="0"/>
              <a:t>Security and Access Management</a:t>
            </a:r>
          </a:p>
          <a:p>
            <a:r>
              <a:rPr lang="en-US" sz="1600" dirty="0"/>
              <a:t>Customized reporting for quick review of all access and user activity</a:t>
            </a:r>
          </a:p>
          <a:p>
            <a:r>
              <a:rPr lang="en-US" sz="1600" dirty="0"/>
              <a:t>Create detailed user access rights by profile and schedule (with permission to enter only certain areas at programmable times)</a:t>
            </a:r>
          </a:p>
          <a:p>
            <a:r>
              <a:rPr lang="en-US" sz="1600" dirty="0"/>
              <a:t>Active directory interface (Instantly allow or terminate all access privileges)</a:t>
            </a:r>
          </a:p>
          <a:p>
            <a:r>
              <a:rPr lang="en-US" sz="1600" dirty="0"/>
              <a:t>Expand access to teller line, server room, drive-up kiosk or ATM vestibule</a:t>
            </a:r>
          </a:p>
          <a:p>
            <a:r>
              <a:rPr lang="en-US" sz="1600" dirty="0"/>
              <a:t>Hands-free disarming and arming from DMP keypad or reader</a:t>
            </a:r>
          </a:p>
          <a:p>
            <a:r>
              <a:rPr lang="en-US" sz="1600" dirty="0"/>
              <a:t>Manage branch service providers (couriers, cleaners, ATM services)</a:t>
            </a:r>
          </a:p>
          <a:p>
            <a:r>
              <a:rPr lang="en-US" sz="1600" dirty="0"/>
              <a:t>Auto rearm delay schedules for cleaners, couriers and ATM service</a:t>
            </a:r>
          </a:p>
          <a:p>
            <a:r>
              <a:rPr lang="en-US" sz="1600" dirty="0"/>
              <a:t>Audit credentials that aren’t being used</a:t>
            </a:r>
          </a:p>
        </p:txBody>
      </p:sp>
      <p:pic>
        <p:nvPicPr>
          <p:cNvPr id="2" name="Picture 1">
            <a:extLst>
              <a:ext uri="{FF2B5EF4-FFF2-40B4-BE49-F238E27FC236}">
                <a16:creationId xmlns:a16="http://schemas.microsoft.com/office/drawing/2014/main" id="{298314E1-AD93-CDD3-C089-B5CA60B5969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0080" y="3429000"/>
            <a:ext cx="2362759" cy="2362759"/>
          </a:xfrm>
          <a:prstGeom prst="rect">
            <a:avLst/>
          </a:prstGeom>
        </p:spPr>
      </p:pic>
      <p:pic>
        <p:nvPicPr>
          <p:cNvPr id="6" name="Picture 5">
            <a:extLst>
              <a:ext uri="{FF2B5EF4-FFF2-40B4-BE49-F238E27FC236}">
                <a16:creationId xmlns:a16="http://schemas.microsoft.com/office/drawing/2014/main" id="{0DC29FF3-2360-B7C8-DF0E-C0233E8F8F7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40080" y="1005281"/>
            <a:ext cx="2335416" cy="2362759"/>
          </a:xfrm>
          <a:prstGeom prst="rect">
            <a:avLst/>
          </a:prstGeom>
        </p:spPr>
      </p:pic>
    </p:spTree>
    <p:extLst>
      <p:ext uri="{BB962C8B-B14F-4D97-AF65-F5344CB8AC3E}">
        <p14:creationId xmlns:p14="http://schemas.microsoft.com/office/powerpoint/2010/main" val="2462299804"/>
      </p:ext>
    </p:extLst>
  </p:cSld>
  <p:clrMapOvr>
    <a:masterClrMapping/>
  </p:clrMapOvr>
</p:sld>
</file>

<file path=ppt/theme/theme1.xml><?xml version="1.0" encoding="utf-8"?>
<a:theme xmlns:a="http://schemas.openxmlformats.org/drawingml/2006/main" name="DMP Corporate Template">
  <a:themeElements>
    <a:clrScheme name="Custom 1">
      <a:dk1>
        <a:srgbClr val="40403E"/>
      </a:dk1>
      <a:lt1>
        <a:srgbClr val="FFFFFF"/>
      </a:lt1>
      <a:dk2>
        <a:srgbClr val="44546A"/>
      </a:dk2>
      <a:lt2>
        <a:srgbClr val="FEFFFF"/>
      </a:lt2>
      <a:accent1>
        <a:srgbClr val="FCD517"/>
      </a:accent1>
      <a:accent2>
        <a:srgbClr val="37536C"/>
      </a:accent2>
      <a:accent3>
        <a:srgbClr val="E1B128"/>
      </a:accent3>
      <a:accent4>
        <a:srgbClr val="000000"/>
      </a:accent4>
      <a:accent5>
        <a:srgbClr val="81817F"/>
      </a:accent5>
      <a:accent6>
        <a:srgbClr val="BCBCB9"/>
      </a:accent6>
      <a:hlink>
        <a:srgbClr val="243647"/>
      </a:hlink>
      <a:folHlink>
        <a:srgbClr val="FCD51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4195</TotalTime>
  <Words>1744</Words>
  <Application>Microsoft Macintosh PowerPoint</Application>
  <PresentationFormat>Widescreen</PresentationFormat>
  <Paragraphs>165</Paragraphs>
  <Slides>21</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DMP Corporate Template</vt:lpstr>
      <vt:lpstr>PowerPoint Presentation</vt:lpstr>
      <vt:lpstr>PowerPoint Presentation</vt:lpstr>
      <vt:lpstr>Integrated Product Advantages</vt:lpstr>
      <vt:lpstr>Why Banks Select DMP</vt:lpstr>
      <vt:lpstr>PowerPoint Presentation</vt:lpstr>
      <vt:lpstr>XR550 Control Panel</vt:lpstr>
      <vt:lpstr>XR550 Control Panel</vt:lpstr>
      <vt:lpstr>Touchscreen Keypad</vt:lpstr>
      <vt:lpstr>Integrated Keyless Access – Go Touchless</vt:lpstr>
      <vt:lpstr>PowerPoint Presentation</vt:lpstr>
      <vt:lpstr>Digital Cellular Communications</vt:lpstr>
      <vt:lpstr>PowerPoint Presentation</vt:lpstr>
      <vt:lpstr>900 MHz Frequency-Hopping Communication</vt:lpstr>
      <vt:lpstr>PowerPoint Presentation</vt:lpstr>
      <vt:lpstr>PowerPoint Presentation</vt:lpstr>
      <vt:lpstr>PowerPoint Presentation</vt:lpstr>
      <vt:lpstr>XR550 – Advanced Bank Features</vt:lpstr>
      <vt:lpstr>XR550 – Advanced Bank Features</vt:lpstr>
      <vt:lpstr>XR550 – Advanced Bank Features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DMP Tech</dc:creator>
  <cp:lastModifiedBy>Madelyn Innes</cp:lastModifiedBy>
  <cp:revision>136</cp:revision>
  <cp:lastPrinted>2016-06-22T16:55:26Z</cp:lastPrinted>
  <dcterms:created xsi:type="dcterms:W3CDTF">2016-06-22T13:12:52Z</dcterms:created>
  <dcterms:modified xsi:type="dcterms:W3CDTF">2022-10-31T15:34:29Z</dcterms:modified>
</cp:coreProperties>
</file>